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2.xml" ContentType="application/vnd.openxmlformats-officedocument.presentationml.tags+xml"/>
  <Override PartName="/ppt/notesSlides/notesSlide88.xml" ContentType="application/vnd.openxmlformats-officedocument.presentationml.notesSlide+xml"/>
  <Override PartName="/ppt/tags/tag3.xml" ContentType="application/vnd.openxmlformats-officedocument.presentationml.tags+xml"/>
  <Override PartName="/ppt/notesSlides/notesSlide89.xml" ContentType="application/vnd.openxmlformats-officedocument.presentationml.notesSlide+xml"/>
  <Override PartName="/ppt/tags/tag4.xml" ContentType="application/vnd.openxmlformats-officedocument.presentationml.tags+xml"/>
  <Override PartName="/ppt/notesSlides/notesSlide90.xml" ContentType="application/vnd.openxmlformats-officedocument.presentationml.notesSlide+xml"/>
  <Override PartName="/ppt/tags/tag5.xml" ContentType="application/vnd.openxmlformats-officedocument.presentationml.tags+xml"/>
  <Override PartName="/ppt/notesSlides/notesSlide91.xml" ContentType="application/vnd.openxmlformats-officedocument.presentationml.notesSlide+xml"/>
  <Override PartName="/ppt/tags/tag6.xml" ContentType="application/vnd.openxmlformats-officedocument.presentationml.tags+xml"/>
  <Override PartName="/ppt/notesSlides/notesSlide92.xml" ContentType="application/vnd.openxmlformats-officedocument.presentationml.notesSlide+xml"/>
  <Override PartName="/ppt/tags/tag7.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9.xml" ContentType="application/vnd.openxmlformats-officedocument.presentationml.notesSlide+xml"/>
  <Override PartName="/ppt/tags/tag19.xml" ContentType="application/vnd.openxmlformats-officedocument.presentationml.tags+xml"/>
  <Override PartName="/ppt/notesSlides/notesSlide10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0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0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0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0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0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11.xml" ContentType="application/vnd.openxmlformats-officedocument.presentationml.notesSlide+xml"/>
  <Override PartName="/ppt/tags/tag52.xml" ContentType="application/vnd.openxmlformats-officedocument.presentationml.tags+xml"/>
  <Override PartName="/ppt/notesSlides/notesSlide112.xml" ContentType="application/vnd.openxmlformats-officedocument.presentationml.notesSlide+xml"/>
  <Override PartName="/ppt/tags/tag53.xml" ContentType="application/vnd.openxmlformats-officedocument.presentationml.tag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1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1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1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1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1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2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2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2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23.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2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2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26.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27.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130.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31.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3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33.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36.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137.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38.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13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14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41.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144.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145.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146.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147.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148.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149.xml" ContentType="application/vnd.openxmlformats-officedocument.presentationml.notesSlide+xml"/>
  <Override PartName="/ppt/tags/tag187.xml" ContentType="application/vnd.openxmlformats-officedocument.presentationml.tags+xml"/>
  <Override PartName="/ppt/notesSlides/notesSlide150.xml" ContentType="application/vnd.openxmlformats-officedocument.presentationml.notesSlide+xml"/>
  <Override PartName="/ppt/tags/tag188.xml" ContentType="application/vnd.openxmlformats-officedocument.presentationml.tags+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189.xml" ContentType="application/vnd.openxmlformats-officedocument.presentationml.tags+xml"/>
  <Override PartName="/ppt/notesSlides/notesSlide153.xml" ContentType="application/vnd.openxmlformats-officedocument.presentationml.notesSlide+xml"/>
  <Override PartName="/ppt/tags/tag190.xml" ContentType="application/vnd.openxmlformats-officedocument.presentationml.tags+xml"/>
  <Override PartName="/ppt/notesSlides/notesSlide154.xml" ContentType="application/vnd.openxmlformats-officedocument.presentationml.notesSlide+xml"/>
  <Override PartName="/ppt/tags/tag191.xml" ContentType="application/vnd.openxmlformats-officedocument.presentationml.tags+xml"/>
  <Override PartName="/ppt/notesSlides/notesSlide155.xml" ContentType="application/vnd.openxmlformats-officedocument.presentationml.notesSlide+xml"/>
  <Override PartName="/ppt/tags/tag192.xml" ContentType="application/vnd.openxmlformats-officedocument.presentationml.tags+xml"/>
  <Override PartName="/ppt/notesSlides/notesSlide156.xml" ContentType="application/vnd.openxmlformats-officedocument.presentationml.notesSlide+xml"/>
  <Override PartName="/ppt/tags/tag193.xml" ContentType="application/vnd.openxmlformats-officedocument.presentationml.tags+xml"/>
  <Override PartName="/ppt/notesSlides/notesSlide157.xml" ContentType="application/vnd.openxmlformats-officedocument.presentationml.notesSlide+xml"/>
  <Override PartName="/ppt/tags/tag194.xml" ContentType="application/vnd.openxmlformats-officedocument.presentationml.tags+xml"/>
  <Override PartName="/ppt/notesSlides/notesSlide158.xml" ContentType="application/vnd.openxmlformats-officedocument.presentationml.notesSlide+xml"/>
  <Override PartName="/ppt/tags/tag195.xml" ContentType="application/vnd.openxmlformats-officedocument.presentationml.tags+xml"/>
  <Override PartName="/ppt/notesSlides/notesSlide159.xml" ContentType="application/vnd.openxmlformats-officedocument.presentationml.notesSlide+xml"/>
  <Override PartName="/ppt/tags/tag196.xml" ContentType="application/vnd.openxmlformats-officedocument.presentationml.tags+xml"/>
  <Override PartName="/ppt/notesSlides/notesSlide160.xml" ContentType="application/vnd.openxmlformats-officedocument.presentationml.notesSlide+xml"/>
  <Override PartName="/ppt/tags/tag197.xml" ContentType="application/vnd.openxmlformats-officedocument.presentationml.tags+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notesSlides/notesSlide163.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164.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notesSlides/notesSlide165.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166.xml" ContentType="application/vnd.openxmlformats-officedocument.presentationml.notesSlide+xml"/>
  <Override PartName="/ppt/tags/tag211.xml" ContentType="application/vnd.openxmlformats-officedocument.presentationml.tags+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169.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notesSlides/notesSlide170.xml" ContentType="application/vnd.openxmlformats-officedocument.presentationml.notesSlide+xml"/>
  <Override PartName="/ppt/tags/tag220.xml" ContentType="application/vnd.openxmlformats-officedocument.presentationml.tags+xml"/>
  <Override PartName="/ppt/notesSlides/notesSlide171.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72.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173.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174.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175.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176.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177.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notesSlides/notesSlide178.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181.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notesSlides/notesSlide182.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183.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184.xml" ContentType="application/vnd.openxmlformats-officedocument.presentationml.notesSlide+xml"/>
  <Override PartName="/ppt/tags/tag276.xml" ContentType="application/vnd.openxmlformats-officedocument.presentationml.tags+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tags/tag277.xml" ContentType="application/vnd.openxmlformats-officedocument.presentationml.tags+xml"/>
  <Override PartName="/ppt/notesSlides/notesSlide187.xml" ContentType="application/vnd.openxmlformats-officedocument.presentationml.notesSlide+xml"/>
  <Override PartName="/ppt/tags/tag278.xml" ContentType="application/vnd.openxmlformats-officedocument.presentationml.tags+xml"/>
  <Override PartName="/ppt/notesSlides/notesSlide188.xml" ContentType="application/vnd.openxmlformats-officedocument.presentationml.notesSlide+xml"/>
  <Override PartName="/ppt/tags/tag279.xml" ContentType="application/vnd.openxmlformats-officedocument.presentationml.tags+xml"/>
  <Override PartName="/ppt/notesSlides/notesSlide189.xml" ContentType="application/vnd.openxmlformats-officedocument.presentationml.notesSlide+xml"/>
  <Override PartName="/ppt/tags/tag280.xml" ContentType="application/vnd.openxmlformats-officedocument.presentationml.tags+xml"/>
  <Override PartName="/ppt/notesSlides/notesSlide190.xml" ContentType="application/vnd.openxmlformats-officedocument.presentationml.notesSlide+xml"/>
  <Override PartName="/ppt/tags/tag281.xml" ContentType="application/vnd.openxmlformats-officedocument.presentationml.tags+xml"/>
  <Override PartName="/ppt/notesSlides/notesSlide191.xml" ContentType="application/vnd.openxmlformats-officedocument.presentationml.notesSlide+xml"/>
  <Override PartName="/ppt/tags/tag282.xml" ContentType="application/vnd.openxmlformats-officedocument.presentationml.tags+xml"/>
  <Override PartName="/ppt/notesSlides/notesSlide192.xml" ContentType="application/vnd.openxmlformats-officedocument.presentationml.notesSlide+xml"/>
  <Override PartName="/ppt/tags/tag283.xml" ContentType="application/vnd.openxmlformats-officedocument.presentationml.tags+xml"/>
  <Override PartName="/ppt/notesSlides/notesSlide193.xml" ContentType="application/vnd.openxmlformats-officedocument.presentationml.notesSlide+xml"/>
  <Override PartName="/ppt/tags/tag284.xml" ContentType="application/vnd.openxmlformats-officedocument.presentationml.tags+xml"/>
  <Override PartName="/ppt/notesSlides/notesSlide194.xml" ContentType="application/vnd.openxmlformats-officedocument.presentationml.notesSlide+xml"/>
  <Override PartName="/ppt/tags/tag285.xml" ContentType="application/vnd.openxmlformats-officedocument.presentationml.tags+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tags/tag286.xml" ContentType="application/vnd.openxmlformats-officedocument.presentationml.tags+xml"/>
  <Override PartName="/ppt/notesSlides/notesSlide198.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199.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notesSlides/notesSlide200.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notesSlides/notesSlide201.xml" ContentType="application/vnd.openxmlformats-officedocument.presentationml.notesSlide+xml"/>
  <Override PartName="/ppt/tags/tag294.xml" ContentType="application/vnd.openxmlformats-officedocument.presentationml.tags+xml"/>
  <Override PartName="/ppt/notesSlides/notesSlide202.xml" ContentType="application/vnd.openxmlformats-officedocument.presentationml.notesSlide+xml"/>
  <Override PartName="/ppt/tags/tag295.xml" ContentType="application/vnd.openxmlformats-officedocument.presentationml.tags+xml"/>
  <Override PartName="/ppt/notesSlides/notesSlide203.xml" ContentType="application/vnd.openxmlformats-officedocument.presentationml.notesSlide+xml"/>
  <Override PartName="/ppt/tags/tag296.xml" ContentType="application/vnd.openxmlformats-officedocument.presentationml.tags+xml"/>
  <Override PartName="/ppt/notesSlides/notesSlide204.xml" ContentType="application/vnd.openxmlformats-officedocument.presentationml.notesSlide+xml"/>
  <Override PartName="/ppt/tags/tag297.xml" ContentType="application/vnd.openxmlformats-officedocument.presentationml.tags+xml"/>
  <Override PartName="/ppt/notesSlides/notesSlide205.xml" ContentType="application/vnd.openxmlformats-officedocument.presentationml.notesSlide+xml"/>
  <Override PartName="/ppt/tags/tag298.xml" ContentType="application/vnd.openxmlformats-officedocument.presentationml.tags+xml"/>
  <Override PartName="/ppt/notesSlides/notesSlide206.xml" ContentType="application/vnd.openxmlformats-officedocument.presentationml.notesSlide+xml"/>
  <Override PartName="/ppt/tags/tag299.xml" ContentType="application/vnd.openxmlformats-officedocument.presentationml.tags+xml"/>
  <Override PartName="/ppt/notesSlides/notesSlide207.xml" ContentType="application/vnd.openxmlformats-officedocument.presentationml.notesSlide+xml"/>
  <Override PartName="/ppt/tags/tag300.xml" ContentType="application/vnd.openxmlformats-officedocument.presentationml.tags+xml"/>
  <Override PartName="/ppt/notesSlides/notesSlide208.xml" ContentType="application/vnd.openxmlformats-officedocument.presentationml.notesSlide+xml"/>
  <Override PartName="/ppt/tags/tag301.xml" ContentType="application/vnd.openxmlformats-officedocument.presentationml.tags+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212.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notesSlides/notesSlide213.xml" ContentType="application/vnd.openxmlformats-officedocument.presentationml.notesSlide+xml"/>
  <Override PartName="/ppt/tags/tag308.xml" ContentType="application/vnd.openxmlformats-officedocument.presentationml.tags+xml"/>
  <Override PartName="/ppt/notesSlides/notesSlide214.xml" ContentType="application/vnd.openxmlformats-officedocument.presentationml.notesSlide+xml"/>
  <Override PartName="/ppt/tags/tag309.xml" ContentType="application/vnd.openxmlformats-officedocument.presentationml.tags+xml"/>
  <Override PartName="/ppt/notesSlides/notesSlide215.xml" ContentType="application/vnd.openxmlformats-officedocument.presentationml.notesSlide+xml"/>
  <Override PartName="/ppt/tags/tag310.xml" ContentType="application/vnd.openxmlformats-officedocument.presentationml.tags+xml"/>
  <Override PartName="/ppt/notesSlides/notesSlide216.xml" ContentType="application/vnd.openxmlformats-officedocument.presentationml.notesSlide+xml"/>
  <Override PartName="/ppt/tags/tag311.xml" ContentType="application/vnd.openxmlformats-officedocument.presentationml.tags+xml"/>
  <Override PartName="/ppt/notesSlides/notesSlide217.xml" ContentType="application/vnd.openxmlformats-officedocument.presentationml.notesSlide+xml"/>
  <Override PartName="/ppt/tags/tag312.xml" ContentType="application/vnd.openxmlformats-officedocument.presentationml.tags+xml"/>
  <Override PartName="/ppt/notesSlides/notesSlide218.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tags/tag318.xml" ContentType="application/vnd.openxmlformats-officedocument.presentationml.tags+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233.xml" ContentType="application/vnd.openxmlformats-officedocument.presentationml.notesSlide+xml"/>
  <Override PartName="/ppt/tags/tag322.xml" ContentType="application/vnd.openxmlformats-officedocument.presentationml.tags+xml"/>
  <Override PartName="/ppt/notesSlides/notesSlide234.xml" ContentType="application/vnd.openxmlformats-officedocument.presentationml.notesSlide+xml"/>
  <Override PartName="/ppt/tags/tag323.xml" ContentType="application/vnd.openxmlformats-officedocument.presentationml.tags+xml"/>
  <Override PartName="/ppt/notesSlides/notesSlide235.xml" ContentType="application/vnd.openxmlformats-officedocument.presentationml.notesSlide+xml"/>
  <Override PartName="/ppt/tags/tag324.xml" ContentType="application/vnd.openxmlformats-officedocument.presentationml.tags+xml"/>
  <Override PartName="/ppt/notesSlides/notesSlide236.xml" ContentType="application/vnd.openxmlformats-officedocument.presentationml.notesSlide+xml"/>
  <Override PartName="/ppt/tags/tag325.xml" ContentType="application/vnd.openxmlformats-officedocument.presentationml.tags+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251"/>
  </p:notesMasterIdLst>
  <p:handoutMasterIdLst>
    <p:handoutMasterId r:id="rId252"/>
  </p:handoutMasterIdLst>
  <p:sldIdLst>
    <p:sldId id="434" r:id="rId3"/>
    <p:sldId id="447" r:id="rId4"/>
    <p:sldId id="449" r:id="rId5"/>
    <p:sldId id="451" r:id="rId6"/>
    <p:sldId id="450" r:id="rId7"/>
    <p:sldId id="453" r:id="rId8"/>
    <p:sldId id="455" r:id="rId9"/>
    <p:sldId id="456" r:id="rId10"/>
    <p:sldId id="457" r:id="rId11"/>
    <p:sldId id="458" r:id="rId12"/>
    <p:sldId id="462" r:id="rId13"/>
    <p:sldId id="463" r:id="rId14"/>
    <p:sldId id="464" r:id="rId15"/>
    <p:sldId id="465" r:id="rId16"/>
    <p:sldId id="468" r:id="rId17"/>
    <p:sldId id="467" r:id="rId18"/>
    <p:sldId id="469" r:id="rId19"/>
    <p:sldId id="472" r:id="rId20"/>
    <p:sldId id="476" r:id="rId21"/>
    <p:sldId id="473" r:id="rId22"/>
    <p:sldId id="475" r:id="rId23"/>
    <p:sldId id="478" r:id="rId24"/>
    <p:sldId id="479" r:id="rId25"/>
    <p:sldId id="482" r:id="rId26"/>
    <p:sldId id="483" r:id="rId27"/>
    <p:sldId id="484" r:id="rId28"/>
    <p:sldId id="489" r:id="rId29"/>
    <p:sldId id="491" r:id="rId30"/>
    <p:sldId id="496" r:id="rId31"/>
    <p:sldId id="497" r:id="rId32"/>
    <p:sldId id="485" r:id="rId33"/>
    <p:sldId id="487" r:id="rId34"/>
    <p:sldId id="499" r:id="rId35"/>
    <p:sldId id="501" r:id="rId36"/>
    <p:sldId id="502" r:id="rId37"/>
    <p:sldId id="506" r:id="rId38"/>
    <p:sldId id="505" r:id="rId39"/>
    <p:sldId id="507" r:id="rId40"/>
    <p:sldId id="508" r:id="rId41"/>
    <p:sldId id="509" r:id="rId42"/>
    <p:sldId id="510" r:id="rId43"/>
    <p:sldId id="511" r:id="rId44"/>
    <p:sldId id="512" r:id="rId45"/>
    <p:sldId id="513" r:id="rId46"/>
    <p:sldId id="515" r:id="rId47"/>
    <p:sldId id="517" r:id="rId48"/>
    <p:sldId id="516" r:id="rId49"/>
    <p:sldId id="518" r:id="rId50"/>
    <p:sldId id="519" r:id="rId51"/>
    <p:sldId id="520" r:id="rId52"/>
    <p:sldId id="521" r:id="rId53"/>
    <p:sldId id="522" r:id="rId54"/>
    <p:sldId id="524" r:id="rId55"/>
    <p:sldId id="525" r:id="rId56"/>
    <p:sldId id="527" r:id="rId57"/>
    <p:sldId id="528" r:id="rId58"/>
    <p:sldId id="530" r:id="rId59"/>
    <p:sldId id="531" r:id="rId60"/>
    <p:sldId id="532" r:id="rId61"/>
    <p:sldId id="533" r:id="rId62"/>
    <p:sldId id="529" r:id="rId63"/>
    <p:sldId id="535" r:id="rId64"/>
    <p:sldId id="536" r:id="rId65"/>
    <p:sldId id="537" r:id="rId66"/>
    <p:sldId id="538" r:id="rId67"/>
    <p:sldId id="539" r:id="rId68"/>
    <p:sldId id="540" r:id="rId69"/>
    <p:sldId id="541" r:id="rId70"/>
    <p:sldId id="542" r:id="rId71"/>
    <p:sldId id="543" r:id="rId72"/>
    <p:sldId id="544" r:id="rId73"/>
    <p:sldId id="545" r:id="rId74"/>
    <p:sldId id="546" r:id="rId75"/>
    <p:sldId id="548" r:id="rId76"/>
    <p:sldId id="547" r:id="rId77"/>
    <p:sldId id="550" r:id="rId78"/>
    <p:sldId id="551" r:id="rId79"/>
    <p:sldId id="555" r:id="rId80"/>
    <p:sldId id="554" r:id="rId81"/>
    <p:sldId id="552" r:id="rId82"/>
    <p:sldId id="557" r:id="rId83"/>
    <p:sldId id="558" r:id="rId84"/>
    <p:sldId id="556" r:id="rId85"/>
    <p:sldId id="562" r:id="rId86"/>
    <p:sldId id="559" r:id="rId87"/>
    <p:sldId id="563" r:id="rId88"/>
    <p:sldId id="565" r:id="rId89"/>
    <p:sldId id="568" r:id="rId90"/>
    <p:sldId id="572" r:id="rId91"/>
    <p:sldId id="573" r:id="rId92"/>
    <p:sldId id="574" r:id="rId93"/>
    <p:sldId id="566" r:id="rId94"/>
    <p:sldId id="569" r:id="rId95"/>
    <p:sldId id="571" r:id="rId96"/>
    <p:sldId id="579" r:id="rId97"/>
    <p:sldId id="581" r:id="rId98"/>
    <p:sldId id="575" r:id="rId99"/>
    <p:sldId id="583" r:id="rId100"/>
    <p:sldId id="584" r:id="rId101"/>
    <p:sldId id="586" r:id="rId102"/>
    <p:sldId id="587" r:id="rId103"/>
    <p:sldId id="588" r:id="rId104"/>
    <p:sldId id="589" r:id="rId105"/>
    <p:sldId id="590" r:id="rId106"/>
    <p:sldId id="585" r:id="rId107"/>
    <p:sldId id="592" r:id="rId108"/>
    <p:sldId id="593" r:id="rId109"/>
    <p:sldId id="594" r:id="rId110"/>
    <p:sldId id="595" r:id="rId111"/>
    <p:sldId id="616" r:id="rId112"/>
    <p:sldId id="617" r:id="rId113"/>
    <p:sldId id="618" r:id="rId114"/>
    <p:sldId id="619" r:id="rId115"/>
    <p:sldId id="646" r:id="rId116"/>
    <p:sldId id="648" r:id="rId117"/>
    <p:sldId id="649" r:id="rId118"/>
    <p:sldId id="650" r:id="rId119"/>
    <p:sldId id="652" r:id="rId120"/>
    <p:sldId id="653" r:id="rId121"/>
    <p:sldId id="654" r:id="rId122"/>
    <p:sldId id="647" r:id="rId123"/>
    <p:sldId id="655" r:id="rId124"/>
    <p:sldId id="667" r:id="rId125"/>
    <p:sldId id="668" r:id="rId126"/>
    <p:sldId id="682" r:id="rId127"/>
    <p:sldId id="684" r:id="rId128"/>
    <p:sldId id="685" r:id="rId129"/>
    <p:sldId id="669" r:id="rId130"/>
    <p:sldId id="710" r:id="rId131"/>
    <p:sldId id="714" r:id="rId132"/>
    <p:sldId id="715" r:id="rId133"/>
    <p:sldId id="711" r:id="rId134"/>
    <p:sldId id="712" r:id="rId135"/>
    <p:sldId id="713" r:id="rId136"/>
    <p:sldId id="709" r:id="rId137"/>
    <p:sldId id="699" r:id="rId138"/>
    <p:sldId id="700" r:id="rId139"/>
    <p:sldId id="701" r:id="rId140"/>
    <p:sldId id="703" r:id="rId141"/>
    <p:sldId id="704" r:id="rId142"/>
    <p:sldId id="716" r:id="rId143"/>
    <p:sldId id="706" r:id="rId144"/>
    <p:sldId id="651" r:id="rId145"/>
    <p:sldId id="597" r:id="rId146"/>
    <p:sldId id="598" r:id="rId147"/>
    <p:sldId id="599" r:id="rId148"/>
    <p:sldId id="600" r:id="rId149"/>
    <p:sldId id="601" r:id="rId150"/>
    <p:sldId id="602" r:id="rId151"/>
    <p:sldId id="603" r:id="rId152"/>
    <p:sldId id="604" r:id="rId153"/>
    <p:sldId id="620" r:id="rId154"/>
    <p:sldId id="737" r:id="rId155"/>
    <p:sldId id="738" r:id="rId156"/>
    <p:sldId id="739" r:id="rId157"/>
    <p:sldId id="740" r:id="rId158"/>
    <p:sldId id="741" r:id="rId159"/>
    <p:sldId id="742" r:id="rId160"/>
    <p:sldId id="743" r:id="rId161"/>
    <p:sldId id="744" r:id="rId162"/>
    <p:sldId id="745" r:id="rId163"/>
    <p:sldId id="746" r:id="rId164"/>
    <p:sldId id="747" r:id="rId165"/>
    <p:sldId id="748" r:id="rId166"/>
    <p:sldId id="751" r:id="rId167"/>
    <p:sldId id="749" r:id="rId168"/>
    <p:sldId id="752" r:id="rId169"/>
    <p:sldId id="753" r:id="rId170"/>
    <p:sldId id="755" r:id="rId171"/>
    <p:sldId id="756" r:id="rId172"/>
    <p:sldId id="757" r:id="rId173"/>
    <p:sldId id="759" r:id="rId174"/>
    <p:sldId id="760" r:id="rId175"/>
    <p:sldId id="761" r:id="rId176"/>
    <p:sldId id="764" r:id="rId177"/>
    <p:sldId id="762" r:id="rId178"/>
    <p:sldId id="767" r:id="rId179"/>
    <p:sldId id="763" r:id="rId180"/>
    <p:sldId id="768" r:id="rId181"/>
    <p:sldId id="770" r:id="rId182"/>
    <p:sldId id="771" r:id="rId183"/>
    <p:sldId id="773" r:id="rId184"/>
    <p:sldId id="776" r:id="rId185"/>
    <p:sldId id="775" r:id="rId186"/>
    <p:sldId id="772" r:id="rId187"/>
    <p:sldId id="779" r:id="rId188"/>
    <p:sldId id="780" r:id="rId189"/>
    <p:sldId id="781" r:id="rId190"/>
    <p:sldId id="784" r:id="rId191"/>
    <p:sldId id="793" r:id="rId192"/>
    <p:sldId id="785" r:id="rId193"/>
    <p:sldId id="786" r:id="rId194"/>
    <p:sldId id="788" r:id="rId195"/>
    <p:sldId id="789" r:id="rId196"/>
    <p:sldId id="791" r:id="rId197"/>
    <p:sldId id="787" r:id="rId198"/>
    <p:sldId id="800" r:id="rId199"/>
    <p:sldId id="802" r:id="rId200"/>
    <p:sldId id="804" r:id="rId201"/>
    <p:sldId id="808" r:id="rId202"/>
    <p:sldId id="806" r:id="rId203"/>
    <p:sldId id="807" r:id="rId204"/>
    <p:sldId id="813" r:id="rId205"/>
    <p:sldId id="814" r:id="rId206"/>
    <p:sldId id="815" r:id="rId207"/>
    <p:sldId id="816" r:id="rId208"/>
    <p:sldId id="817" r:id="rId209"/>
    <p:sldId id="818" r:id="rId210"/>
    <p:sldId id="819" r:id="rId211"/>
    <p:sldId id="803" r:id="rId212"/>
    <p:sldId id="821" r:id="rId213"/>
    <p:sldId id="822" r:id="rId214"/>
    <p:sldId id="823" r:id="rId215"/>
    <p:sldId id="829" r:id="rId216"/>
    <p:sldId id="831" r:id="rId217"/>
    <p:sldId id="832" r:id="rId218"/>
    <p:sldId id="833" r:id="rId219"/>
    <p:sldId id="834" r:id="rId220"/>
    <p:sldId id="835" r:id="rId221"/>
    <p:sldId id="824" r:id="rId222"/>
    <p:sldId id="837" r:id="rId223"/>
    <p:sldId id="838" r:id="rId224"/>
    <p:sldId id="839" r:id="rId225"/>
    <p:sldId id="840" r:id="rId226"/>
    <p:sldId id="841" r:id="rId227"/>
    <p:sldId id="842" r:id="rId228"/>
    <p:sldId id="843" r:id="rId229"/>
    <p:sldId id="844" r:id="rId230"/>
    <p:sldId id="845" r:id="rId231"/>
    <p:sldId id="846" r:id="rId232"/>
    <p:sldId id="847" r:id="rId233"/>
    <p:sldId id="848" r:id="rId234"/>
    <p:sldId id="862" r:id="rId235"/>
    <p:sldId id="863" r:id="rId236"/>
    <p:sldId id="861" r:id="rId237"/>
    <p:sldId id="866" r:id="rId238"/>
    <p:sldId id="849" r:id="rId239"/>
    <p:sldId id="850" r:id="rId240"/>
    <p:sldId id="851" r:id="rId241"/>
    <p:sldId id="852" r:id="rId242"/>
    <p:sldId id="856" r:id="rId243"/>
    <p:sldId id="857" r:id="rId244"/>
    <p:sldId id="858" r:id="rId245"/>
    <p:sldId id="859" r:id="rId246"/>
    <p:sldId id="853" r:id="rId247"/>
    <p:sldId id="854" r:id="rId248"/>
    <p:sldId id="864" r:id="rId249"/>
    <p:sldId id="865" r:id="rId250"/>
  </p:sldIdLst>
  <p:sldSz cx="9144000" cy="6858000" type="screen4x3"/>
  <p:notesSz cx="6797675" cy="9926638"/>
  <p:custDataLst>
    <p:tags r:id="rId2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289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atrox" initials="m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7F7F7F"/>
    <a:srgbClr val="C55A11"/>
    <a:srgbClr val="3333B2"/>
    <a:srgbClr val="A6A6A6"/>
    <a:srgbClr val="3333B3"/>
    <a:srgbClr val="E7E6E6"/>
    <a:srgbClr val="0044FE"/>
    <a:srgbClr val="3232B0"/>
    <a:srgbClr val="262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3" autoAdjust="0"/>
    <p:restoredTop sz="88582" autoAdjust="0"/>
  </p:normalViewPr>
  <p:slideViewPr>
    <p:cSldViewPr snapToGrid="0" showGuides="1">
      <p:cViewPr varScale="1">
        <p:scale>
          <a:sx n="94" d="100"/>
          <a:sy n="94" d="100"/>
        </p:scale>
        <p:origin x="192" y="1552"/>
      </p:cViewPr>
      <p:guideLst>
        <p:guide orient="horz" pos="2134"/>
        <p:guide pos="2898"/>
      </p:guideLst>
    </p:cSldViewPr>
  </p:slideViewPr>
  <p:outlineViewPr>
    <p:cViewPr>
      <p:scale>
        <a:sx n="33" d="100"/>
        <a:sy n="33" d="100"/>
      </p:scale>
      <p:origin x="0" y="-50829"/>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notesMaster" Target="notesMasters/notesMaster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handoutMaster" Target="handoutMasters/handoutMaster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tags" Target="tags/tag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customXml" Target="../customXml/item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commentAuthors" Target="commentAuthor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1.xml"/><Relationship Id="rId29" Type="http://schemas.openxmlformats.org/officeDocument/2006/relationships/slide" Target="slides/slide27.xml"/><Relationship Id="rId255" Type="http://schemas.openxmlformats.org/officeDocument/2006/relationships/presProps" Target="presProps.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viewProps" Target="viewProp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B8C5E742-CC85-4ABE-AF43-EEDC6A9108E3}" type="datetimeFigureOut">
              <a:rPr lang="zh-CN" altLang="en-US" smtClean="0"/>
              <a:t>2025/5/28</a:t>
            </a:fld>
            <a:endParaRPr lang="zh-CN" altLang="en-US"/>
          </a:p>
        </p:txBody>
      </p:sp>
      <p:sp>
        <p:nvSpPr>
          <p:cNvPr id="4" name="页脚占位符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DFCA3C27-C577-4611-A41D-EF6088FFC2F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EDC4BC0-1F4D-4BD8-A38E-A5A53B182FEE}" type="datetimeFigureOut">
              <a:rPr lang="zh-CN" altLang="en-US" smtClean="0"/>
              <a:t>2025/5/28</a:t>
            </a:fld>
            <a:endParaRPr lang="zh-CN" altLang="en-US"/>
          </a:p>
        </p:txBody>
      </p:sp>
      <p:sp>
        <p:nvSpPr>
          <p:cNvPr id="4" name="幻灯片图像占位符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813948-FDA6-4522-80AF-4BE96CF68D5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100</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101</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102</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104</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105</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106</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107</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108</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109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110</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111</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112</a:t>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113</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114</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115</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116</a:t>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整个的过程</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简单来说就是</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对于一个不好优化的问题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我们通过变换函数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把这个问题给它变成一个可以求解的替换问题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然后再把替换问题的解给他变回原来问题的解</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在这个流程里</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作者把这个变换给他参数化</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然后用</a:t>
            </a:r>
            <a:r>
              <a:rPr lang="en-US" altLang="zh-CN" sz="1200" kern="1200" dirty="0">
                <a:solidFill>
                  <a:schemeClr val="tx1"/>
                </a:solidFill>
                <a:latin typeface="Arial" panose="020B0604020202090204" pitchFamily="34" charset="0"/>
                <a:ea typeface="+mn-ea"/>
                <a:cs typeface="Arial" panose="020B0604020202090204" pitchFamily="34" charset="0"/>
              </a:rPr>
              <a:t> HGNN </a:t>
            </a:r>
            <a:r>
              <a:rPr lang="zh-CN" altLang="en-US" sz="1200" kern="1200" dirty="0">
                <a:solidFill>
                  <a:schemeClr val="tx1"/>
                </a:solidFill>
                <a:latin typeface="Arial" panose="020B0604020202090204" pitchFamily="34" charset="0"/>
                <a:ea typeface="+mn-ea"/>
                <a:cs typeface="Arial" panose="020B0604020202090204" pitchFamily="34" charset="0"/>
              </a:rPr>
              <a:t>求解一个最优的变换</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以及这个问题在变换之后的解</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最后呢再走最后一步</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把它给映射回原来的空间</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117</a:t>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en-US" altLang="zh-CN"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118</a:t>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然后这里就是它的核心了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前面提到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我们需要对原问题进行</a:t>
            </a:r>
            <a:r>
              <a:rPr lang="en-US" altLang="zh-CN" sz="1200" kern="1200" dirty="0">
                <a:solidFill>
                  <a:schemeClr val="tx1"/>
                </a:solidFill>
                <a:latin typeface="Arial" panose="020B0604020202090204" pitchFamily="34" charset="0"/>
                <a:ea typeface="+mn-ea"/>
                <a:cs typeface="Arial" panose="020B0604020202090204" pitchFamily="34" charset="0"/>
              </a:rPr>
              <a:t> transform </a:t>
            </a:r>
            <a:r>
              <a:rPr lang="zh-CN" altLang="en-US" sz="1200" kern="1200" dirty="0">
                <a:solidFill>
                  <a:schemeClr val="tx1"/>
                </a:solidFill>
                <a:latin typeface="Arial" panose="020B0604020202090204" pitchFamily="34" charset="0"/>
                <a:ea typeface="+mn-ea"/>
                <a:cs typeface="Arial" panose="020B0604020202090204" pitchFamily="34" charset="0"/>
              </a:rPr>
              <a:t>以使得基于梯度的优化发挥作用</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也就是说需要把</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这个约束</a:t>
            </a:r>
            <a:r>
              <a:rPr lang="en-US" altLang="zh-CN" sz="1200" kern="1200" dirty="0">
                <a:solidFill>
                  <a:schemeClr val="tx1"/>
                </a:solidFill>
                <a:latin typeface="Arial" panose="020B0604020202090204" pitchFamily="34" charset="0"/>
                <a:ea typeface="+mn-ea"/>
                <a:cs typeface="Arial" panose="020B0604020202090204" pitchFamily="34" charset="0"/>
              </a:rPr>
              <a:t>x_Nk </a:t>
            </a:r>
            <a:r>
              <a:rPr lang="zh-CN" altLang="en-US" sz="1200" kern="1200" dirty="0">
                <a:solidFill>
                  <a:schemeClr val="tx1"/>
                </a:solidFill>
                <a:latin typeface="Arial" panose="020B0604020202090204" pitchFamily="34" charset="0"/>
                <a:ea typeface="+mn-ea"/>
                <a:cs typeface="Arial" panose="020B0604020202090204" pitchFamily="34" charset="0"/>
              </a:rPr>
              <a:t>转成一个连续的</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在这里用</a:t>
            </a:r>
            <a:r>
              <a:rPr lang="en-US" altLang="zh-CN" sz="1200" kern="1200" dirty="0">
                <a:solidFill>
                  <a:schemeClr val="tx1"/>
                </a:solidFill>
                <a:latin typeface="Arial" panose="020B0604020202090204" pitchFamily="34" charset="0"/>
                <a:ea typeface="+mn-ea"/>
                <a:cs typeface="Arial" panose="020B0604020202090204" pitchFamily="34" charset="0"/>
              </a:rPr>
              <a:t> p_nk</a:t>
            </a:r>
            <a:r>
              <a:rPr lang="zh-CN" altLang="en-US" sz="1200" kern="1200" dirty="0">
                <a:solidFill>
                  <a:schemeClr val="tx1"/>
                </a:solidFill>
                <a:latin typeface="Arial" panose="020B0604020202090204" pitchFamily="34" charset="0"/>
                <a:ea typeface="+mn-ea"/>
                <a:cs typeface="Arial" panose="020B0604020202090204" pitchFamily="34" charset="0"/>
              </a:rPr>
              <a:t>表示</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正常情况下呢</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我们要选一个转换函数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转为连续的之后就直接开始梯度下降</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然后配合一个惩罚</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让它的求解不要离开原问题的解的范围</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然后直接迭代就好了</a:t>
            </a:r>
            <a:r>
              <a:rPr lang="en-US" altLang="zh-CN" sz="1200" kern="1200" dirty="0">
                <a:solidFill>
                  <a:schemeClr val="tx1"/>
                </a:solidFill>
                <a:latin typeface="Arial" panose="020B0604020202090204" pitchFamily="34" charset="0"/>
                <a:ea typeface="+mn-ea"/>
                <a:cs typeface="Arial" panose="020B0604020202090204" pitchFamily="34" charset="0"/>
              </a:rPr>
              <a:t>. </a:t>
            </a:r>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endParaRPr lang="en-US" altLang="zh-CN"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但作者这里说</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这个转换我可以学习</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在建了约束超图之后</a:t>
            </a:r>
            <a:r>
              <a:rPr lang="en-US" altLang="zh-CN" sz="1200" kern="1200" dirty="0">
                <a:solidFill>
                  <a:schemeClr val="tx1"/>
                </a:solidFill>
                <a:latin typeface="Arial" panose="020B0604020202090204" pitchFamily="34" charset="0"/>
                <a:ea typeface="+mn-ea"/>
                <a:cs typeface="Arial" panose="020B0604020202090204" pitchFamily="34" charset="0"/>
              </a:rPr>
              <a:t>, </a:t>
            </a:r>
            <a:br>
              <a:rPr lang="en-US" altLang="zh-CN" sz="1200" kern="1200" dirty="0">
                <a:solidFill>
                  <a:schemeClr val="tx1"/>
                </a:solidFill>
                <a:latin typeface="Arial" panose="020B0604020202090204" pitchFamily="34" charset="0"/>
                <a:ea typeface="+mn-ea"/>
                <a:cs typeface="Arial" panose="020B0604020202090204" pitchFamily="34" charset="0"/>
              </a:rPr>
            </a:br>
            <a:r>
              <a:rPr lang="zh-CN" altLang="en-US" sz="1200" kern="1200" dirty="0">
                <a:solidFill>
                  <a:schemeClr val="tx1"/>
                </a:solidFill>
                <a:latin typeface="Arial" panose="020B0604020202090204" pitchFamily="34" charset="0"/>
                <a:ea typeface="+mn-ea"/>
                <a:cs typeface="Arial" panose="020B0604020202090204" pitchFamily="34" charset="0"/>
              </a:rPr>
              <a:t>这</a:t>
            </a:r>
            <a:r>
              <a:rPr lang="en-US" altLang="zh-CN" sz="1200" kern="1200" dirty="0">
                <a:solidFill>
                  <a:schemeClr val="tx1"/>
                </a:solidFill>
                <a:latin typeface="Arial" panose="020B0604020202090204" pitchFamily="34" charset="0"/>
                <a:ea typeface="+mn-ea"/>
                <a:cs typeface="Arial" panose="020B0604020202090204" pitchFamily="34" charset="0"/>
              </a:rPr>
              <a:t> p_i </a:t>
            </a:r>
            <a:r>
              <a:rPr lang="zh-CN" altLang="en-US" sz="1200" kern="1200" dirty="0">
                <a:solidFill>
                  <a:schemeClr val="tx1"/>
                </a:solidFill>
                <a:latin typeface="Arial" panose="020B0604020202090204" pitchFamily="34" charset="0"/>
                <a:ea typeface="+mn-ea"/>
                <a:cs typeface="Arial" panose="020B0604020202090204" pitchFamily="34" charset="0"/>
              </a:rPr>
              <a:t>是我给节点</a:t>
            </a:r>
            <a:r>
              <a:rPr lang="en-US" altLang="zh-CN" sz="1200" kern="1200" dirty="0">
                <a:solidFill>
                  <a:schemeClr val="tx1"/>
                </a:solidFill>
                <a:latin typeface="Arial" panose="020B0604020202090204" pitchFamily="34" charset="0"/>
                <a:ea typeface="+mn-ea"/>
                <a:cs typeface="Arial" panose="020B0604020202090204" pitchFamily="34" charset="0"/>
              </a:rPr>
              <a:t> i </a:t>
            </a:r>
            <a:r>
              <a:rPr lang="zh-CN" altLang="en-US" sz="1200" kern="1200" dirty="0">
                <a:solidFill>
                  <a:schemeClr val="tx1"/>
                </a:solidFill>
                <a:latin typeface="Arial" panose="020B0604020202090204" pitchFamily="34" charset="0"/>
                <a:ea typeface="+mn-ea"/>
                <a:cs typeface="Arial" panose="020B0604020202090204" pitchFamily="34" charset="0"/>
              </a:rPr>
              <a:t>的值</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他一定是连续的</a:t>
            </a:r>
            <a:r>
              <a:rPr lang="en-US" altLang="zh-CN" sz="1200" kern="1200" dirty="0">
                <a:solidFill>
                  <a:schemeClr val="tx1"/>
                </a:solidFill>
                <a:latin typeface="Arial" panose="020B0604020202090204" pitchFamily="34" charset="0"/>
                <a:ea typeface="+mn-ea"/>
                <a:cs typeface="Arial" panose="020B0604020202090204" pitchFamily="34" charset="0"/>
              </a:rPr>
              <a:t>, x </a:t>
            </a:r>
            <a:r>
              <a:rPr lang="zh-CN" altLang="en-US" sz="1200" kern="1200" dirty="0">
                <a:solidFill>
                  <a:schemeClr val="tx1"/>
                </a:solidFill>
                <a:latin typeface="Arial" panose="020B0604020202090204" pitchFamily="34" charset="0"/>
                <a:ea typeface="+mn-ea"/>
                <a:cs typeface="Arial" panose="020B0604020202090204" pitchFamily="34" charset="0"/>
              </a:rPr>
              <a:t>用过了所以这里我用</a:t>
            </a:r>
            <a:r>
              <a:rPr lang="en-US" altLang="zh-CN" sz="1200" kern="1200" dirty="0">
                <a:solidFill>
                  <a:schemeClr val="tx1"/>
                </a:solidFill>
                <a:latin typeface="Arial" panose="020B0604020202090204" pitchFamily="34" charset="0"/>
                <a:ea typeface="+mn-ea"/>
                <a:cs typeface="Arial" panose="020B0604020202090204" pitchFamily="34" charset="0"/>
              </a:rPr>
              <a:t> sigma </a:t>
            </a:r>
            <a:r>
              <a:rPr lang="zh-CN" altLang="en-US" sz="1200" kern="1200" dirty="0">
                <a:solidFill>
                  <a:schemeClr val="tx1"/>
                </a:solidFill>
                <a:latin typeface="Arial" panose="020B0604020202090204" pitchFamily="34" charset="0"/>
                <a:ea typeface="+mn-ea"/>
                <a:cs typeface="Arial" panose="020B0604020202090204" pitchFamily="34" charset="0"/>
              </a:rPr>
              <a:t>表示初始嵌入</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也就是我的</a:t>
            </a:r>
            <a:r>
              <a:rPr lang="en-US" altLang="zh-CN" sz="1200" kern="1200" dirty="0">
                <a:solidFill>
                  <a:schemeClr val="tx1"/>
                </a:solidFill>
                <a:latin typeface="Arial" panose="020B0604020202090204" pitchFamily="34" charset="0"/>
                <a:ea typeface="+mn-ea"/>
                <a:cs typeface="Arial" panose="020B0604020202090204" pitchFamily="34" charset="0"/>
              </a:rPr>
              <a:t>feature, W </a:t>
            </a:r>
            <a:r>
              <a:rPr lang="zh-CN" altLang="en-US" sz="1200" kern="1200" dirty="0">
                <a:solidFill>
                  <a:schemeClr val="tx1"/>
                </a:solidFill>
                <a:latin typeface="Arial" panose="020B0604020202090204" pitchFamily="34" charset="0"/>
                <a:ea typeface="+mn-ea"/>
                <a:cs typeface="Arial" panose="020B0604020202090204" pitchFamily="34" charset="0"/>
              </a:rPr>
              <a:t>是</a:t>
            </a:r>
            <a:r>
              <a:rPr lang="en-US" altLang="zh-CN" sz="1200" kern="1200" dirty="0">
                <a:solidFill>
                  <a:schemeClr val="tx1"/>
                </a:solidFill>
                <a:latin typeface="Arial" panose="020B0604020202090204" pitchFamily="34" charset="0"/>
                <a:ea typeface="+mn-ea"/>
                <a:cs typeface="Arial" panose="020B0604020202090204" pitchFamily="34" charset="0"/>
              </a:rPr>
              <a:t>weight, </a:t>
            </a:r>
            <a:r>
              <a:rPr lang="zh-CN" altLang="en-US" sz="1200" kern="1200" dirty="0">
                <a:solidFill>
                  <a:schemeClr val="tx1"/>
                </a:solidFill>
                <a:latin typeface="Arial" panose="020B0604020202090204" pitchFamily="34" charset="0"/>
                <a:ea typeface="+mn-ea"/>
                <a:cs typeface="Arial" panose="020B0604020202090204" pitchFamily="34" charset="0"/>
              </a:rPr>
              <a:t>我优化这个</a:t>
            </a:r>
            <a:r>
              <a:rPr lang="en-US" altLang="zh-CN" sz="1200" kern="1200" dirty="0">
                <a:solidFill>
                  <a:schemeClr val="tx1"/>
                </a:solidFill>
                <a:latin typeface="Arial" panose="020B0604020202090204" pitchFamily="34" charset="0"/>
                <a:ea typeface="+mn-ea"/>
                <a:cs typeface="Arial" panose="020B0604020202090204" pitchFamily="34" charset="0"/>
              </a:rPr>
              <a:t> sigma, </a:t>
            </a:r>
            <a:r>
              <a:rPr lang="zh-CN" altLang="en-US" sz="1200" kern="1200" dirty="0">
                <a:solidFill>
                  <a:schemeClr val="tx1"/>
                </a:solidFill>
                <a:latin typeface="Arial" panose="020B0604020202090204" pitchFamily="34" charset="0"/>
                <a:ea typeface="+mn-ea"/>
                <a:cs typeface="Arial" panose="020B0604020202090204" pitchFamily="34" charset="0"/>
              </a:rPr>
              <a:t>学我的</a:t>
            </a:r>
            <a:r>
              <a:rPr lang="en-US" altLang="zh-CN" sz="1200" kern="1200" dirty="0">
                <a:solidFill>
                  <a:schemeClr val="tx1"/>
                </a:solidFill>
                <a:latin typeface="Arial" panose="020B0604020202090204" pitchFamily="34" charset="0"/>
                <a:ea typeface="+mn-ea"/>
                <a:cs typeface="Arial" panose="020B0604020202090204" pitchFamily="34" charset="0"/>
              </a:rPr>
              <a:t> W, </a:t>
            </a:r>
            <a:r>
              <a:rPr lang="zh-CN" altLang="en-US" sz="1200" kern="1200" dirty="0">
                <a:solidFill>
                  <a:schemeClr val="tx1"/>
                </a:solidFill>
                <a:latin typeface="Arial" panose="020B0604020202090204" pitchFamily="34" charset="0"/>
                <a:ea typeface="+mn-ea"/>
                <a:cs typeface="Arial" panose="020B0604020202090204" pitchFamily="34" charset="0"/>
              </a:rPr>
              <a:t>这个</a:t>
            </a:r>
            <a:r>
              <a:rPr lang="en-US" altLang="zh-CN" sz="1200" kern="1200" dirty="0">
                <a:solidFill>
                  <a:schemeClr val="tx1"/>
                </a:solidFill>
                <a:latin typeface="Arial" panose="020B0604020202090204" pitchFamily="34" charset="0"/>
                <a:ea typeface="+mn-ea"/>
                <a:cs typeface="Arial" panose="020B0604020202090204" pitchFamily="34" charset="0"/>
              </a:rPr>
              <a:t> W </a:t>
            </a:r>
            <a:r>
              <a:rPr lang="zh-CN" altLang="en-US" sz="1200" kern="1200" dirty="0">
                <a:solidFill>
                  <a:schemeClr val="tx1"/>
                </a:solidFill>
                <a:latin typeface="Arial" panose="020B0604020202090204" pitchFamily="34" charset="0"/>
                <a:ea typeface="+mn-ea"/>
                <a:cs typeface="Arial" panose="020B0604020202090204" pitchFamily="34" charset="0"/>
              </a:rPr>
              <a:t>就作为我变化函数的参数向量</a:t>
            </a:r>
          </a:p>
          <a:p>
            <a:pPr marL="0" algn="l" defTabSz="914400" rtl="0" eaLnBrk="1" latinLnBrk="0" hangingPunct="1"/>
            <a:endParaRPr lang="en-US" altLang="zh-CN"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所以说呢</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最开始我们约束中的变量</a:t>
            </a:r>
            <a:r>
              <a:rPr lang="en-US" altLang="zh-CN" sz="1200" kern="1200" dirty="0">
                <a:solidFill>
                  <a:schemeClr val="tx1"/>
                </a:solidFill>
                <a:latin typeface="Arial" panose="020B0604020202090204" pitchFamily="34" charset="0"/>
                <a:ea typeface="+mn-ea"/>
                <a:cs typeface="Arial" panose="020B0604020202090204" pitchFamily="34" charset="0"/>
              </a:rPr>
              <a:t> x  </a:t>
            </a:r>
            <a:r>
              <a:rPr lang="zh-CN" altLang="en-US" sz="1200" kern="1200" dirty="0">
                <a:solidFill>
                  <a:schemeClr val="tx1"/>
                </a:solidFill>
                <a:latin typeface="Arial" panose="020B0604020202090204" pitchFamily="34" charset="0"/>
                <a:ea typeface="+mn-ea"/>
                <a:cs typeface="Arial" panose="020B0604020202090204" pitchFamily="34" charset="0"/>
              </a:rPr>
              <a:t>是在</a:t>
            </a:r>
            <a:r>
              <a:rPr lang="en-US" altLang="zh-CN" sz="1200" kern="1200" dirty="0">
                <a:solidFill>
                  <a:schemeClr val="tx1"/>
                </a:solidFill>
                <a:latin typeface="Arial" panose="020B0604020202090204" pitchFamily="34" charset="0"/>
                <a:ea typeface="+mn-ea"/>
                <a:cs typeface="Arial" panose="020B0604020202090204" pitchFamily="34" charset="0"/>
              </a:rPr>
              <a:t>d0</a:t>
            </a:r>
            <a:r>
              <a:rPr lang="zh-CN" altLang="en-US" sz="1200" kern="1200" dirty="0">
                <a:solidFill>
                  <a:schemeClr val="tx1"/>
                </a:solidFill>
                <a:latin typeface="Arial" panose="020B0604020202090204" pitchFamily="34" charset="0"/>
                <a:ea typeface="+mn-ea"/>
                <a:cs typeface="Arial" panose="020B0604020202090204" pitchFamily="34" charset="0"/>
              </a:rPr>
              <a:t>一直到到</a:t>
            </a:r>
            <a:r>
              <a:rPr lang="en-US" altLang="zh-CN" sz="1200" kern="1200" dirty="0">
                <a:solidFill>
                  <a:schemeClr val="tx1"/>
                </a:solidFill>
                <a:latin typeface="Arial" panose="020B0604020202090204" pitchFamily="34" charset="0"/>
                <a:ea typeface="+mn-ea"/>
                <a:cs typeface="Arial" panose="020B0604020202090204" pitchFamily="34" charset="0"/>
              </a:rPr>
              <a:t>d_v </a:t>
            </a:r>
            <a:r>
              <a:rPr lang="zh-CN" altLang="en-US" sz="1200" kern="1200" dirty="0">
                <a:solidFill>
                  <a:schemeClr val="tx1"/>
                </a:solidFill>
                <a:latin typeface="Arial" panose="020B0604020202090204" pitchFamily="34" charset="0"/>
                <a:ea typeface="+mn-ea"/>
                <a:cs typeface="Arial" panose="020B0604020202090204" pitchFamily="34" charset="0"/>
              </a:rPr>
              <a:t>这个范围之内离散取值</a:t>
            </a:r>
            <a:r>
              <a:rPr lang="en-US" altLang="zh-CN" sz="1200" kern="1200" dirty="0">
                <a:solidFill>
                  <a:schemeClr val="tx1"/>
                </a:solidFill>
                <a:latin typeface="Arial" panose="020B0604020202090204" pitchFamily="34" charset="0"/>
                <a:ea typeface="+mn-ea"/>
                <a:cs typeface="Arial" panose="020B0604020202090204" pitchFamily="34" charset="0"/>
              </a:rPr>
              <a:t>, </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到转换为的</a:t>
            </a:r>
            <a:r>
              <a:rPr lang="en-US" altLang="zh-CN" sz="1200" kern="1200" dirty="0">
                <a:solidFill>
                  <a:schemeClr val="tx1"/>
                </a:solidFill>
                <a:latin typeface="Arial" panose="020B0604020202090204" pitchFamily="34" charset="0"/>
                <a:ea typeface="+mn-ea"/>
                <a:cs typeface="Arial" panose="020B0604020202090204" pitchFamily="34" charset="0"/>
              </a:rPr>
              <a:t> p </a:t>
            </a:r>
            <a:r>
              <a:rPr lang="zh-CN" altLang="en-US" sz="1200" kern="1200" dirty="0">
                <a:solidFill>
                  <a:schemeClr val="tx1"/>
                </a:solidFill>
                <a:latin typeface="Arial" panose="020B0604020202090204" pitchFamily="34" charset="0"/>
                <a:ea typeface="+mn-ea"/>
                <a:cs typeface="Arial" panose="020B0604020202090204" pitchFamily="34" charset="0"/>
              </a:rPr>
              <a:t>以及最后参数化成</a:t>
            </a:r>
            <a:r>
              <a:rPr lang="en-US" altLang="zh-CN" sz="1200" kern="1200" dirty="0">
                <a:solidFill>
                  <a:schemeClr val="tx1"/>
                </a:solidFill>
                <a:latin typeface="Arial" panose="020B0604020202090204" pitchFamily="34" charset="0"/>
                <a:ea typeface="+mn-ea"/>
                <a:cs typeface="Arial" panose="020B0604020202090204" pitchFamily="34" charset="0"/>
              </a:rPr>
              <a:t> hgnn </a:t>
            </a:r>
            <a:r>
              <a:rPr lang="zh-CN" altLang="en-US" sz="1200" kern="1200" dirty="0">
                <a:solidFill>
                  <a:schemeClr val="tx1"/>
                </a:solidFill>
                <a:latin typeface="Arial" panose="020B0604020202090204" pitchFamily="34" charset="0"/>
                <a:ea typeface="+mn-ea"/>
                <a:cs typeface="Arial" panose="020B0604020202090204" pitchFamily="34" charset="0"/>
              </a:rPr>
              <a:t>的输出</a:t>
            </a:r>
            <a:r>
              <a:rPr lang="en-US" altLang="zh-CN" sz="1200" kern="1200" dirty="0">
                <a:solidFill>
                  <a:schemeClr val="tx1"/>
                </a:solidFill>
                <a:latin typeface="Arial" panose="020B0604020202090204" pitchFamily="34" charset="0"/>
                <a:ea typeface="+mn-ea"/>
                <a:cs typeface="Arial" panose="020B0604020202090204" pitchFamily="34" charset="0"/>
              </a:rPr>
              <a:t> G_i , </a:t>
            </a:r>
            <a:r>
              <a:rPr lang="zh-CN" altLang="en-US" sz="1200" kern="1200" dirty="0">
                <a:solidFill>
                  <a:schemeClr val="tx1"/>
                </a:solidFill>
                <a:latin typeface="Arial" panose="020B0604020202090204" pitchFamily="34" charset="0"/>
                <a:ea typeface="+mn-ea"/>
                <a:cs typeface="Arial" panose="020B0604020202090204" pitchFamily="34" charset="0"/>
              </a:rPr>
              <a:t>经过了这样的一个过程</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并且转换之后</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我们的约束变量是在</a:t>
            </a:r>
            <a:r>
              <a:rPr lang="en-US" altLang="zh-CN" sz="1200" kern="1200" dirty="0">
                <a:solidFill>
                  <a:schemeClr val="tx1"/>
                </a:solidFill>
                <a:latin typeface="Arial" panose="020B0604020202090204" pitchFamily="34" charset="0"/>
                <a:ea typeface="+mn-ea"/>
                <a:cs typeface="Arial" panose="020B0604020202090204" pitchFamily="34" charset="0"/>
              </a:rPr>
              <a:t>d0</a:t>
            </a:r>
            <a:r>
              <a:rPr lang="zh-CN" altLang="en-US" sz="1200" kern="1200" dirty="0">
                <a:solidFill>
                  <a:schemeClr val="tx1"/>
                </a:solidFill>
                <a:latin typeface="Arial" panose="020B0604020202090204" pitchFamily="34" charset="0"/>
                <a:ea typeface="+mn-ea"/>
                <a:cs typeface="Arial" panose="020B0604020202090204" pitchFamily="34" charset="0"/>
              </a:rPr>
              <a:t>到</a:t>
            </a:r>
            <a:r>
              <a:rPr lang="en-US" altLang="zh-CN" sz="1200" kern="1200" dirty="0">
                <a:solidFill>
                  <a:schemeClr val="tx1"/>
                </a:solidFill>
                <a:latin typeface="Arial" panose="020B0604020202090204" pitchFamily="34" charset="0"/>
                <a:ea typeface="+mn-ea"/>
                <a:cs typeface="Arial" panose="020B0604020202090204" pitchFamily="34" charset="0"/>
              </a:rPr>
              <a:t> dv</a:t>
            </a:r>
            <a:r>
              <a:rPr lang="zh-CN" altLang="en-US" sz="1200" kern="1200" dirty="0">
                <a:solidFill>
                  <a:schemeClr val="tx1"/>
                </a:solidFill>
                <a:latin typeface="Arial" panose="020B0604020202090204" pitchFamily="34" charset="0"/>
                <a:ea typeface="+mn-ea"/>
                <a:cs typeface="Arial" panose="020B0604020202090204" pitchFamily="34" charset="0"/>
              </a:rPr>
              <a:t>间连续取值了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现在这个问题就是最终的</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我们的</a:t>
            </a:r>
            <a:r>
              <a:rPr lang="en-US" altLang="zh-CN" sz="1200" kern="1200" dirty="0">
                <a:solidFill>
                  <a:schemeClr val="tx1"/>
                </a:solidFill>
                <a:latin typeface="Arial" panose="020B0604020202090204" pitchFamily="34" charset="0"/>
                <a:ea typeface="+mn-ea"/>
                <a:cs typeface="Arial" panose="020B0604020202090204" pitchFamily="34" charset="0"/>
              </a:rPr>
              <a:t>relaxed </a:t>
            </a:r>
            <a:r>
              <a:rPr lang="zh-CN" altLang="en-US" sz="1200" kern="1200" dirty="0">
                <a:solidFill>
                  <a:schemeClr val="tx1"/>
                </a:solidFill>
                <a:latin typeface="Arial" panose="020B0604020202090204" pitchFamily="34" charset="0"/>
                <a:ea typeface="+mn-ea"/>
                <a:cs typeface="Arial" panose="020B0604020202090204" pitchFamily="34" charset="0"/>
              </a:rPr>
              <a:t>问题</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a:t>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那么现在问题已经建模好了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就可以跑起来</a:t>
            </a:r>
            <a:r>
              <a:rPr lang="en-US" altLang="zh-CN" sz="1200" kern="1200" dirty="0">
                <a:solidFill>
                  <a:schemeClr val="tx1"/>
                </a:solidFill>
                <a:latin typeface="Arial" panose="020B0604020202090204" pitchFamily="34" charset="0"/>
                <a:ea typeface="+mn-ea"/>
                <a:cs typeface="Arial" panose="020B0604020202090204" pitchFamily="34" charset="0"/>
              </a:rPr>
              <a:t> HGNN</a:t>
            </a:r>
            <a:r>
              <a:rPr lang="zh-CN" altLang="en-US" sz="1200" kern="1200" dirty="0">
                <a:solidFill>
                  <a:schemeClr val="tx1"/>
                </a:solidFill>
                <a:latin typeface="Arial" panose="020B0604020202090204" pitchFamily="34" charset="0"/>
                <a:ea typeface="+mn-ea"/>
                <a:cs typeface="Arial" panose="020B0604020202090204" pitchFamily="34" charset="0"/>
              </a:rPr>
              <a:t>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这个问题的</a:t>
            </a:r>
            <a:r>
              <a:rPr lang="en-US" altLang="zh-CN" sz="1200" kern="1200" dirty="0">
                <a:solidFill>
                  <a:schemeClr val="tx1"/>
                </a:solidFill>
                <a:latin typeface="Arial" panose="020B0604020202090204" pitchFamily="34" charset="0"/>
                <a:ea typeface="+mn-ea"/>
                <a:cs typeface="Arial" panose="020B0604020202090204" pitchFamily="34" charset="0"/>
              </a:rPr>
              <a:t> loss, </a:t>
            </a:r>
            <a:r>
              <a:rPr lang="zh-CN" altLang="en-US" sz="1200" kern="1200" dirty="0">
                <a:solidFill>
                  <a:schemeClr val="tx1"/>
                </a:solidFill>
                <a:latin typeface="Arial" panose="020B0604020202090204" pitchFamily="34" charset="0"/>
                <a:ea typeface="+mn-ea"/>
                <a:cs typeface="Arial" panose="020B0604020202090204" pitchFamily="34" charset="0"/>
              </a:rPr>
              <a:t>或者说惩罚函数</a:t>
            </a:r>
            <a:r>
              <a:rPr lang="en-US" altLang="zh-CN" sz="1200" kern="1200" dirty="0">
                <a:solidFill>
                  <a:schemeClr val="tx1"/>
                </a:solidFill>
                <a:latin typeface="Arial" panose="020B0604020202090204" pitchFamily="34" charset="0"/>
                <a:ea typeface="+mn-ea"/>
                <a:cs typeface="Arial" panose="020B0604020202090204" pitchFamily="34" charset="0"/>
              </a:rPr>
              <a:t>, </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就是</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对于每一个约束</a:t>
            </a:r>
            <a:r>
              <a:rPr lang="en-US" altLang="zh-CN" sz="1200" kern="1200" dirty="0">
                <a:solidFill>
                  <a:schemeClr val="tx1"/>
                </a:solidFill>
                <a:latin typeface="Arial" panose="020B0604020202090204" pitchFamily="34" charset="0"/>
                <a:ea typeface="+mn-ea"/>
                <a:cs typeface="Arial" panose="020B0604020202090204" pitchFamily="34" charset="0"/>
              </a:rPr>
              <a:t>k, </a:t>
            </a:r>
            <a:r>
              <a:rPr lang="zh-CN" altLang="en-US" sz="1200" kern="1200" dirty="0">
                <a:solidFill>
                  <a:schemeClr val="tx1"/>
                </a:solidFill>
                <a:latin typeface="Arial" panose="020B0604020202090204" pitchFamily="34" charset="0"/>
                <a:ea typeface="+mn-ea"/>
                <a:cs typeface="Arial" panose="020B0604020202090204" pitchFamily="34" charset="0"/>
              </a:rPr>
              <a:t>假如这个约束方程</a:t>
            </a:r>
            <a:r>
              <a:rPr lang="en-US" altLang="zh-CN" sz="1200" kern="1200" dirty="0">
                <a:solidFill>
                  <a:schemeClr val="tx1"/>
                </a:solidFill>
                <a:latin typeface="Arial" panose="020B0604020202090204" pitchFamily="34" charset="0"/>
                <a:ea typeface="+mn-ea"/>
                <a:cs typeface="Arial" panose="020B0604020202090204" pitchFamily="34" charset="0"/>
              </a:rPr>
              <a:t> &gt; 0, </a:t>
            </a:r>
            <a:r>
              <a:rPr lang="zh-CN" altLang="en-US" sz="1200" kern="1200" dirty="0">
                <a:solidFill>
                  <a:schemeClr val="tx1"/>
                </a:solidFill>
                <a:latin typeface="Arial" panose="020B0604020202090204" pitchFamily="34" charset="0"/>
                <a:ea typeface="+mn-ea"/>
                <a:cs typeface="Arial" panose="020B0604020202090204" pitchFamily="34" charset="0"/>
              </a:rPr>
              <a:t>那他就乘上这条约束的权重添加到</a:t>
            </a:r>
            <a:r>
              <a:rPr lang="en-US" altLang="zh-CN" sz="1200" kern="1200" dirty="0">
                <a:solidFill>
                  <a:schemeClr val="tx1"/>
                </a:solidFill>
                <a:latin typeface="Arial" panose="020B0604020202090204" pitchFamily="34" charset="0"/>
                <a:ea typeface="+mn-ea"/>
                <a:cs typeface="Arial" panose="020B0604020202090204" pitchFamily="34" charset="0"/>
              </a:rPr>
              <a:t> loss </a:t>
            </a:r>
            <a:r>
              <a:rPr lang="zh-CN" altLang="en-US" sz="1200" kern="1200" dirty="0">
                <a:solidFill>
                  <a:schemeClr val="tx1"/>
                </a:solidFill>
                <a:latin typeface="Arial" panose="020B0604020202090204" pitchFamily="34" charset="0"/>
                <a:ea typeface="+mn-ea"/>
                <a:cs typeface="Arial" panose="020B0604020202090204" pitchFamily="34" charset="0"/>
              </a:rPr>
              <a:t>里</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看起来是通过这个</a:t>
            </a:r>
            <a:r>
              <a:rPr lang="en-US" altLang="zh-CN" sz="1200" kern="1200" dirty="0">
                <a:solidFill>
                  <a:schemeClr val="tx1"/>
                </a:solidFill>
                <a:latin typeface="Arial" panose="020B0604020202090204" pitchFamily="34" charset="0"/>
                <a:ea typeface="+mn-ea"/>
                <a:cs typeface="Arial" panose="020B0604020202090204" pitchFamily="34" charset="0"/>
              </a:rPr>
              <a:t> loss </a:t>
            </a:r>
            <a:r>
              <a:rPr lang="zh-CN" altLang="en-US" sz="1200" kern="1200" dirty="0">
                <a:solidFill>
                  <a:schemeClr val="tx1"/>
                </a:solidFill>
                <a:latin typeface="Arial" panose="020B0604020202090204" pitchFamily="34" charset="0"/>
                <a:ea typeface="+mn-ea"/>
                <a:cs typeface="Arial" panose="020B0604020202090204" pitchFamily="34" charset="0"/>
              </a:rPr>
              <a:t>来让它向</a:t>
            </a:r>
            <a:r>
              <a:rPr lang="en-US" altLang="zh-CN" sz="1200" kern="1200" dirty="0">
                <a:solidFill>
                  <a:schemeClr val="tx1"/>
                </a:solidFill>
                <a:latin typeface="Arial" panose="020B0604020202090204" pitchFamily="34" charset="0"/>
                <a:ea typeface="+mn-ea"/>
                <a:cs typeface="Arial" panose="020B0604020202090204" pitchFamily="34" charset="0"/>
              </a:rPr>
              <a:t> 0 </a:t>
            </a:r>
            <a:r>
              <a:rPr lang="zh-CN" altLang="en-US" sz="1200" kern="1200" dirty="0">
                <a:solidFill>
                  <a:schemeClr val="tx1"/>
                </a:solidFill>
                <a:latin typeface="Arial" panose="020B0604020202090204" pitchFamily="34" charset="0"/>
                <a:ea typeface="+mn-ea"/>
                <a:cs typeface="Arial" panose="020B0604020202090204" pitchFamily="34" charset="0"/>
              </a:rPr>
              <a:t>逼近</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然后作者据此提出了他的</a:t>
            </a:r>
            <a:r>
              <a:rPr lang="en-US" altLang="zh-CN" sz="1200" kern="1200" dirty="0">
                <a:solidFill>
                  <a:schemeClr val="tx1"/>
                </a:solidFill>
                <a:latin typeface="Arial" panose="020B0604020202090204" pitchFamily="34" charset="0"/>
                <a:ea typeface="+mn-ea"/>
                <a:cs typeface="Arial" panose="020B0604020202090204" pitchFamily="34" charset="0"/>
              </a:rPr>
              <a:t> HGNN, </a:t>
            </a:r>
            <a:r>
              <a:rPr lang="zh-CN" altLang="en-US" sz="1200" kern="1200" dirty="0">
                <a:solidFill>
                  <a:schemeClr val="tx1"/>
                </a:solidFill>
                <a:latin typeface="Arial" panose="020B0604020202090204" pitchFamily="34" charset="0"/>
                <a:ea typeface="+mn-ea"/>
                <a:cs typeface="Arial" panose="020B0604020202090204" pitchFamily="34" charset="0"/>
              </a:rPr>
              <a:t>就是一个很经典的</a:t>
            </a:r>
            <a:r>
              <a:rPr lang="en-US" altLang="zh-CN" sz="1200" kern="1200" dirty="0">
                <a:solidFill>
                  <a:schemeClr val="tx1"/>
                </a:solidFill>
                <a:latin typeface="Arial" panose="020B0604020202090204" pitchFamily="34" charset="0"/>
                <a:ea typeface="+mn-ea"/>
                <a:cs typeface="Arial" panose="020B0604020202090204" pitchFamily="34" charset="0"/>
              </a:rPr>
              <a:t>GNN, </a:t>
            </a:r>
            <a:r>
              <a:rPr lang="zh-CN" altLang="en-US" sz="1200" kern="1200" dirty="0">
                <a:solidFill>
                  <a:schemeClr val="tx1"/>
                </a:solidFill>
                <a:latin typeface="Arial" panose="020B0604020202090204" pitchFamily="34" charset="0"/>
                <a:ea typeface="+mn-ea"/>
                <a:cs typeface="Arial" panose="020B0604020202090204" pitchFamily="34" charset="0"/>
              </a:rPr>
              <a:t>用上了超图拉普拉斯</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这个形式是和正常的一样</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到这里</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我们就用</a:t>
            </a:r>
            <a:r>
              <a:rPr lang="en-US" altLang="zh-CN" sz="1200" kern="1200" dirty="0">
                <a:solidFill>
                  <a:schemeClr val="tx1"/>
                </a:solidFill>
                <a:latin typeface="Arial" panose="020B0604020202090204" pitchFamily="34" charset="0"/>
                <a:ea typeface="+mn-ea"/>
                <a:cs typeface="Arial" panose="020B0604020202090204" pitchFamily="34" charset="0"/>
              </a:rPr>
              <a:t>HGNN</a:t>
            </a:r>
            <a:r>
              <a:rPr lang="zh-CN" altLang="en-US" sz="1200" kern="1200" dirty="0">
                <a:solidFill>
                  <a:schemeClr val="tx1"/>
                </a:solidFill>
                <a:latin typeface="Arial" panose="020B0604020202090204" pitchFamily="34" charset="0"/>
                <a:ea typeface="+mn-ea"/>
                <a:cs typeface="Arial" panose="020B0604020202090204" pitchFamily="34" charset="0"/>
              </a:rPr>
              <a:t>求解</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原约束方程</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在连续空间内的松弛版本</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接下来就需要把求得的这个连续的解</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重新给他映射回离散的空间里</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首先要简单介绍一下他后面用的这个</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模拟退火</a:t>
            </a:r>
            <a:endParaRPr lang="en-US" altLang="zh-CN"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120</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简单来说</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首先初始化</a:t>
            </a:r>
            <a:r>
              <a:rPr lang="en-US" altLang="zh-CN" sz="1200" kern="1200" dirty="0">
                <a:solidFill>
                  <a:schemeClr val="tx1"/>
                </a:solidFill>
                <a:latin typeface="Arial" panose="020B0604020202090204" pitchFamily="34" charset="0"/>
                <a:ea typeface="+mn-ea"/>
                <a:cs typeface="Arial" panose="020B0604020202090204" pitchFamily="34" charset="0"/>
              </a:rPr>
              <a:t> s0</a:t>
            </a:r>
            <a:r>
              <a:rPr lang="zh-CN" altLang="en-US" sz="1200" kern="1200" dirty="0">
                <a:solidFill>
                  <a:schemeClr val="tx1"/>
                </a:solidFill>
                <a:latin typeface="Arial" panose="020B0604020202090204" pitchFamily="34" charset="0"/>
                <a:ea typeface="+mn-ea"/>
                <a:cs typeface="Arial" panose="020B0604020202090204" pitchFamily="34" charset="0"/>
              </a:rPr>
              <a:t>和能量</a:t>
            </a:r>
            <a:r>
              <a:rPr lang="en-US" altLang="zh-CN" sz="1200" kern="1200" dirty="0">
                <a:solidFill>
                  <a:schemeClr val="tx1"/>
                </a:solidFill>
                <a:latin typeface="Arial" panose="020B0604020202090204" pitchFamily="34" charset="0"/>
                <a:ea typeface="+mn-ea"/>
                <a:cs typeface="Arial" panose="020B0604020202090204" pitchFamily="34" charset="0"/>
              </a:rPr>
              <a:t> E</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每一次迭代</a:t>
            </a:r>
            <a:r>
              <a:rPr lang="en-US" altLang="zh-CN" sz="1200" kern="1200" dirty="0">
                <a:solidFill>
                  <a:schemeClr val="tx1"/>
                </a:solidFill>
                <a:latin typeface="Arial" panose="020B0604020202090204" pitchFamily="34" charset="0"/>
                <a:ea typeface="+mn-ea"/>
                <a:cs typeface="Arial" panose="020B0604020202090204" pitchFamily="34" charset="0"/>
              </a:rPr>
              <a:t>:</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当前状态s的某邻态</a:t>
            </a:r>
            <a:r>
              <a:rPr lang="en-US" altLang="zh-CN" sz="1200" kern="1200" dirty="0">
                <a:solidFill>
                  <a:schemeClr val="tx1"/>
                </a:solidFill>
                <a:latin typeface="Arial" panose="020B0604020202090204" pitchFamily="34" charset="0"/>
                <a:ea typeface="+mn-ea"/>
                <a:cs typeface="Arial" panose="020B0604020202090204" pitchFamily="34" charset="0"/>
              </a:rPr>
              <a:t> sn, </a:t>
            </a:r>
            <a:r>
              <a:rPr lang="zh-CN" altLang="en-US" sz="1200" kern="1200" dirty="0">
                <a:solidFill>
                  <a:schemeClr val="tx1"/>
                </a:solidFill>
                <a:latin typeface="Arial" panose="020B0604020202090204" pitchFamily="34" charset="0"/>
                <a:ea typeface="+mn-ea"/>
                <a:cs typeface="Arial" panose="020B0604020202090204" pitchFamily="34" charset="0"/>
              </a:rPr>
              <a:t>一般来说这里都会使用比较简单的变换</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再算出这个邻态的能量</a:t>
            </a:r>
            <a:r>
              <a:rPr lang="en-US" altLang="zh-CN" sz="1200" kern="1200" dirty="0">
                <a:solidFill>
                  <a:schemeClr val="tx1"/>
                </a:solidFill>
                <a:latin typeface="Arial" panose="020B0604020202090204" pitchFamily="34" charset="0"/>
                <a:ea typeface="+mn-ea"/>
                <a:cs typeface="Arial" panose="020B0604020202090204" pitchFamily="34" charset="0"/>
              </a:rPr>
              <a:t> En, </a:t>
            </a:r>
            <a:r>
              <a:rPr lang="zh-CN" altLang="en-US" sz="1200" kern="1200" dirty="0">
                <a:solidFill>
                  <a:schemeClr val="tx1"/>
                </a:solidFill>
                <a:latin typeface="Arial" panose="020B0604020202090204" pitchFamily="34" charset="0"/>
                <a:ea typeface="+mn-ea"/>
                <a:cs typeface="Arial" panose="020B0604020202090204" pitchFamily="34" charset="0"/>
              </a:rPr>
              <a:t>并且呢以一定接受概率决定是否移动到这个邻态</a:t>
            </a:r>
            <a:r>
              <a:rPr lang="en-US" altLang="zh-CN" sz="1200" kern="1200" dirty="0">
                <a:solidFill>
                  <a:schemeClr val="tx1"/>
                </a:solidFill>
                <a:latin typeface="Arial" panose="020B0604020202090204" pitchFamily="34" charset="0"/>
                <a:ea typeface="+mn-ea"/>
                <a:cs typeface="Arial" panose="020B0604020202090204" pitchFamily="34" charset="0"/>
              </a:rPr>
              <a:t>sn</a:t>
            </a:r>
            <a:r>
              <a:rPr lang="zh-CN" altLang="en-US" sz="1200" kern="1200" dirty="0">
                <a:solidFill>
                  <a:schemeClr val="tx1"/>
                </a:solidFill>
                <a:latin typeface="Arial" panose="020B0604020202090204" pitchFamily="34" charset="0"/>
                <a:ea typeface="+mn-ea"/>
                <a:cs typeface="Arial" panose="020B0604020202090204" pitchFamily="34" charset="0"/>
              </a:rPr>
              <a:t>上</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a:t>
            </a:r>
            <a:r>
              <a:rPr lang="en-US" altLang="zh-CN" sz="1200" kern="1200" dirty="0">
                <a:solidFill>
                  <a:schemeClr val="tx1"/>
                </a:solidFill>
                <a:latin typeface="Arial" panose="020B0604020202090204" pitchFamily="34" charset="0"/>
                <a:ea typeface="+mn-ea"/>
                <a:cs typeface="Arial" panose="020B0604020202090204" pitchFamily="34" charset="0"/>
              </a:rPr>
              <a:t> sn </a:t>
            </a:r>
            <a:r>
              <a:rPr lang="zh-CN" altLang="en-US" sz="1200" kern="1200" dirty="0">
                <a:solidFill>
                  <a:schemeClr val="tx1"/>
                </a:solidFill>
                <a:latin typeface="Arial" panose="020B0604020202090204" pitchFamily="34" charset="0"/>
                <a:ea typeface="+mn-ea"/>
                <a:cs typeface="Arial" panose="020B0604020202090204" pitchFamily="34" charset="0"/>
              </a:rPr>
              <a:t>的能量相对越低</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移动到它的概率就越高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最后假如能量已经低于设定的阈值或者</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迭代次数超过规定的最高次数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就会退</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这个方法的一个特点就是可以规避局部最优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同时解空间特别大的时候也比较好用</a:t>
            </a:r>
            <a:r>
              <a:rPr lang="en-US" altLang="zh-CN" sz="1200" kern="1200" dirty="0">
                <a:solidFill>
                  <a:schemeClr val="tx1"/>
                </a:solidFill>
                <a:latin typeface="Arial" panose="020B0604020202090204" pitchFamily="34" charset="0"/>
                <a:ea typeface="+mn-ea"/>
                <a:cs typeface="Arial" panose="020B0604020202090204" pitchFamily="34" charset="0"/>
              </a:rPr>
              <a:t>.</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而且看起来好像是一个启发式算法</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但是实际上只要你的迭代次数足够多</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它是依概率收敛到全局最优解的</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121</a:t>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这一步就是要把</a:t>
            </a:r>
            <a:r>
              <a:rPr lang="en-US" altLang="zh-CN" sz="1200" kern="1200" dirty="0">
                <a:solidFill>
                  <a:schemeClr val="tx1"/>
                </a:solidFill>
                <a:latin typeface="Arial" panose="020B0604020202090204" pitchFamily="34" charset="0"/>
                <a:ea typeface="+mn-ea"/>
                <a:cs typeface="Arial" panose="020B0604020202090204" pitchFamily="34" charset="0"/>
              </a:rPr>
              <a:t> hgnn </a:t>
            </a:r>
            <a:r>
              <a:rPr lang="zh-CN" altLang="en-US" sz="1200" kern="1200" dirty="0">
                <a:solidFill>
                  <a:schemeClr val="tx1"/>
                </a:solidFill>
                <a:latin typeface="Arial" panose="020B0604020202090204" pitchFamily="34" charset="0"/>
                <a:ea typeface="+mn-ea"/>
                <a:cs typeface="Arial" panose="020B0604020202090204" pitchFamily="34" charset="0"/>
              </a:rPr>
              <a:t>的输出重新转化成离散的整数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它的范围就是</a:t>
            </a:r>
            <a:r>
              <a:rPr lang="en-US" altLang="zh-CN" sz="1200" kern="1200" dirty="0">
                <a:solidFill>
                  <a:schemeClr val="tx1"/>
                </a:solidFill>
                <a:latin typeface="Arial" panose="020B0604020202090204" pitchFamily="34" charset="0"/>
                <a:ea typeface="+mn-ea"/>
                <a:cs typeface="Arial" panose="020B0604020202090204" pitchFamily="34" charset="0"/>
              </a:rPr>
              <a:t>d0</a:t>
            </a:r>
            <a:r>
              <a:rPr lang="zh-CN" altLang="en-US" sz="1200" kern="1200" dirty="0">
                <a:solidFill>
                  <a:schemeClr val="tx1"/>
                </a:solidFill>
                <a:latin typeface="Arial" panose="020B0604020202090204" pitchFamily="34" charset="0"/>
                <a:ea typeface="+mn-ea"/>
                <a:cs typeface="Arial" panose="020B0604020202090204" pitchFamily="34" charset="0"/>
              </a:rPr>
              <a:t>到</a:t>
            </a:r>
            <a:r>
              <a:rPr lang="en-US" altLang="zh-CN" sz="1200" kern="1200" dirty="0">
                <a:solidFill>
                  <a:schemeClr val="tx1"/>
                </a:solidFill>
                <a:latin typeface="Arial" panose="020B0604020202090204" pitchFamily="34" charset="0"/>
                <a:ea typeface="+mn-ea"/>
                <a:cs typeface="Arial" panose="020B0604020202090204" pitchFamily="34" charset="0"/>
              </a:rPr>
              <a:t>dv</a:t>
            </a:r>
            <a:r>
              <a:rPr lang="zh-CN" altLang="en-US" sz="1200" kern="1200" dirty="0">
                <a:solidFill>
                  <a:schemeClr val="tx1"/>
                </a:solidFill>
                <a:latin typeface="Arial" panose="020B0604020202090204" pitchFamily="34" charset="0"/>
                <a:ea typeface="+mn-ea"/>
                <a:cs typeface="Arial" panose="020B0604020202090204" pitchFamily="34" charset="0"/>
              </a:rPr>
              <a:t>之间</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这个映射的规则就是</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这个离散值和连续值的距离越短</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那么取到这个离散值的概率就越高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符合直觉</a:t>
            </a:r>
            <a:r>
              <a:rPr lang="en-US" altLang="zh-CN" sz="1200" kern="1200" dirty="0">
                <a:solidFill>
                  <a:schemeClr val="tx1"/>
                </a:solidFill>
                <a:latin typeface="Arial" panose="020B0604020202090204" pitchFamily="34" charset="0"/>
                <a:ea typeface="+mn-ea"/>
                <a:cs typeface="Arial" panose="020B0604020202090204" pitchFamily="34" charset="0"/>
              </a:rPr>
              <a:t>. </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dirty="0">
                <a:sym typeface="+mn-ea"/>
              </a:rPr>
              <a:t>映射过程：从</a:t>
            </a:r>
            <a:r>
              <a:rPr lang="en-US" altLang="zh-CN" dirty="0">
                <a:sym typeface="+mn-ea"/>
              </a:rPr>
              <a:t>p1</a:t>
            </a:r>
            <a:r>
              <a:rPr lang="zh-CN" altLang="en-US" dirty="0">
                <a:sym typeface="+mn-ea"/>
              </a:rPr>
              <a:t>到</a:t>
            </a:r>
            <a:r>
              <a:rPr lang="en-US" altLang="zh-CN" dirty="0">
                <a:sym typeface="+mn-ea"/>
              </a:rPr>
              <a:t>p_n</a:t>
            </a:r>
            <a:r>
              <a:rPr lang="zh-CN" altLang="en-US" dirty="0">
                <a:sym typeface="+mn-ea"/>
              </a:rPr>
              <a:t>的输出分布中取样</a:t>
            </a:r>
            <a:r>
              <a:rPr lang="en-US" altLang="zh-CN" dirty="0">
                <a:sym typeface="+mn-ea"/>
              </a:rPr>
              <a:t>x_1, ..., x_n, </a:t>
            </a:r>
            <a:r>
              <a:rPr lang="zh-CN" altLang="en-US" dirty="0">
                <a:sym typeface="+mn-ea"/>
              </a:rPr>
              <a:t>用该样本作为初始值启动</a:t>
            </a:r>
            <a:r>
              <a:rPr lang="en-US" altLang="zh-CN" dirty="0">
                <a:sym typeface="+mn-ea"/>
              </a:rPr>
              <a:t>SA</a:t>
            </a:r>
            <a:r>
              <a:rPr lang="zh-CN" altLang="en-US" dirty="0">
                <a:sym typeface="+mn-ea"/>
              </a:rPr>
              <a:t>求最优解</a:t>
            </a:r>
          </a:p>
          <a:p>
            <a:pPr marL="0" algn="l" defTabSz="914400" rtl="0" eaLnBrk="1" latinLnBrk="0" hangingPunct="1"/>
            <a:endParaRPr lang="zh-CN" altLang="en-US" dirty="0"/>
          </a:p>
          <a:p>
            <a:pPr marL="0" algn="l" defTabSz="914400" rtl="0" eaLnBrk="1" latinLnBrk="0" hangingPunct="1"/>
            <a:r>
              <a:rPr lang="zh-CN" altLang="en-US" dirty="0"/>
              <a:t>这里有一点绕，</a:t>
            </a:r>
            <a:r>
              <a:rPr lang="en-US" altLang="zh-CN" dirty="0"/>
              <a:t> </a:t>
            </a:r>
            <a:r>
              <a:rPr lang="zh-CN" altLang="en-US" dirty="0"/>
              <a:t>相当于</a:t>
            </a:r>
            <a:r>
              <a:rPr lang="en-US" altLang="zh-CN" dirty="0"/>
              <a:t>HGNN</a:t>
            </a:r>
            <a:r>
              <a:rPr lang="zh-CN" altLang="en-US" dirty="0"/>
              <a:t>得到的是，一个连续的</a:t>
            </a:r>
            <a:r>
              <a:rPr lang="en-US" altLang="zh-CN" dirty="0"/>
              <a:t>p</a:t>
            </a:r>
            <a:r>
              <a:rPr lang="zh-CN" altLang="en-US" dirty="0"/>
              <a:t>，</a:t>
            </a:r>
            <a:r>
              <a:rPr lang="en-US" altLang="zh-CN" dirty="0"/>
              <a:t> </a:t>
            </a:r>
            <a:r>
              <a:rPr lang="zh-CN" altLang="en-US" dirty="0"/>
              <a:t>以及</a:t>
            </a:r>
            <a:r>
              <a:rPr lang="en-US" altLang="zh-CN" dirty="0"/>
              <a:t>SA</a:t>
            </a:r>
            <a:r>
              <a:rPr lang="zh-CN" altLang="en-US" dirty="0"/>
              <a:t>的启动值，最终的解还是用模拟退火在刚才得到的概率分布中找到的</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122</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给定超图 G = (V, E) 和 S 个用于训练模型 M 的GPU</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先把</a:t>
            </a:r>
            <a:r>
              <a:rPr lang="en-US" altLang="zh-CN" sz="1200" kern="1200" dirty="0">
                <a:solidFill>
                  <a:schemeClr val="tx1"/>
                </a:solidFill>
                <a:latin typeface="Arial" panose="020B0604020202090204" pitchFamily="34" charset="0"/>
                <a:ea typeface="+mn-ea"/>
                <a:cs typeface="Arial" panose="020B0604020202090204" pitchFamily="34" charset="0"/>
              </a:rPr>
              <a:t> G </a:t>
            </a:r>
            <a:r>
              <a:rPr lang="zh-CN" altLang="en-US" sz="1200" kern="1200" dirty="0">
                <a:solidFill>
                  <a:schemeClr val="tx1"/>
                </a:solidFill>
                <a:latin typeface="Arial" panose="020B0604020202090204" pitchFamily="34" charset="0"/>
                <a:ea typeface="+mn-ea"/>
                <a:cs typeface="Arial" panose="020B0604020202090204" pitchFamily="34" charset="0"/>
              </a:rPr>
              <a:t>划分为</a:t>
            </a:r>
            <a:r>
              <a:rPr lang="en-US" altLang="zh-CN" sz="1200" kern="1200" dirty="0">
                <a:solidFill>
                  <a:schemeClr val="tx1"/>
                </a:solidFill>
                <a:latin typeface="Arial" panose="020B0604020202090204" pitchFamily="34" charset="0"/>
                <a:ea typeface="+mn-ea"/>
                <a:cs typeface="Arial" panose="020B0604020202090204" pitchFamily="34" charset="0"/>
              </a:rPr>
              <a:t> S </a:t>
            </a:r>
            <a:r>
              <a:rPr lang="zh-CN" altLang="en-US" sz="1200" kern="1200" dirty="0">
                <a:solidFill>
                  <a:schemeClr val="tx1"/>
                </a:solidFill>
                <a:latin typeface="Arial" panose="020B0604020202090204" pitchFamily="34" charset="0"/>
                <a:ea typeface="+mn-ea"/>
                <a:cs typeface="Arial" panose="020B0604020202090204" pitchFamily="34" charset="0"/>
              </a:rPr>
              <a:t>个子图</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对于</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任意一个子图</a:t>
            </a:r>
            <a:r>
              <a:rPr lang="en-US" altLang="zh-CN" sz="1200" kern="1200" dirty="0">
                <a:solidFill>
                  <a:schemeClr val="tx1"/>
                </a:solidFill>
                <a:latin typeface="Arial" panose="020B0604020202090204" pitchFamily="34" charset="0"/>
                <a:ea typeface="+mn-ea"/>
                <a:cs typeface="Arial" panose="020B0604020202090204" pitchFamily="34" charset="0"/>
              </a:rPr>
              <a:t> G_s</a:t>
            </a:r>
            <a:r>
              <a:rPr lang="zh-CN" altLang="en-US" sz="1200" kern="1200" dirty="0">
                <a:solidFill>
                  <a:schemeClr val="tx1"/>
                </a:solidFill>
                <a:latin typeface="Arial" panose="020B0604020202090204" pitchFamily="34" charset="0"/>
                <a:ea typeface="+mn-ea"/>
                <a:cs typeface="Arial" panose="020B0604020202090204" pitchFamily="34" charset="0"/>
              </a:rPr>
              <a:t>而言</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它包含</a:t>
            </a:r>
            <a:r>
              <a:rPr lang="en-US" altLang="zh-CN" sz="1200" kern="1200" dirty="0">
                <a:solidFill>
                  <a:schemeClr val="tx1"/>
                </a:solidFill>
                <a:latin typeface="Arial" panose="020B0604020202090204" pitchFamily="34" charset="0"/>
                <a:ea typeface="+mn-ea"/>
                <a:cs typeface="Arial" panose="020B0604020202090204" pitchFamily="34" charset="0"/>
              </a:rPr>
              <a:t> 3 </a:t>
            </a:r>
            <a:r>
              <a:rPr lang="zh-CN" altLang="en-US" sz="1200" kern="1200" dirty="0">
                <a:solidFill>
                  <a:schemeClr val="tx1"/>
                </a:solidFill>
                <a:latin typeface="Arial" panose="020B0604020202090204" pitchFamily="34" charset="0"/>
                <a:ea typeface="+mn-ea"/>
                <a:cs typeface="Arial" panose="020B0604020202090204" pitchFamily="34" charset="0"/>
              </a:rPr>
              <a:t>个组件</a:t>
            </a:r>
            <a:r>
              <a:rPr lang="en-US" altLang="zh-CN" sz="1200" kern="1200" dirty="0">
                <a:solidFill>
                  <a:schemeClr val="tx1"/>
                </a:solidFill>
                <a:latin typeface="Arial" panose="020B0604020202090204" pitchFamily="34" charset="0"/>
                <a:ea typeface="+mn-ea"/>
                <a:cs typeface="Arial" panose="020B0604020202090204" pitchFamily="34" charset="0"/>
              </a:rPr>
              <a:t>: Vs 表示 Gs 中的节点，Es,inner 包括连接 Gs 内节点的内部超边，而 Es,outer 包括连接 Gs 与其他子图节点的外部超边, </a:t>
            </a:r>
            <a:r>
              <a:rPr lang="zh-CN" altLang="en-US" sz="1200" kern="1200" dirty="0">
                <a:solidFill>
                  <a:schemeClr val="tx1"/>
                </a:solidFill>
                <a:latin typeface="Arial" panose="020B0604020202090204" pitchFamily="34" charset="0"/>
                <a:ea typeface="+mn-ea"/>
                <a:cs typeface="Arial" panose="020B0604020202090204" pitchFamily="34" charset="0"/>
              </a:rPr>
              <a:t>一个是内部一个是外部</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在前向传播期间，每个GPU使用 Es,inner 计算本地节点嵌入，并在反向传播期间，使用本地节点嵌入和 Es,outer 连接的节点嵌入计算损失，以更新模型权重 Ms。随后，各 Ms 的梯度会被聚合并分发到所有GPU。</a:t>
            </a:r>
            <a:r>
              <a:rPr lang="en-US" altLang="zh-CN" sz="1200" kern="1200" dirty="0">
                <a:solidFill>
                  <a:schemeClr val="tx1"/>
                </a:solidFill>
                <a:latin typeface="Arial" panose="020B0604020202090204" pitchFamily="34" charset="0"/>
                <a:ea typeface="+mn-ea"/>
                <a:cs typeface="Arial" panose="020B0604020202090204" pitchFamily="34" charset="0"/>
              </a:rPr>
              <a:t> </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123</a:t>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sz="1200" kern="1200" dirty="0">
                <a:solidFill>
                  <a:schemeClr val="tx1"/>
                </a:solidFill>
                <a:latin typeface="Arial" panose="020B0604020202090204" pitchFamily="34" charset="0"/>
                <a:ea typeface="+mn-ea"/>
                <a:cs typeface="Arial" panose="020B0604020202090204" pitchFamily="34" charset="0"/>
              </a:rPr>
              <a:t>给定一个输入超图 G = (V, E) 和 S 个GPU，每个GPU上初始化HGNN模型 M。</a:t>
            </a:r>
          </a:p>
          <a:p>
            <a:pPr marL="0" algn="l" defTabSz="914400" rtl="0" eaLnBrk="1" latinLnBrk="0" hangingPunct="1"/>
            <a:r>
              <a:rPr lang="zh-CN" sz="1200" kern="1200" dirty="0">
                <a:solidFill>
                  <a:schemeClr val="tx1"/>
                </a:solidFill>
                <a:latin typeface="Arial" panose="020B0604020202090204" pitchFamily="34" charset="0"/>
                <a:ea typeface="+mn-ea"/>
                <a:cs typeface="Arial" panose="020B0604020202090204" pitchFamily="34" charset="0"/>
              </a:rPr>
              <a:t>在每个epoch中，超图 G 的超边信息 E 随机划分为 S 部分。</a:t>
            </a:r>
          </a:p>
          <a:p>
            <a:pPr marL="0" algn="l" defTabSz="914400" rtl="0" eaLnBrk="1" latinLnBrk="0" hangingPunct="1"/>
            <a:r>
              <a:rPr lang="zh-CN" sz="1200" kern="1200" dirty="0">
                <a:solidFill>
                  <a:schemeClr val="tx1"/>
                </a:solidFill>
                <a:latin typeface="Arial" panose="020B0604020202090204" pitchFamily="34" charset="0"/>
                <a:ea typeface="+mn-ea"/>
                <a:cs typeface="Arial" panose="020B0604020202090204" pitchFamily="34" charset="0"/>
              </a:rPr>
              <a:t>然后，每个GPU接收其对应的超边 Es 并在其上训练 Ms。</a:t>
            </a:r>
          </a:p>
          <a:p>
            <a:pPr marL="0" algn="l" defTabSz="914400" rtl="0" eaLnBrk="1" latinLnBrk="0" hangingPunct="1"/>
            <a:r>
              <a:rPr lang="zh-CN" sz="1200" kern="1200" dirty="0">
                <a:solidFill>
                  <a:schemeClr val="tx1"/>
                </a:solidFill>
                <a:latin typeface="Arial" panose="020B0604020202090204" pitchFamily="34" charset="0"/>
                <a:ea typeface="+mn-ea"/>
                <a:cs typeface="Arial" panose="020B0604020202090204" pitchFamily="34" charset="0"/>
              </a:rPr>
              <a:t>梯度随后会被聚合并分发到所有GPU。</a:t>
            </a:r>
          </a:p>
          <a:p>
            <a:pPr marL="0" algn="l" defTabSz="914400" rtl="0" eaLnBrk="1" latinLnBrk="0" hangingPunct="1"/>
            <a:endParaRPr lang="zh-CN"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sz="1200" kern="1200" dirty="0">
                <a:solidFill>
                  <a:schemeClr val="tx1"/>
                </a:solidFill>
                <a:latin typeface="Arial" panose="020B0604020202090204" pitchFamily="34" charset="0"/>
                <a:ea typeface="+mn-ea"/>
                <a:cs typeface="Arial" panose="020B0604020202090204" pitchFamily="34" charset="0"/>
              </a:rPr>
              <a:t>作者这个盘子铺的很大</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既可以分布式又可以并行</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这样可以解决超大规模的问题</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124</a:t>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实验部分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没来得及细看</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作者这里是提供了几种下游应用</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然后模型可以冻结权重并且做迁移学习</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作者甚至还做了一个实际应用</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看起来好像效果都很好</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主要是这个也很快</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然后放到大规模应用上也没有压力</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看的出来确实是实力雄厚</a:t>
            </a:r>
            <a:endParaRPr lang="en-US" altLang="zh-CN"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125</a:t>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其中</a:t>
            </a:r>
            <a:r>
              <a:rPr lang="en-US" altLang="zh-CN" sz="1200" kern="1200" dirty="0">
                <a:solidFill>
                  <a:schemeClr val="tx1"/>
                </a:solidFill>
                <a:latin typeface="Arial" panose="020B0604020202090204" pitchFamily="34" charset="0"/>
                <a:ea typeface="+mn-ea"/>
                <a:cs typeface="Arial" panose="020B0604020202090204" pitchFamily="34" charset="0"/>
              </a:rPr>
              <a:t>MaxCut </a:t>
            </a:r>
            <a:r>
              <a:rPr lang="zh-CN" altLang="en-US" sz="1200" kern="1200" dirty="0">
                <a:solidFill>
                  <a:schemeClr val="tx1"/>
                </a:solidFill>
                <a:latin typeface="Arial" panose="020B0604020202090204" pitchFamily="34" charset="0"/>
                <a:ea typeface="+mn-ea"/>
                <a:cs typeface="Arial" panose="020B0604020202090204" pitchFamily="34" charset="0"/>
              </a:rPr>
              <a:t>就是说把节点分成两组</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且这个切割大小要最大</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大小指的是连接了不同类节点的超边的数量</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作者选的</a:t>
            </a:r>
            <a:r>
              <a:rPr lang="en-US" altLang="zh-CN" sz="1200" kern="1200" dirty="0">
                <a:solidFill>
                  <a:schemeClr val="tx1"/>
                </a:solidFill>
                <a:latin typeface="Arial" panose="020B0604020202090204" pitchFamily="34" charset="0"/>
                <a:ea typeface="+mn-ea"/>
                <a:cs typeface="Arial" panose="020B0604020202090204" pitchFamily="34" charset="0"/>
              </a:rPr>
              <a:t> baseline </a:t>
            </a:r>
            <a:r>
              <a:rPr lang="zh-CN" altLang="en-US" sz="1200" kern="1200" dirty="0">
                <a:solidFill>
                  <a:schemeClr val="tx1"/>
                </a:solidFill>
                <a:latin typeface="Arial" panose="020B0604020202090204" pitchFamily="34" charset="0"/>
                <a:ea typeface="+mn-ea"/>
                <a:cs typeface="Arial" panose="020B0604020202090204" pitchFamily="34" charset="0"/>
              </a:rPr>
              <a:t>是</a:t>
            </a:r>
            <a:r>
              <a:rPr lang="en-US" altLang="zh-CN" sz="1200" kern="1200" dirty="0">
                <a:solidFill>
                  <a:schemeClr val="tx1"/>
                </a:solidFill>
                <a:latin typeface="Arial" panose="020B0604020202090204" pitchFamily="34" charset="0"/>
                <a:ea typeface="+mn-ea"/>
                <a:cs typeface="Arial" panose="020B0604020202090204" pitchFamily="34" charset="0"/>
              </a:rPr>
              <a:t> ADAM </a:t>
            </a:r>
            <a:r>
              <a:rPr lang="zh-CN" altLang="en-US" sz="1200" kern="1200" dirty="0">
                <a:solidFill>
                  <a:schemeClr val="tx1"/>
                </a:solidFill>
                <a:latin typeface="Arial" panose="020B0604020202090204" pitchFamily="34" charset="0"/>
                <a:ea typeface="+mn-ea"/>
                <a:cs typeface="Arial" panose="020B0604020202090204" pitchFamily="34" charset="0"/>
              </a:rPr>
              <a:t>和</a:t>
            </a:r>
            <a:r>
              <a:rPr lang="en-US" altLang="zh-CN" sz="1200" kern="1200" dirty="0">
                <a:solidFill>
                  <a:schemeClr val="tx1"/>
                </a:solidFill>
                <a:latin typeface="Arial" panose="020B0604020202090204" pitchFamily="34" charset="0"/>
                <a:ea typeface="+mn-ea"/>
                <a:cs typeface="Arial" panose="020B0604020202090204" pitchFamily="34" charset="0"/>
              </a:rPr>
              <a:t>SA, </a:t>
            </a:r>
            <a:r>
              <a:rPr lang="zh-CN" altLang="en-US" sz="1200" kern="1200" dirty="0">
                <a:solidFill>
                  <a:schemeClr val="tx1"/>
                </a:solidFill>
                <a:latin typeface="Arial" panose="020B0604020202090204" pitchFamily="34" charset="0"/>
                <a:ea typeface="+mn-ea"/>
                <a:cs typeface="Arial" panose="020B0604020202090204" pitchFamily="34" charset="0"/>
              </a:rPr>
              <a:t>这里的</a:t>
            </a:r>
            <a:r>
              <a:rPr lang="en-US" altLang="zh-CN" sz="1200" kern="1200" dirty="0">
                <a:solidFill>
                  <a:schemeClr val="tx1"/>
                </a:solidFill>
                <a:latin typeface="Arial" panose="020B0604020202090204" pitchFamily="34" charset="0"/>
                <a:ea typeface="+mn-ea"/>
                <a:cs typeface="Arial" panose="020B0604020202090204" pitchFamily="34" charset="0"/>
              </a:rPr>
              <a:t>SA</a:t>
            </a:r>
            <a:r>
              <a:rPr lang="zh-CN" altLang="en-US" sz="1200" kern="1200" dirty="0">
                <a:solidFill>
                  <a:schemeClr val="tx1"/>
                </a:solidFill>
                <a:latin typeface="Arial" panose="020B0604020202090204" pitchFamily="34" charset="0"/>
                <a:ea typeface="+mn-ea"/>
                <a:cs typeface="Arial" panose="020B0604020202090204" pitchFamily="34" charset="0"/>
              </a:rPr>
              <a:t>实际上是不进行</a:t>
            </a:r>
            <a:r>
              <a:rPr lang="en-US" altLang="zh-CN" sz="1200" kern="1200" dirty="0">
                <a:solidFill>
                  <a:schemeClr val="tx1"/>
                </a:solidFill>
                <a:latin typeface="Arial" panose="020B0604020202090204" pitchFamily="34" charset="0"/>
                <a:ea typeface="+mn-ea"/>
                <a:cs typeface="Arial" panose="020B0604020202090204" pitchFamily="34" charset="0"/>
              </a:rPr>
              <a:t> HGNN </a:t>
            </a:r>
            <a:r>
              <a:rPr lang="zh-CN" altLang="en-US" sz="1200" kern="1200" dirty="0">
                <a:solidFill>
                  <a:schemeClr val="tx1"/>
                </a:solidFill>
                <a:latin typeface="Arial" panose="020B0604020202090204" pitchFamily="34" charset="0"/>
                <a:ea typeface="+mn-ea"/>
                <a:cs typeface="Arial" panose="020B0604020202090204" pitchFamily="34" charset="0"/>
              </a:rPr>
              <a:t>的训练</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直接输出然后随机初始化在开始</a:t>
            </a:r>
            <a:r>
              <a:rPr lang="en-US" altLang="zh-CN" sz="1200" kern="1200" dirty="0">
                <a:solidFill>
                  <a:schemeClr val="tx1"/>
                </a:solidFill>
                <a:latin typeface="Arial" panose="020B0604020202090204" pitchFamily="34" charset="0"/>
                <a:ea typeface="+mn-ea"/>
                <a:cs typeface="Arial" panose="020B0604020202090204" pitchFamily="34" charset="0"/>
              </a:rPr>
              <a:t> SA, </a:t>
            </a:r>
            <a:r>
              <a:rPr lang="zh-CN" altLang="en-US" sz="1200" kern="1200" dirty="0">
                <a:solidFill>
                  <a:schemeClr val="tx1"/>
                </a:solidFill>
                <a:latin typeface="Arial" panose="020B0604020202090204" pitchFamily="34" charset="0"/>
                <a:ea typeface="+mn-ea"/>
                <a:cs typeface="Arial" panose="020B0604020202090204" pitchFamily="34" charset="0"/>
              </a:rPr>
              <a:t>其实就相当于是消融</a:t>
            </a:r>
            <a:endParaRPr lang="en-US" altLang="zh-CN"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效果相当</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但是作者的方法基本上是线性的</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所以就有优势</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126</a:t>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最大独立集就是</a:t>
            </a:r>
            <a:r>
              <a:rPr lang="en-US" altLang="zh-CN" sz="1200" kern="1200" dirty="0">
                <a:solidFill>
                  <a:schemeClr val="tx1"/>
                </a:solidFill>
                <a:latin typeface="Arial" panose="020B0604020202090204" pitchFamily="34" charset="0"/>
                <a:ea typeface="+mn-ea"/>
                <a:cs typeface="Arial" panose="020B0604020202090204" pitchFamily="34" charset="0"/>
              </a:rPr>
              <a:t>, 要找到一个最大的顶点集合，使得这些顶点之间没有相邻的边。这个最大的顶点集合被称为图的最大独立集。</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同样也是</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效果不错</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时间更短</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127</a:t>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在附录里作者提了一些当前</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基于学习的优化</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存在的一些问题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其中作者有提到</a:t>
            </a:r>
            <a:r>
              <a:rPr lang="en-US" altLang="zh-CN" sz="1200" kern="1200" dirty="0">
                <a:solidFill>
                  <a:schemeClr val="tx1"/>
                </a:solidFill>
                <a:latin typeface="Arial" panose="020B0604020202090204" pitchFamily="34" charset="0"/>
                <a:ea typeface="+mn-ea"/>
                <a:cs typeface="Arial" panose="020B0604020202090204" pitchFamily="34" charset="0"/>
              </a:rPr>
              <a:t> GNN </a:t>
            </a:r>
            <a:r>
              <a:rPr lang="zh-CN" altLang="en-US" sz="1200" kern="1200" dirty="0">
                <a:solidFill>
                  <a:schemeClr val="tx1"/>
                </a:solidFill>
                <a:latin typeface="Arial" panose="020B0604020202090204" pitchFamily="34" charset="0"/>
                <a:ea typeface="+mn-ea"/>
                <a:cs typeface="Arial" panose="020B0604020202090204" pitchFamily="34" charset="0"/>
              </a:rPr>
              <a:t>在密集图上的效果会变差</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我觉得这个可能是一个后续修改的启发</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因为目前我的这个无论是</a:t>
            </a:r>
            <a:r>
              <a:rPr lang="en-US" altLang="zh-CN" sz="1200" kern="1200" dirty="0">
                <a:solidFill>
                  <a:schemeClr val="tx1"/>
                </a:solidFill>
                <a:latin typeface="Arial" panose="020B0604020202090204" pitchFamily="34" charset="0"/>
                <a:ea typeface="+mn-ea"/>
                <a:cs typeface="Arial" panose="020B0604020202090204" pitchFamily="34" charset="0"/>
              </a:rPr>
              <a:t> UTC </a:t>
            </a:r>
            <a:r>
              <a:rPr lang="zh-CN" altLang="en-US" sz="1200" kern="1200" dirty="0">
                <a:solidFill>
                  <a:schemeClr val="tx1"/>
                </a:solidFill>
                <a:latin typeface="Arial" panose="020B0604020202090204" pitchFamily="34" charset="0"/>
                <a:ea typeface="+mn-ea"/>
                <a:cs typeface="Arial" panose="020B0604020202090204" pitchFamily="34" charset="0"/>
              </a:rPr>
              <a:t>还是</a:t>
            </a:r>
            <a:r>
              <a:rPr lang="en-US" altLang="zh-CN" sz="1200" kern="1200" dirty="0">
                <a:solidFill>
                  <a:schemeClr val="tx1"/>
                </a:solidFill>
                <a:latin typeface="Arial" panose="020B0604020202090204" pitchFamily="34" charset="0"/>
                <a:ea typeface="+mn-ea"/>
                <a:cs typeface="Arial" panose="020B0604020202090204" pitchFamily="34" charset="0"/>
              </a:rPr>
              <a:t> KNN </a:t>
            </a:r>
            <a:r>
              <a:rPr lang="zh-CN" altLang="en-US" sz="1200" kern="1200" dirty="0">
                <a:solidFill>
                  <a:schemeClr val="tx1"/>
                </a:solidFill>
                <a:latin typeface="Arial" panose="020B0604020202090204" pitchFamily="34" charset="0"/>
                <a:ea typeface="+mn-ea"/>
                <a:cs typeface="Arial" panose="020B0604020202090204" pitchFamily="34" charset="0"/>
              </a:rPr>
              <a:t>都有些过于密集了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我准备去读一下他给的这个参考文献</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128</a:t>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a:t>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130</a:t>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131</a:t>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132</a:t>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133</a:t>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134</a:t>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135</a:t>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136</a:t>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137</a:t>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整个的过程</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简单来说就是</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对于一个不好优化的问题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我们通过变换函数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把这个问题给它变成一个可以求解的替换问题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然后再把替换问题的解给他变回原来问题的解</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在这个流程里</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作者把这个变换给他参数化</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然后用</a:t>
            </a:r>
            <a:r>
              <a:rPr lang="en-US" altLang="zh-CN" sz="1200" kern="1200" dirty="0">
                <a:solidFill>
                  <a:schemeClr val="tx1"/>
                </a:solidFill>
                <a:latin typeface="Arial" panose="020B0604020202090204" pitchFamily="34" charset="0"/>
                <a:ea typeface="+mn-ea"/>
                <a:cs typeface="Arial" panose="020B0604020202090204" pitchFamily="34" charset="0"/>
              </a:rPr>
              <a:t> HGNN </a:t>
            </a:r>
            <a:r>
              <a:rPr lang="zh-CN" altLang="en-US" sz="1200" kern="1200" dirty="0">
                <a:solidFill>
                  <a:schemeClr val="tx1"/>
                </a:solidFill>
                <a:latin typeface="Arial" panose="020B0604020202090204" pitchFamily="34" charset="0"/>
                <a:ea typeface="+mn-ea"/>
                <a:cs typeface="Arial" panose="020B0604020202090204" pitchFamily="34" charset="0"/>
              </a:rPr>
              <a:t>求解一个最优的变换</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以及这个问题在变换之后的解</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最后呢再走最后一步</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把它给映射回原来的空间</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138</a:t>
            </a:fld>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然后这里就是它的核心了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前面提到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我们需要对原问题进行</a:t>
            </a:r>
            <a:r>
              <a:rPr lang="en-US" altLang="zh-CN" sz="1200" kern="1200" dirty="0">
                <a:solidFill>
                  <a:schemeClr val="tx1"/>
                </a:solidFill>
                <a:latin typeface="Arial" panose="020B0604020202090204" pitchFamily="34" charset="0"/>
                <a:ea typeface="+mn-ea"/>
                <a:cs typeface="Arial" panose="020B0604020202090204" pitchFamily="34" charset="0"/>
              </a:rPr>
              <a:t> transform </a:t>
            </a:r>
            <a:r>
              <a:rPr lang="zh-CN" altLang="en-US" sz="1200" kern="1200" dirty="0">
                <a:solidFill>
                  <a:schemeClr val="tx1"/>
                </a:solidFill>
                <a:latin typeface="Arial" panose="020B0604020202090204" pitchFamily="34" charset="0"/>
                <a:ea typeface="+mn-ea"/>
                <a:cs typeface="Arial" panose="020B0604020202090204" pitchFamily="34" charset="0"/>
              </a:rPr>
              <a:t>以使得基于梯度的优化发挥作用</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也就是说需要把</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这个约束</a:t>
            </a:r>
            <a:r>
              <a:rPr lang="en-US" altLang="zh-CN" sz="1200" kern="1200" dirty="0">
                <a:solidFill>
                  <a:schemeClr val="tx1"/>
                </a:solidFill>
                <a:latin typeface="Arial" panose="020B0604020202090204" pitchFamily="34" charset="0"/>
                <a:ea typeface="+mn-ea"/>
                <a:cs typeface="Arial" panose="020B0604020202090204" pitchFamily="34" charset="0"/>
              </a:rPr>
              <a:t>x_Nk </a:t>
            </a:r>
            <a:r>
              <a:rPr lang="zh-CN" altLang="en-US" sz="1200" kern="1200" dirty="0">
                <a:solidFill>
                  <a:schemeClr val="tx1"/>
                </a:solidFill>
                <a:latin typeface="Arial" panose="020B0604020202090204" pitchFamily="34" charset="0"/>
                <a:ea typeface="+mn-ea"/>
                <a:cs typeface="Arial" panose="020B0604020202090204" pitchFamily="34" charset="0"/>
              </a:rPr>
              <a:t>转成一个连续的</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在这里用</a:t>
            </a:r>
            <a:r>
              <a:rPr lang="en-US" altLang="zh-CN" sz="1200" kern="1200" dirty="0">
                <a:solidFill>
                  <a:schemeClr val="tx1"/>
                </a:solidFill>
                <a:latin typeface="Arial" panose="020B0604020202090204" pitchFamily="34" charset="0"/>
                <a:ea typeface="+mn-ea"/>
                <a:cs typeface="Arial" panose="020B0604020202090204" pitchFamily="34" charset="0"/>
              </a:rPr>
              <a:t> p_nk</a:t>
            </a:r>
            <a:r>
              <a:rPr lang="zh-CN" altLang="en-US" sz="1200" kern="1200" dirty="0">
                <a:solidFill>
                  <a:schemeClr val="tx1"/>
                </a:solidFill>
                <a:latin typeface="Arial" panose="020B0604020202090204" pitchFamily="34" charset="0"/>
                <a:ea typeface="+mn-ea"/>
                <a:cs typeface="Arial" panose="020B0604020202090204" pitchFamily="34" charset="0"/>
              </a:rPr>
              <a:t>表示</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正常情况下呢</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我们要选一个转换函数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转为连续的之后就直接开始梯度下降</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然后配合一个惩罚</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让它的求解不要离开原问题的解的范围</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然后直接迭代就好了</a:t>
            </a:r>
            <a:r>
              <a:rPr lang="en-US" altLang="zh-CN" sz="1200" kern="1200" dirty="0">
                <a:solidFill>
                  <a:schemeClr val="tx1"/>
                </a:solidFill>
                <a:latin typeface="Arial" panose="020B0604020202090204" pitchFamily="34" charset="0"/>
                <a:ea typeface="+mn-ea"/>
                <a:cs typeface="Arial" panose="020B0604020202090204" pitchFamily="34" charset="0"/>
              </a:rPr>
              <a:t>. </a:t>
            </a:r>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endParaRPr lang="en-US" altLang="zh-CN"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但作者这里说</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这个转换我可以学习</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在建了约束超图之后</a:t>
            </a:r>
            <a:r>
              <a:rPr lang="en-US" altLang="zh-CN" sz="1200" kern="1200" dirty="0">
                <a:solidFill>
                  <a:schemeClr val="tx1"/>
                </a:solidFill>
                <a:latin typeface="Arial" panose="020B0604020202090204" pitchFamily="34" charset="0"/>
                <a:ea typeface="+mn-ea"/>
                <a:cs typeface="Arial" panose="020B0604020202090204" pitchFamily="34" charset="0"/>
              </a:rPr>
              <a:t>, </a:t>
            </a:r>
            <a:br>
              <a:rPr lang="en-US" altLang="zh-CN" sz="1200" kern="1200" dirty="0">
                <a:solidFill>
                  <a:schemeClr val="tx1"/>
                </a:solidFill>
                <a:latin typeface="Arial" panose="020B0604020202090204" pitchFamily="34" charset="0"/>
                <a:ea typeface="+mn-ea"/>
                <a:cs typeface="Arial" panose="020B0604020202090204" pitchFamily="34" charset="0"/>
              </a:rPr>
            </a:br>
            <a:r>
              <a:rPr lang="zh-CN" altLang="en-US" sz="1200" kern="1200" dirty="0">
                <a:solidFill>
                  <a:schemeClr val="tx1"/>
                </a:solidFill>
                <a:latin typeface="Arial" panose="020B0604020202090204" pitchFamily="34" charset="0"/>
                <a:ea typeface="+mn-ea"/>
                <a:cs typeface="Arial" panose="020B0604020202090204" pitchFamily="34" charset="0"/>
              </a:rPr>
              <a:t>这</a:t>
            </a:r>
            <a:r>
              <a:rPr lang="en-US" altLang="zh-CN" sz="1200" kern="1200" dirty="0">
                <a:solidFill>
                  <a:schemeClr val="tx1"/>
                </a:solidFill>
                <a:latin typeface="Arial" panose="020B0604020202090204" pitchFamily="34" charset="0"/>
                <a:ea typeface="+mn-ea"/>
                <a:cs typeface="Arial" panose="020B0604020202090204" pitchFamily="34" charset="0"/>
              </a:rPr>
              <a:t> p_i </a:t>
            </a:r>
            <a:r>
              <a:rPr lang="zh-CN" altLang="en-US" sz="1200" kern="1200" dirty="0">
                <a:solidFill>
                  <a:schemeClr val="tx1"/>
                </a:solidFill>
                <a:latin typeface="Arial" panose="020B0604020202090204" pitchFamily="34" charset="0"/>
                <a:ea typeface="+mn-ea"/>
                <a:cs typeface="Arial" panose="020B0604020202090204" pitchFamily="34" charset="0"/>
              </a:rPr>
              <a:t>是我给节点</a:t>
            </a:r>
            <a:r>
              <a:rPr lang="en-US" altLang="zh-CN" sz="1200" kern="1200" dirty="0">
                <a:solidFill>
                  <a:schemeClr val="tx1"/>
                </a:solidFill>
                <a:latin typeface="Arial" panose="020B0604020202090204" pitchFamily="34" charset="0"/>
                <a:ea typeface="+mn-ea"/>
                <a:cs typeface="Arial" panose="020B0604020202090204" pitchFamily="34" charset="0"/>
              </a:rPr>
              <a:t> i </a:t>
            </a:r>
            <a:r>
              <a:rPr lang="zh-CN" altLang="en-US" sz="1200" kern="1200" dirty="0">
                <a:solidFill>
                  <a:schemeClr val="tx1"/>
                </a:solidFill>
                <a:latin typeface="Arial" panose="020B0604020202090204" pitchFamily="34" charset="0"/>
                <a:ea typeface="+mn-ea"/>
                <a:cs typeface="Arial" panose="020B0604020202090204" pitchFamily="34" charset="0"/>
              </a:rPr>
              <a:t>的值</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他一定是连续的</a:t>
            </a:r>
            <a:r>
              <a:rPr lang="en-US" altLang="zh-CN" sz="1200" kern="1200" dirty="0">
                <a:solidFill>
                  <a:schemeClr val="tx1"/>
                </a:solidFill>
                <a:latin typeface="Arial" panose="020B0604020202090204" pitchFamily="34" charset="0"/>
                <a:ea typeface="+mn-ea"/>
                <a:cs typeface="Arial" panose="020B0604020202090204" pitchFamily="34" charset="0"/>
              </a:rPr>
              <a:t>, x </a:t>
            </a:r>
            <a:r>
              <a:rPr lang="zh-CN" altLang="en-US" sz="1200" kern="1200" dirty="0">
                <a:solidFill>
                  <a:schemeClr val="tx1"/>
                </a:solidFill>
                <a:latin typeface="Arial" panose="020B0604020202090204" pitchFamily="34" charset="0"/>
                <a:ea typeface="+mn-ea"/>
                <a:cs typeface="Arial" panose="020B0604020202090204" pitchFamily="34" charset="0"/>
              </a:rPr>
              <a:t>用过了所以这里我用</a:t>
            </a:r>
            <a:r>
              <a:rPr lang="en-US" altLang="zh-CN" sz="1200" kern="1200" dirty="0">
                <a:solidFill>
                  <a:schemeClr val="tx1"/>
                </a:solidFill>
                <a:latin typeface="Arial" panose="020B0604020202090204" pitchFamily="34" charset="0"/>
                <a:ea typeface="+mn-ea"/>
                <a:cs typeface="Arial" panose="020B0604020202090204" pitchFamily="34" charset="0"/>
              </a:rPr>
              <a:t> sigma </a:t>
            </a:r>
            <a:r>
              <a:rPr lang="zh-CN" altLang="en-US" sz="1200" kern="1200" dirty="0">
                <a:solidFill>
                  <a:schemeClr val="tx1"/>
                </a:solidFill>
                <a:latin typeface="Arial" panose="020B0604020202090204" pitchFamily="34" charset="0"/>
                <a:ea typeface="+mn-ea"/>
                <a:cs typeface="Arial" panose="020B0604020202090204" pitchFamily="34" charset="0"/>
              </a:rPr>
              <a:t>表示初始嵌入</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也就是我的</a:t>
            </a:r>
            <a:r>
              <a:rPr lang="en-US" altLang="zh-CN" sz="1200" kern="1200" dirty="0">
                <a:solidFill>
                  <a:schemeClr val="tx1"/>
                </a:solidFill>
                <a:latin typeface="Arial" panose="020B0604020202090204" pitchFamily="34" charset="0"/>
                <a:ea typeface="+mn-ea"/>
                <a:cs typeface="Arial" panose="020B0604020202090204" pitchFamily="34" charset="0"/>
              </a:rPr>
              <a:t>feature, W </a:t>
            </a:r>
            <a:r>
              <a:rPr lang="zh-CN" altLang="en-US" sz="1200" kern="1200" dirty="0">
                <a:solidFill>
                  <a:schemeClr val="tx1"/>
                </a:solidFill>
                <a:latin typeface="Arial" panose="020B0604020202090204" pitchFamily="34" charset="0"/>
                <a:ea typeface="+mn-ea"/>
                <a:cs typeface="Arial" panose="020B0604020202090204" pitchFamily="34" charset="0"/>
              </a:rPr>
              <a:t>是</a:t>
            </a:r>
            <a:r>
              <a:rPr lang="en-US" altLang="zh-CN" sz="1200" kern="1200" dirty="0">
                <a:solidFill>
                  <a:schemeClr val="tx1"/>
                </a:solidFill>
                <a:latin typeface="Arial" panose="020B0604020202090204" pitchFamily="34" charset="0"/>
                <a:ea typeface="+mn-ea"/>
                <a:cs typeface="Arial" panose="020B0604020202090204" pitchFamily="34" charset="0"/>
              </a:rPr>
              <a:t>weight, </a:t>
            </a:r>
            <a:r>
              <a:rPr lang="zh-CN" altLang="en-US" sz="1200" kern="1200" dirty="0">
                <a:solidFill>
                  <a:schemeClr val="tx1"/>
                </a:solidFill>
                <a:latin typeface="Arial" panose="020B0604020202090204" pitchFamily="34" charset="0"/>
                <a:ea typeface="+mn-ea"/>
                <a:cs typeface="Arial" panose="020B0604020202090204" pitchFamily="34" charset="0"/>
              </a:rPr>
              <a:t>我优化这个</a:t>
            </a:r>
            <a:r>
              <a:rPr lang="en-US" altLang="zh-CN" sz="1200" kern="1200" dirty="0">
                <a:solidFill>
                  <a:schemeClr val="tx1"/>
                </a:solidFill>
                <a:latin typeface="Arial" panose="020B0604020202090204" pitchFamily="34" charset="0"/>
                <a:ea typeface="+mn-ea"/>
                <a:cs typeface="Arial" panose="020B0604020202090204" pitchFamily="34" charset="0"/>
              </a:rPr>
              <a:t> sigma, </a:t>
            </a:r>
            <a:r>
              <a:rPr lang="zh-CN" altLang="en-US" sz="1200" kern="1200" dirty="0">
                <a:solidFill>
                  <a:schemeClr val="tx1"/>
                </a:solidFill>
                <a:latin typeface="Arial" panose="020B0604020202090204" pitchFamily="34" charset="0"/>
                <a:ea typeface="+mn-ea"/>
                <a:cs typeface="Arial" panose="020B0604020202090204" pitchFamily="34" charset="0"/>
              </a:rPr>
              <a:t>学我的</a:t>
            </a:r>
            <a:r>
              <a:rPr lang="en-US" altLang="zh-CN" sz="1200" kern="1200" dirty="0">
                <a:solidFill>
                  <a:schemeClr val="tx1"/>
                </a:solidFill>
                <a:latin typeface="Arial" panose="020B0604020202090204" pitchFamily="34" charset="0"/>
                <a:ea typeface="+mn-ea"/>
                <a:cs typeface="Arial" panose="020B0604020202090204" pitchFamily="34" charset="0"/>
              </a:rPr>
              <a:t> W, </a:t>
            </a:r>
            <a:r>
              <a:rPr lang="zh-CN" altLang="en-US" sz="1200" kern="1200" dirty="0">
                <a:solidFill>
                  <a:schemeClr val="tx1"/>
                </a:solidFill>
                <a:latin typeface="Arial" panose="020B0604020202090204" pitchFamily="34" charset="0"/>
                <a:ea typeface="+mn-ea"/>
                <a:cs typeface="Arial" panose="020B0604020202090204" pitchFamily="34" charset="0"/>
              </a:rPr>
              <a:t>这个</a:t>
            </a:r>
            <a:r>
              <a:rPr lang="en-US" altLang="zh-CN" sz="1200" kern="1200" dirty="0">
                <a:solidFill>
                  <a:schemeClr val="tx1"/>
                </a:solidFill>
                <a:latin typeface="Arial" panose="020B0604020202090204" pitchFamily="34" charset="0"/>
                <a:ea typeface="+mn-ea"/>
                <a:cs typeface="Arial" panose="020B0604020202090204" pitchFamily="34" charset="0"/>
              </a:rPr>
              <a:t> W </a:t>
            </a:r>
            <a:r>
              <a:rPr lang="zh-CN" altLang="en-US" sz="1200" kern="1200" dirty="0">
                <a:solidFill>
                  <a:schemeClr val="tx1"/>
                </a:solidFill>
                <a:latin typeface="Arial" panose="020B0604020202090204" pitchFamily="34" charset="0"/>
                <a:ea typeface="+mn-ea"/>
                <a:cs typeface="Arial" panose="020B0604020202090204" pitchFamily="34" charset="0"/>
              </a:rPr>
              <a:t>就作为我变化函数的参数向量</a:t>
            </a:r>
          </a:p>
          <a:p>
            <a:pPr marL="0" algn="l" defTabSz="914400" rtl="0" eaLnBrk="1" latinLnBrk="0" hangingPunct="1"/>
            <a:endParaRPr lang="en-US" altLang="zh-CN"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所以说呢</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最开始我们约束中的变量</a:t>
            </a:r>
            <a:r>
              <a:rPr lang="en-US" altLang="zh-CN" sz="1200" kern="1200" dirty="0">
                <a:solidFill>
                  <a:schemeClr val="tx1"/>
                </a:solidFill>
                <a:latin typeface="Arial" panose="020B0604020202090204" pitchFamily="34" charset="0"/>
                <a:ea typeface="+mn-ea"/>
                <a:cs typeface="Arial" panose="020B0604020202090204" pitchFamily="34" charset="0"/>
              </a:rPr>
              <a:t> x  </a:t>
            </a:r>
            <a:r>
              <a:rPr lang="zh-CN" altLang="en-US" sz="1200" kern="1200" dirty="0">
                <a:solidFill>
                  <a:schemeClr val="tx1"/>
                </a:solidFill>
                <a:latin typeface="Arial" panose="020B0604020202090204" pitchFamily="34" charset="0"/>
                <a:ea typeface="+mn-ea"/>
                <a:cs typeface="Arial" panose="020B0604020202090204" pitchFamily="34" charset="0"/>
              </a:rPr>
              <a:t>是在</a:t>
            </a:r>
            <a:r>
              <a:rPr lang="en-US" altLang="zh-CN" sz="1200" kern="1200" dirty="0">
                <a:solidFill>
                  <a:schemeClr val="tx1"/>
                </a:solidFill>
                <a:latin typeface="Arial" panose="020B0604020202090204" pitchFamily="34" charset="0"/>
                <a:ea typeface="+mn-ea"/>
                <a:cs typeface="Arial" panose="020B0604020202090204" pitchFamily="34" charset="0"/>
              </a:rPr>
              <a:t>d0</a:t>
            </a:r>
            <a:r>
              <a:rPr lang="zh-CN" altLang="en-US" sz="1200" kern="1200" dirty="0">
                <a:solidFill>
                  <a:schemeClr val="tx1"/>
                </a:solidFill>
                <a:latin typeface="Arial" panose="020B0604020202090204" pitchFamily="34" charset="0"/>
                <a:ea typeface="+mn-ea"/>
                <a:cs typeface="Arial" panose="020B0604020202090204" pitchFamily="34" charset="0"/>
              </a:rPr>
              <a:t>一直到到</a:t>
            </a:r>
            <a:r>
              <a:rPr lang="en-US" altLang="zh-CN" sz="1200" kern="1200" dirty="0">
                <a:solidFill>
                  <a:schemeClr val="tx1"/>
                </a:solidFill>
                <a:latin typeface="Arial" panose="020B0604020202090204" pitchFamily="34" charset="0"/>
                <a:ea typeface="+mn-ea"/>
                <a:cs typeface="Arial" panose="020B0604020202090204" pitchFamily="34" charset="0"/>
              </a:rPr>
              <a:t>d_v </a:t>
            </a:r>
            <a:r>
              <a:rPr lang="zh-CN" altLang="en-US" sz="1200" kern="1200" dirty="0">
                <a:solidFill>
                  <a:schemeClr val="tx1"/>
                </a:solidFill>
                <a:latin typeface="Arial" panose="020B0604020202090204" pitchFamily="34" charset="0"/>
                <a:ea typeface="+mn-ea"/>
                <a:cs typeface="Arial" panose="020B0604020202090204" pitchFamily="34" charset="0"/>
              </a:rPr>
              <a:t>这个范围之内离散取值</a:t>
            </a:r>
            <a:r>
              <a:rPr lang="en-US" altLang="zh-CN" sz="1200" kern="1200" dirty="0">
                <a:solidFill>
                  <a:schemeClr val="tx1"/>
                </a:solidFill>
                <a:latin typeface="Arial" panose="020B0604020202090204" pitchFamily="34" charset="0"/>
                <a:ea typeface="+mn-ea"/>
                <a:cs typeface="Arial" panose="020B0604020202090204" pitchFamily="34" charset="0"/>
              </a:rPr>
              <a:t>, </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到转换为的</a:t>
            </a:r>
            <a:r>
              <a:rPr lang="en-US" altLang="zh-CN" sz="1200" kern="1200" dirty="0">
                <a:solidFill>
                  <a:schemeClr val="tx1"/>
                </a:solidFill>
                <a:latin typeface="Arial" panose="020B0604020202090204" pitchFamily="34" charset="0"/>
                <a:ea typeface="+mn-ea"/>
                <a:cs typeface="Arial" panose="020B0604020202090204" pitchFamily="34" charset="0"/>
              </a:rPr>
              <a:t> p </a:t>
            </a:r>
            <a:r>
              <a:rPr lang="zh-CN" altLang="en-US" sz="1200" kern="1200" dirty="0">
                <a:solidFill>
                  <a:schemeClr val="tx1"/>
                </a:solidFill>
                <a:latin typeface="Arial" panose="020B0604020202090204" pitchFamily="34" charset="0"/>
                <a:ea typeface="+mn-ea"/>
                <a:cs typeface="Arial" panose="020B0604020202090204" pitchFamily="34" charset="0"/>
              </a:rPr>
              <a:t>以及最后参数化成</a:t>
            </a:r>
            <a:r>
              <a:rPr lang="en-US" altLang="zh-CN" sz="1200" kern="1200" dirty="0">
                <a:solidFill>
                  <a:schemeClr val="tx1"/>
                </a:solidFill>
                <a:latin typeface="Arial" panose="020B0604020202090204" pitchFamily="34" charset="0"/>
                <a:ea typeface="+mn-ea"/>
                <a:cs typeface="Arial" panose="020B0604020202090204" pitchFamily="34" charset="0"/>
              </a:rPr>
              <a:t> hgnn </a:t>
            </a:r>
            <a:r>
              <a:rPr lang="zh-CN" altLang="en-US" sz="1200" kern="1200" dirty="0">
                <a:solidFill>
                  <a:schemeClr val="tx1"/>
                </a:solidFill>
                <a:latin typeface="Arial" panose="020B0604020202090204" pitchFamily="34" charset="0"/>
                <a:ea typeface="+mn-ea"/>
                <a:cs typeface="Arial" panose="020B0604020202090204" pitchFamily="34" charset="0"/>
              </a:rPr>
              <a:t>的输出</a:t>
            </a:r>
            <a:r>
              <a:rPr lang="en-US" altLang="zh-CN" sz="1200" kern="1200" dirty="0">
                <a:solidFill>
                  <a:schemeClr val="tx1"/>
                </a:solidFill>
                <a:latin typeface="Arial" panose="020B0604020202090204" pitchFamily="34" charset="0"/>
                <a:ea typeface="+mn-ea"/>
                <a:cs typeface="Arial" panose="020B0604020202090204" pitchFamily="34" charset="0"/>
              </a:rPr>
              <a:t> G_i , </a:t>
            </a:r>
            <a:r>
              <a:rPr lang="zh-CN" altLang="en-US" sz="1200" kern="1200" dirty="0">
                <a:solidFill>
                  <a:schemeClr val="tx1"/>
                </a:solidFill>
                <a:latin typeface="Arial" panose="020B0604020202090204" pitchFamily="34" charset="0"/>
                <a:ea typeface="+mn-ea"/>
                <a:cs typeface="Arial" panose="020B0604020202090204" pitchFamily="34" charset="0"/>
              </a:rPr>
              <a:t>经过了这样的一个过程</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并且转换之后</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我们的约束变量是在</a:t>
            </a:r>
            <a:r>
              <a:rPr lang="en-US" altLang="zh-CN" sz="1200" kern="1200" dirty="0">
                <a:solidFill>
                  <a:schemeClr val="tx1"/>
                </a:solidFill>
                <a:latin typeface="Arial" panose="020B0604020202090204" pitchFamily="34" charset="0"/>
                <a:ea typeface="+mn-ea"/>
                <a:cs typeface="Arial" panose="020B0604020202090204" pitchFamily="34" charset="0"/>
              </a:rPr>
              <a:t>d0</a:t>
            </a:r>
            <a:r>
              <a:rPr lang="zh-CN" altLang="en-US" sz="1200" kern="1200" dirty="0">
                <a:solidFill>
                  <a:schemeClr val="tx1"/>
                </a:solidFill>
                <a:latin typeface="Arial" panose="020B0604020202090204" pitchFamily="34" charset="0"/>
                <a:ea typeface="+mn-ea"/>
                <a:cs typeface="Arial" panose="020B0604020202090204" pitchFamily="34" charset="0"/>
              </a:rPr>
              <a:t>到</a:t>
            </a:r>
            <a:r>
              <a:rPr lang="en-US" altLang="zh-CN" sz="1200" kern="1200" dirty="0">
                <a:solidFill>
                  <a:schemeClr val="tx1"/>
                </a:solidFill>
                <a:latin typeface="Arial" panose="020B0604020202090204" pitchFamily="34" charset="0"/>
                <a:ea typeface="+mn-ea"/>
                <a:cs typeface="Arial" panose="020B0604020202090204" pitchFamily="34" charset="0"/>
              </a:rPr>
              <a:t> dv</a:t>
            </a:r>
            <a:r>
              <a:rPr lang="zh-CN" altLang="en-US" sz="1200" kern="1200" dirty="0">
                <a:solidFill>
                  <a:schemeClr val="tx1"/>
                </a:solidFill>
                <a:latin typeface="Arial" panose="020B0604020202090204" pitchFamily="34" charset="0"/>
                <a:ea typeface="+mn-ea"/>
                <a:cs typeface="Arial" panose="020B0604020202090204" pitchFamily="34" charset="0"/>
              </a:rPr>
              <a:t>间连续取值了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现在这个问题就是最终的</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我们的</a:t>
            </a:r>
            <a:r>
              <a:rPr lang="en-US" altLang="zh-CN" sz="1200" kern="1200" dirty="0">
                <a:solidFill>
                  <a:schemeClr val="tx1"/>
                </a:solidFill>
                <a:latin typeface="Arial" panose="020B0604020202090204" pitchFamily="34" charset="0"/>
                <a:ea typeface="+mn-ea"/>
                <a:cs typeface="Arial" panose="020B0604020202090204" pitchFamily="34" charset="0"/>
              </a:rPr>
              <a:t>relaxed </a:t>
            </a:r>
            <a:r>
              <a:rPr lang="zh-CN" altLang="en-US" sz="1200" kern="1200" dirty="0">
                <a:solidFill>
                  <a:schemeClr val="tx1"/>
                </a:solidFill>
                <a:latin typeface="Arial" panose="020B0604020202090204" pitchFamily="34" charset="0"/>
                <a:ea typeface="+mn-ea"/>
                <a:cs typeface="Arial" panose="020B0604020202090204" pitchFamily="34" charset="0"/>
              </a:rPr>
              <a:t>问题</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139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a:t>
            </a:fld>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那么现在问题已经建模好了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就可以跑起来</a:t>
            </a:r>
            <a:r>
              <a:rPr lang="en-US" altLang="zh-CN" sz="1200" kern="1200" dirty="0">
                <a:solidFill>
                  <a:schemeClr val="tx1"/>
                </a:solidFill>
                <a:latin typeface="Arial" panose="020B0604020202090204" pitchFamily="34" charset="0"/>
                <a:ea typeface="+mn-ea"/>
                <a:cs typeface="Arial" panose="020B0604020202090204" pitchFamily="34" charset="0"/>
              </a:rPr>
              <a:t> HGNN</a:t>
            </a:r>
            <a:r>
              <a:rPr lang="zh-CN" altLang="en-US" sz="1200" kern="1200" dirty="0">
                <a:solidFill>
                  <a:schemeClr val="tx1"/>
                </a:solidFill>
                <a:latin typeface="Arial" panose="020B0604020202090204" pitchFamily="34" charset="0"/>
                <a:ea typeface="+mn-ea"/>
                <a:cs typeface="Arial" panose="020B0604020202090204" pitchFamily="34" charset="0"/>
              </a:rPr>
              <a:t>了</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这个问题的</a:t>
            </a:r>
            <a:r>
              <a:rPr lang="en-US" altLang="zh-CN" sz="1200" kern="1200" dirty="0">
                <a:solidFill>
                  <a:schemeClr val="tx1"/>
                </a:solidFill>
                <a:latin typeface="Arial" panose="020B0604020202090204" pitchFamily="34" charset="0"/>
                <a:ea typeface="+mn-ea"/>
                <a:cs typeface="Arial" panose="020B0604020202090204" pitchFamily="34" charset="0"/>
              </a:rPr>
              <a:t> loss, </a:t>
            </a:r>
            <a:r>
              <a:rPr lang="zh-CN" altLang="en-US" sz="1200" kern="1200" dirty="0">
                <a:solidFill>
                  <a:schemeClr val="tx1"/>
                </a:solidFill>
                <a:latin typeface="Arial" panose="020B0604020202090204" pitchFamily="34" charset="0"/>
                <a:ea typeface="+mn-ea"/>
                <a:cs typeface="Arial" panose="020B0604020202090204" pitchFamily="34" charset="0"/>
              </a:rPr>
              <a:t>或者说惩罚函数</a:t>
            </a:r>
            <a:r>
              <a:rPr lang="en-US" altLang="zh-CN" sz="1200" kern="1200" dirty="0">
                <a:solidFill>
                  <a:schemeClr val="tx1"/>
                </a:solidFill>
                <a:latin typeface="Arial" panose="020B0604020202090204" pitchFamily="34" charset="0"/>
                <a:ea typeface="+mn-ea"/>
                <a:cs typeface="Arial" panose="020B0604020202090204" pitchFamily="34" charset="0"/>
              </a:rPr>
              <a:t>, </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就是</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对于每一个约束</a:t>
            </a:r>
            <a:r>
              <a:rPr lang="en-US" altLang="zh-CN" sz="1200" kern="1200" dirty="0">
                <a:solidFill>
                  <a:schemeClr val="tx1"/>
                </a:solidFill>
                <a:latin typeface="Arial" panose="020B0604020202090204" pitchFamily="34" charset="0"/>
                <a:ea typeface="+mn-ea"/>
                <a:cs typeface="Arial" panose="020B0604020202090204" pitchFamily="34" charset="0"/>
              </a:rPr>
              <a:t>k, </a:t>
            </a:r>
            <a:r>
              <a:rPr lang="zh-CN" altLang="en-US" sz="1200" kern="1200" dirty="0">
                <a:solidFill>
                  <a:schemeClr val="tx1"/>
                </a:solidFill>
                <a:latin typeface="Arial" panose="020B0604020202090204" pitchFamily="34" charset="0"/>
                <a:ea typeface="+mn-ea"/>
                <a:cs typeface="Arial" panose="020B0604020202090204" pitchFamily="34" charset="0"/>
              </a:rPr>
              <a:t>假如这个约束方程</a:t>
            </a:r>
            <a:r>
              <a:rPr lang="en-US" altLang="zh-CN" sz="1200" kern="1200" dirty="0">
                <a:solidFill>
                  <a:schemeClr val="tx1"/>
                </a:solidFill>
                <a:latin typeface="Arial" panose="020B0604020202090204" pitchFamily="34" charset="0"/>
                <a:ea typeface="+mn-ea"/>
                <a:cs typeface="Arial" panose="020B0604020202090204" pitchFamily="34" charset="0"/>
              </a:rPr>
              <a:t> &gt; 0, </a:t>
            </a:r>
            <a:r>
              <a:rPr lang="zh-CN" altLang="en-US" sz="1200" kern="1200" dirty="0">
                <a:solidFill>
                  <a:schemeClr val="tx1"/>
                </a:solidFill>
                <a:latin typeface="Arial" panose="020B0604020202090204" pitchFamily="34" charset="0"/>
                <a:ea typeface="+mn-ea"/>
                <a:cs typeface="Arial" panose="020B0604020202090204" pitchFamily="34" charset="0"/>
              </a:rPr>
              <a:t>那他就乘上这条约束的权重添加到</a:t>
            </a:r>
            <a:r>
              <a:rPr lang="en-US" altLang="zh-CN" sz="1200" kern="1200" dirty="0">
                <a:solidFill>
                  <a:schemeClr val="tx1"/>
                </a:solidFill>
                <a:latin typeface="Arial" panose="020B0604020202090204" pitchFamily="34" charset="0"/>
                <a:ea typeface="+mn-ea"/>
                <a:cs typeface="Arial" panose="020B0604020202090204" pitchFamily="34" charset="0"/>
              </a:rPr>
              <a:t> loss </a:t>
            </a:r>
            <a:r>
              <a:rPr lang="zh-CN" altLang="en-US" sz="1200" kern="1200" dirty="0">
                <a:solidFill>
                  <a:schemeClr val="tx1"/>
                </a:solidFill>
                <a:latin typeface="Arial" panose="020B0604020202090204" pitchFamily="34" charset="0"/>
                <a:ea typeface="+mn-ea"/>
                <a:cs typeface="Arial" panose="020B0604020202090204" pitchFamily="34" charset="0"/>
              </a:rPr>
              <a:t>里</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看起来是通过这个</a:t>
            </a:r>
            <a:r>
              <a:rPr lang="en-US" altLang="zh-CN" sz="1200" kern="1200" dirty="0">
                <a:solidFill>
                  <a:schemeClr val="tx1"/>
                </a:solidFill>
                <a:latin typeface="Arial" panose="020B0604020202090204" pitchFamily="34" charset="0"/>
                <a:ea typeface="+mn-ea"/>
                <a:cs typeface="Arial" panose="020B0604020202090204" pitchFamily="34" charset="0"/>
              </a:rPr>
              <a:t> loss </a:t>
            </a:r>
            <a:r>
              <a:rPr lang="zh-CN" altLang="en-US" sz="1200" kern="1200" dirty="0">
                <a:solidFill>
                  <a:schemeClr val="tx1"/>
                </a:solidFill>
                <a:latin typeface="Arial" panose="020B0604020202090204" pitchFamily="34" charset="0"/>
                <a:ea typeface="+mn-ea"/>
                <a:cs typeface="Arial" panose="020B0604020202090204" pitchFamily="34" charset="0"/>
              </a:rPr>
              <a:t>来让它向</a:t>
            </a:r>
            <a:r>
              <a:rPr lang="en-US" altLang="zh-CN" sz="1200" kern="1200" dirty="0">
                <a:solidFill>
                  <a:schemeClr val="tx1"/>
                </a:solidFill>
                <a:latin typeface="Arial" panose="020B0604020202090204" pitchFamily="34" charset="0"/>
                <a:ea typeface="+mn-ea"/>
                <a:cs typeface="Arial" panose="020B0604020202090204" pitchFamily="34" charset="0"/>
              </a:rPr>
              <a:t> 0 </a:t>
            </a:r>
            <a:r>
              <a:rPr lang="zh-CN" altLang="en-US" sz="1200" kern="1200" dirty="0">
                <a:solidFill>
                  <a:schemeClr val="tx1"/>
                </a:solidFill>
                <a:latin typeface="Arial" panose="020B0604020202090204" pitchFamily="34" charset="0"/>
                <a:ea typeface="+mn-ea"/>
                <a:cs typeface="Arial" panose="020B0604020202090204" pitchFamily="34" charset="0"/>
              </a:rPr>
              <a:t>逼近</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然后作者据此提出了他的</a:t>
            </a:r>
            <a:r>
              <a:rPr lang="en-US" altLang="zh-CN" sz="1200" kern="1200" dirty="0">
                <a:solidFill>
                  <a:schemeClr val="tx1"/>
                </a:solidFill>
                <a:latin typeface="Arial" panose="020B0604020202090204" pitchFamily="34" charset="0"/>
                <a:ea typeface="+mn-ea"/>
                <a:cs typeface="Arial" panose="020B0604020202090204" pitchFamily="34" charset="0"/>
              </a:rPr>
              <a:t> HGNN, </a:t>
            </a:r>
            <a:r>
              <a:rPr lang="zh-CN" altLang="en-US" sz="1200" kern="1200" dirty="0">
                <a:solidFill>
                  <a:schemeClr val="tx1"/>
                </a:solidFill>
                <a:latin typeface="Arial" panose="020B0604020202090204" pitchFamily="34" charset="0"/>
                <a:ea typeface="+mn-ea"/>
                <a:cs typeface="Arial" panose="020B0604020202090204" pitchFamily="34" charset="0"/>
              </a:rPr>
              <a:t>就是一个很经典的</a:t>
            </a:r>
            <a:r>
              <a:rPr lang="en-US" altLang="zh-CN" sz="1200" kern="1200" dirty="0">
                <a:solidFill>
                  <a:schemeClr val="tx1"/>
                </a:solidFill>
                <a:latin typeface="Arial" panose="020B0604020202090204" pitchFamily="34" charset="0"/>
                <a:ea typeface="+mn-ea"/>
                <a:cs typeface="Arial" panose="020B0604020202090204" pitchFamily="34" charset="0"/>
              </a:rPr>
              <a:t>GNN, </a:t>
            </a:r>
            <a:r>
              <a:rPr lang="zh-CN" altLang="en-US" sz="1200" kern="1200" dirty="0">
                <a:solidFill>
                  <a:schemeClr val="tx1"/>
                </a:solidFill>
                <a:latin typeface="Arial" panose="020B0604020202090204" pitchFamily="34" charset="0"/>
                <a:ea typeface="+mn-ea"/>
                <a:cs typeface="Arial" panose="020B0604020202090204" pitchFamily="34" charset="0"/>
              </a:rPr>
              <a:t>用上了超图拉普拉斯</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这个形式是和正常的一样</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到这里</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我们就用</a:t>
            </a:r>
            <a:r>
              <a:rPr lang="en-US" altLang="zh-CN" sz="1200" kern="1200" dirty="0">
                <a:solidFill>
                  <a:schemeClr val="tx1"/>
                </a:solidFill>
                <a:latin typeface="Arial" panose="020B0604020202090204" pitchFamily="34" charset="0"/>
                <a:ea typeface="+mn-ea"/>
                <a:cs typeface="Arial" panose="020B0604020202090204" pitchFamily="34" charset="0"/>
              </a:rPr>
              <a:t>HGNN</a:t>
            </a:r>
            <a:r>
              <a:rPr lang="zh-CN" altLang="en-US" sz="1200" kern="1200" dirty="0">
                <a:solidFill>
                  <a:schemeClr val="tx1"/>
                </a:solidFill>
                <a:latin typeface="Arial" panose="020B0604020202090204" pitchFamily="34" charset="0"/>
                <a:ea typeface="+mn-ea"/>
                <a:cs typeface="Arial" panose="020B0604020202090204" pitchFamily="34" charset="0"/>
              </a:rPr>
              <a:t>求解</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原约束方程</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在连续空间内的松弛版本</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接下来就需要把求得的这个连续的解</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重新给他映射回离散的空间里</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首先要简单介绍一下他后面用的这个</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模拟退火</a:t>
            </a:r>
            <a:endParaRPr lang="en-US" altLang="zh-CN"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140</a:t>
            </a:fld>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简单来说</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首先初始化</a:t>
            </a:r>
            <a:r>
              <a:rPr lang="en-US" altLang="zh-CN" sz="1200" kern="1200" dirty="0">
                <a:solidFill>
                  <a:schemeClr val="tx1"/>
                </a:solidFill>
                <a:latin typeface="Arial" panose="020B0604020202090204" pitchFamily="34" charset="0"/>
                <a:ea typeface="+mn-ea"/>
                <a:cs typeface="Arial" panose="020B0604020202090204" pitchFamily="34" charset="0"/>
              </a:rPr>
              <a:t> s0</a:t>
            </a:r>
            <a:r>
              <a:rPr lang="zh-CN" altLang="en-US" sz="1200" kern="1200" dirty="0">
                <a:solidFill>
                  <a:schemeClr val="tx1"/>
                </a:solidFill>
                <a:latin typeface="Arial" panose="020B0604020202090204" pitchFamily="34" charset="0"/>
                <a:ea typeface="+mn-ea"/>
                <a:cs typeface="Arial" panose="020B0604020202090204" pitchFamily="34" charset="0"/>
              </a:rPr>
              <a:t>和能量</a:t>
            </a:r>
            <a:r>
              <a:rPr lang="en-US" altLang="zh-CN" sz="1200" kern="1200" dirty="0">
                <a:solidFill>
                  <a:schemeClr val="tx1"/>
                </a:solidFill>
                <a:latin typeface="Arial" panose="020B0604020202090204" pitchFamily="34" charset="0"/>
                <a:ea typeface="+mn-ea"/>
                <a:cs typeface="Arial" panose="020B0604020202090204" pitchFamily="34" charset="0"/>
              </a:rPr>
              <a:t> E</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每一次迭代</a:t>
            </a:r>
            <a:r>
              <a:rPr lang="en-US" altLang="zh-CN" sz="1200" kern="1200" dirty="0">
                <a:solidFill>
                  <a:schemeClr val="tx1"/>
                </a:solidFill>
                <a:latin typeface="Arial" panose="020B0604020202090204" pitchFamily="34" charset="0"/>
                <a:ea typeface="+mn-ea"/>
                <a:cs typeface="Arial" panose="020B0604020202090204" pitchFamily="34" charset="0"/>
              </a:rPr>
              <a:t>:</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当前状态s的某邻态</a:t>
            </a:r>
            <a:r>
              <a:rPr lang="en-US" altLang="zh-CN" sz="1200" kern="1200" dirty="0">
                <a:solidFill>
                  <a:schemeClr val="tx1"/>
                </a:solidFill>
                <a:latin typeface="Arial" panose="020B0604020202090204" pitchFamily="34" charset="0"/>
                <a:ea typeface="+mn-ea"/>
                <a:cs typeface="Arial" panose="020B0604020202090204" pitchFamily="34" charset="0"/>
              </a:rPr>
              <a:t> sn, </a:t>
            </a:r>
            <a:r>
              <a:rPr lang="zh-CN" altLang="en-US" sz="1200" kern="1200" dirty="0">
                <a:solidFill>
                  <a:schemeClr val="tx1"/>
                </a:solidFill>
                <a:latin typeface="Arial" panose="020B0604020202090204" pitchFamily="34" charset="0"/>
                <a:ea typeface="+mn-ea"/>
                <a:cs typeface="Arial" panose="020B0604020202090204" pitchFamily="34" charset="0"/>
              </a:rPr>
              <a:t>一般来说这里都会使用比较简单的变换</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再算出这个邻态的能量</a:t>
            </a:r>
            <a:r>
              <a:rPr lang="en-US" altLang="zh-CN" sz="1200" kern="1200" dirty="0">
                <a:solidFill>
                  <a:schemeClr val="tx1"/>
                </a:solidFill>
                <a:latin typeface="Arial" panose="020B0604020202090204" pitchFamily="34" charset="0"/>
                <a:ea typeface="+mn-ea"/>
                <a:cs typeface="Arial" panose="020B0604020202090204" pitchFamily="34" charset="0"/>
              </a:rPr>
              <a:t> En, </a:t>
            </a:r>
            <a:r>
              <a:rPr lang="zh-CN" altLang="en-US" sz="1200" kern="1200" dirty="0">
                <a:solidFill>
                  <a:schemeClr val="tx1"/>
                </a:solidFill>
                <a:latin typeface="Arial" panose="020B0604020202090204" pitchFamily="34" charset="0"/>
                <a:ea typeface="+mn-ea"/>
                <a:cs typeface="Arial" panose="020B0604020202090204" pitchFamily="34" charset="0"/>
              </a:rPr>
              <a:t>并且呢以一定接受概率决定是否移动到这个邻态</a:t>
            </a:r>
            <a:r>
              <a:rPr lang="en-US" altLang="zh-CN" sz="1200" kern="1200" dirty="0">
                <a:solidFill>
                  <a:schemeClr val="tx1"/>
                </a:solidFill>
                <a:latin typeface="Arial" panose="020B0604020202090204" pitchFamily="34" charset="0"/>
                <a:ea typeface="+mn-ea"/>
                <a:cs typeface="Arial" panose="020B0604020202090204" pitchFamily="34" charset="0"/>
              </a:rPr>
              <a:t>sn</a:t>
            </a:r>
            <a:r>
              <a:rPr lang="zh-CN" altLang="en-US" sz="1200" kern="1200" dirty="0">
                <a:solidFill>
                  <a:schemeClr val="tx1"/>
                </a:solidFill>
                <a:latin typeface="Arial" panose="020B0604020202090204" pitchFamily="34" charset="0"/>
                <a:ea typeface="+mn-ea"/>
                <a:cs typeface="Arial" panose="020B0604020202090204" pitchFamily="34" charset="0"/>
              </a:rPr>
              <a:t>上</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a:t>
            </a:r>
            <a:r>
              <a:rPr lang="en-US" altLang="zh-CN" sz="1200" kern="1200" dirty="0">
                <a:solidFill>
                  <a:schemeClr val="tx1"/>
                </a:solidFill>
                <a:latin typeface="Arial" panose="020B0604020202090204" pitchFamily="34" charset="0"/>
                <a:ea typeface="+mn-ea"/>
                <a:cs typeface="Arial" panose="020B0604020202090204" pitchFamily="34" charset="0"/>
              </a:rPr>
              <a:t> sn </a:t>
            </a:r>
            <a:r>
              <a:rPr lang="zh-CN" altLang="en-US" sz="1200" kern="1200" dirty="0">
                <a:solidFill>
                  <a:schemeClr val="tx1"/>
                </a:solidFill>
                <a:latin typeface="Arial" panose="020B0604020202090204" pitchFamily="34" charset="0"/>
                <a:ea typeface="+mn-ea"/>
                <a:cs typeface="Arial" panose="020B0604020202090204" pitchFamily="34" charset="0"/>
              </a:rPr>
              <a:t>的能量相对越低</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移动到它的概率就越高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最后假如能量已经低于设定的阈值或者</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迭代次数超过规定的最高次数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就会退</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这个方法的一个特点就是可以规避局部最优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同时解空间特别大的时候也比较好用</a:t>
            </a:r>
            <a:r>
              <a:rPr lang="en-US" altLang="zh-CN" sz="1200" kern="1200" dirty="0">
                <a:solidFill>
                  <a:schemeClr val="tx1"/>
                </a:solidFill>
                <a:latin typeface="Arial" panose="020B0604020202090204" pitchFamily="34" charset="0"/>
                <a:ea typeface="+mn-ea"/>
                <a:cs typeface="Arial" panose="020B0604020202090204" pitchFamily="34" charset="0"/>
              </a:rPr>
              <a:t>.</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而且看起来好像是一个启发式算法</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但是实际上只要你的迭代次数足够多</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它是依概率收敛到全局最优解的</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141</a:t>
            </a:fld>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这一步就是要把</a:t>
            </a:r>
            <a:r>
              <a:rPr lang="en-US" altLang="zh-CN" sz="1200" kern="1200" dirty="0">
                <a:solidFill>
                  <a:schemeClr val="tx1"/>
                </a:solidFill>
                <a:latin typeface="Arial" panose="020B0604020202090204" pitchFamily="34" charset="0"/>
                <a:ea typeface="+mn-ea"/>
                <a:cs typeface="Arial" panose="020B0604020202090204" pitchFamily="34" charset="0"/>
              </a:rPr>
              <a:t> hgnn </a:t>
            </a:r>
            <a:r>
              <a:rPr lang="zh-CN" altLang="en-US" sz="1200" kern="1200" dirty="0">
                <a:solidFill>
                  <a:schemeClr val="tx1"/>
                </a:solidFill>
                <a:latin typeface="Arial" panose="020B0604020202090204" pitchFamily="34" charset="0"/>
                <a:ea typeface="+mn-ea"/>
                <a:cs typeface="Arial" panose="020B0604020202090204" pitchFamily="34" charset="0"/>
              </a:rPr>
              <a:t>的输出重新转化成离散的整数</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它的范围就是</a:t>
            </a:r>
            <a:r>
              <a:rPr lang="en-US" altLang="zh-CN" sz="1200" kern="1200" dirty="0">
                <a:solidFill>
                  <a:schemeClr val="tx1"/>
                </a:solidFill>
                <a:latin typeface="Arial" panose="020B0604020202090204" pitchFamily="34" charset="0"/>
                <a:ea typeface="+mn-ea"/>
                <a:cs typeface="Arial" panose="020B0604020202090204" pitchFamily="34" charset="0"/>
              </a:rPr>
              <a:t>d0</a:t>
            </a:r>
            <a:r>
              <a:rPr lang="zh-CN" altLang="en-US" sz="1200" kern="1200" dirty="0">
                <a:solidFill>
                  <a:schemeClr val="tx1"/>
                </a:solidFill>
                <a:latin typeface="Arial" panose="020B0604020202090204" pitchFamily="34" charset="0"/>
                <a:ea typeface="+mn-ea"/>
                <a:cs typeface="Arial" panose="020B0604020202090204" pitchFamily="34" charset="0"/>
              </a:rPr>
              <a:t>到</a:t>
            </a:r>
            <a:r>
              <a:rPr lang="en-US" altLang="zh-CN" sz="1200" kern="1200" dirty="0">
                <a:solidFill>
                  <a:schemeClr val="tx1"/>
                </a:solidFill>
                <a:latin typeface="Arial" panose="020B0604020202090204" pitchFamily="34" charset="0"/>
                <a:ea typeface="+mn-ea"/>
                <a:cs typeface="Arial" panose="020B0604020202090204" pitchFamily="34" charset="0"/>
              </a:rPr>
              <a:t>dv</a:t>
            </a:r>
            <a:r>
              <a:rPr lang="zh-CN" altLang="en-US" sz="1200" kern="1200" dirty="0">
                <a:solidFill>
                  <a:schemeClr val="tx1"/>
                </a:solidFill>
                <a:latin typeface="Arial" panose="020B0604020202090204" pitchFamily="34" charset="0"/>
                <a:ea typeface="+mn-ea"/>
                <a:cs typeface="Arial" panose="020B0604020202090204" pitchFamily="34" charset="0"/>
              </a:rPr>
              <a:t>之间</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这个映射的规则就是</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这个离散值和连续值的距离越短</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那么取到这个离散值的概率就越高</a:t>
            </a:r>
            <a:r>
              <a:rPr lang="en-US" altLang="zh-CN" sz="1200" kern="1200" dirty="0">
                <a:solidFill>
                  <a:schemeClr val="tx1"/>
                </a:solidFill>
                <a:latin typeface="Arial" panose="020B0604020202090204" pitchFamily="34" charset="0"/>
                <a:ea typeface="+mn-ea"/>
                <a:cs typeface="Arial" panose="020B0604020202090204" pitchFamily="34" charset="0"/>
              </a:rPr>
              <a:t>, </a:t>
            </a:r>
            <a:r>
              <a:rPr lang="zh-CN" altLang="en-US" sz="1200" kern="1200" dirty="0">
                <a:solidFill>
                  <a:schemeClr val="tx1"/>
                </a:solidFill>
                <a:latin typeface="Arial" panose="020B0604020202090204" pitchFamily="34" charset="0"/>
                <a:ea typeface="+mn-ea"/>
                <a:cs typeface="Arial" panose="020B0604020202090204" pitchFamily="34" charset="0"/>
              </a:rPr>
              <a:t>符合直觉</a:t>
            </a:r>
            <a:r>
              <a:rPr lang="en-US" altLang="zh-CN" sz="1200" kern="1200" dirty="0">
                <a:solidFill>
                  <a:schemeClr val="tx1"/>
                </a:solidFill>
                <a:latin typeface="Arial" panose="020B0604020202090204" pitchFamily="34" charset="0"/>
                <a:ea typeface="+mn-ea"/>
                <a:cs typeface="Arial" panose="020B0604020202090204" pitchFamily="34" charset="0"/>
              </a:rPr>
              <a:t>. </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a:p>
            <a:pPr marL="0" algn="l" defTabSz="914400" rtl="0" eaLnBrk="1" latinLnBrk="0" hangingPunct="1"/>
            <a:r>
              <a:rPr lang="zh-CN" altLang="en-US" dirty="0">
                <a:sym typeface="+mn-ea"/>
              </a:rPr>
              <a:t>映射过程：从</a:t>
            </a:r>
            <a:r>
              <a:rPr lang="en-US" altLang="zh-CN" dirty="0">
                <a:sym typeface="+mn-ea"/>
              </a:rPr>
              <a:t>p1</a:t>
            </a:r>
            <a:r>
              <a:rPr lang="zh-CN" altLang="en-US" dirty="0">
                <a:sym typeface="+mn-ea"/>
              </a:rPr>
              <a:t>到</a:t>
            </a:r>
            <a:r>
              <a:rPr lang="en-US" altLang="zh-CN" dirty="0">
                <a:sym typeface="+mn-ea"/>
              </a:rPr>
              <a:t>p_n</a:t>
            </a:r>
            <a:r>
              <a:rPr lang="zh-CN" altLang="en-US" dirty="0">
                <a:sym typeface="+mn-ea"/>
              </a:rPr>
              <a:t>的输出分布中取样</a:t>
            </a:r>
            <a:r>
              <a:rPr lang="en-US" altLang="zh-CN" dirty="0">
                <a:sym typeface="+mn-ea"/>
              </a:rPr>
              <a:t>x_1, ..., x_n, </a:t>
            </a:r>
            <a:r>
              <a:rPr lang="zh-CN" altLang="en-US" dirty="0">
                <a:sym typeface="+mn-ea"/>
              </a:rPr>
              <a:t>用该样本作为初始值启动</a:t>
            </a:r>
            <a:r>
              <a:rPr lang="en-US" altLang="zh-CN" dirty="0">
                <a:sym typeface="+mn-ea"/>
              </a:rPr>
              <a:t>SA</a:t>
            </a:r>
            <a:r>
              <a:rPr lang="zh-CN" altLang="en-US" dirty="0">
                <a:sym typeface="+mn-ea"/>
              </a:rPr>
              <a:t>求最优解</a:t>
            </a:r>
          </a:p>
          <a:p>
            <a:pPr marL="0" algn="l" defTabSz="914400" rtl="0" eaLnBrk="1" latinLnBrk="0" hangingPunct="1"/>
            <a:endParaRPr lang="zh-CN" altLang="en-US" dirty="0"/>
          </a:p>
          <a:p>
            <a:pPr marL="0" algn="l" defTabSz="914400" rtl="0" eaLnBrk="1" latinLnBrk="0" hangingPunct="1"/>
            <a:r>
              <a:rPr lang="zh-CN" altLang="en-US" dirty="0"/>
              <a:t>这里有一点绕，</a:t>
            </a:r>
            <a:r>
              <a:rPr lang="en-US" altLang="zh-CN" dirty="0"/>
              <a:t> </a:t>
            </a:r>
            <a:r>
              <a:rPr lang="zh-CN" altLang="en-US" dirty="0"/>
              <a:t>相当于</a:t>
            </a:r>
            <a:r>
              <a:rPr lang="en-US" altLang="zh-CN" dirty="0"/>
              <a:t>HGNN</a:t>
            </a:r>
            <a:r>
              <a:rPr lang="zh-CN" altLang="en-US" dirty="0"/>
              <a:t>得到的是，一个连续的</a:t>
            </a:r>
            <a:r>
              <a:rPr lang="en-US" altLang="zh-CN" dirty="0"/>
              <a:t>p</a:t>
            </a:r>
            <a:r>
              <a:rPr lang="zh-CN" altLang="en-US" dirty="0"/>
              <a:t>，</a:t>
            </a:r>
            <a:r>
              <a:rPr lang="en-US" altLang="zh-CN" dirty="0"/>
              <a:t> </a:t>
            </a:r>
            <a:r>
              <a:rPr lang="zh-CN" altLang="en-US" dirty="0"/>
              <a:t>以及</a:t>
            </a:r>
            <a:r>
              <a:rPr lang="en-US" altLang="zh-CN" dirty="0"/>
              <a:t>SA</a:t>
            </a:r>
            <a:r>
              <a:rPr lang="zh-CN" altLang="en-US" dirty="0"/>
              <a:t>的启动值，最终的解还是用模拟退火在刚才得到的概率分布中找到的</a:t>
            </a:r>
          </a:p>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142</a:t>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143</a:t>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144</a:t>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145</a:t>
            </a:fld>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146</a:t>
            </a:fld>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147</a:t>
            </a:fld>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148</a:t>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149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15</a:t>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150</a:t>
            </a:fld>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151</a:t>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153</a:t>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154</a:t>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155</a:t>
            </a:fld>
            <a:endParaRPr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156</a:t>
            </a:fld>
            <a:endParaRPr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157</a:t>
            </a:fld>
            <a:endParaRPr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16</a:t>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163</a:t>
            </a:fld>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169</a:t>
            </a:fld>
            <a:endParaRPr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17</a:t>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r>
              <a:rPr lang="zh-CN" altLang="en-US"/>
              <a:t>、</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Good evening, everyone! My name is </a:t>
            </a:r>
            <a:r>
              <a:rPr lang="en-US" altLang="zh-CN" sz="2800" dirty="0" err="1"/>
              <a:t>daigang</a:t>
            </a:r>
            <a:r>
              <a:rPr lang="en-US" altLang="zh-CN" sz="2800" dirty="0"/>
              <a:t>. Today, I’ll introduce the paper named“&amp;*&amp;#@$%”, it  focus on salient object detection, and  was published in CVPR 2019. </a:t>
            </a:r>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18</a:t>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181</a:t>
            </a:fld>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187</a:t>
            </a:fld>
            <a:endParaRPr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19</a:t>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197</a:t>
            </a:fld>
            <a:endParaRPr lang="zh-CN"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198</a:t>
            </a:fld>
            <a:endParaRPr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then I will show some saliency results based on the traditional methods. We can see the figure. The first column is input images , and other columns  are results processed by different traditional methods. We can see the results are not good, for example, the first row, the results are blurred and couldn’t precisely locate the flower.so why traditional methods performs so bad on salient object detection?. Because traditional methods mostly rely on hand-crafted features to capture local details and global context , the ability of hand-crafted features capturing high-level semantic information is too weak to detect the integral salient objects in complex scenes.</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20</a:t>
            </a:fld>
            <a:endParaRPr lang="zh-CN"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then I will show some saliency results based on the traditional methods. We can see the figure. The first column is input images , and other columns  are results processed by different traditional methods. We can see the results are not good, for example, the first row, the results are blurred and couldn’t precisely locate the flower.so why traditional methods performs so bad on salient object detection?. Because traditional methods mostly rely on hand-crafted features to capture local details and global context , the ability of hand-crafted features capturing high-level semantic information is too weak to detect the integral salient objects in complex scenes.</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21</a:t>
            </a:fld>
            <a:endParaRPr lang="zh-CN"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211</a:t>
            </a:fld>
            <a:endParaRPr lang="zh-CN" alt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212</a:t>
            </a:fld>
            <a:endParaRPr lang="zh-CN"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213</a:t>
            </a:fld>
            <a:endParaRPr lang="zh-CN" alt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214</a:t>
            </a:fld>
            <a:endParaRPr lang="zh-CN" alt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then I will show some saliency results based on the traditional methods. We can see the figure. The first column is input images , and other columns  are results processed by different traditional methods. We can see the results are not good, for example, the first row, the results are blurred and couldn’t precisely locate the flower.so why traditional methods performs so bad on salient object detection?. Because traditional methods mostly rely on hand-crafted features to capture local details and global context , the ability of hand-crafted features capturing high-level semantic information is too weak to detect the integral salient objects in complex scenes.</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a:t>
            </a:fld>
            <a:endParaRPr lang="zh-CN"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221</a:t>
            </a:fld>
            <a:endParaRPr lang="zh-CN"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222</a:t>
            </a:fld>
            <a:endParaRPr lang="zh-CN" alt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223</a:t>
            </a:fld>
            <a:endParaRPr lang="zh-CN"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224</a:t>
            </a:fld>
            <a:endParaRPr lang="zh-CN" alt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225</a:t>
            </a:fld>
            <a:endParaRPr lang="zh-CN" alt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226</a:t>
            </a:fld>
            <a:endParaRPr lang="zh-CN" alt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227</a:t>
            </a:fld>
            <a:endParaRPr lang="zh-CN" alt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228</a:t>
            </a:fld>
            <a:endParaRPr lang="zh-CN"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229</a:t>
            </a:fld>
            <a:endParaRPr lang="zh-CN"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then I will show some saliency results based on the traditional methods. We can see the figure. The first column is input images , and other columns  are results processed by different traditional methods. We can see the results are not good, for example, the first row, the results are blurred and couldn’t precisely locate the flower.so why traditional methods performs so bad on salient object detection?. Because traditional methods mostly rely on hand-crafted features to capture local details and global context , the ability of hand-crafted features capturing high-level semantic information is too weak to detect the integral salient objects in complex scenes.</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23</a:t>
            </a:fld>
            <a:endParaRPr lang="zh-CN"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231</a:t>
            </a:fld>
            <a:endParaRPr lang="zh-CN" alt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232</a:t>
            </a:fld>
            <a:endParaRPr lang="zh-CN" alt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A891C-E01B-2E53-4A99-4CB6ACD8EB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AF29CE-0E69-DC93-9427-330D4C5168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055691-3B8D-DE1D-44BF-715879CF4478}"/>
              </a:ext>
            </a:extLst>
          </p:cNvPr>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C4EE5140-91B2-648D-BCD4-B82E5B4E0170}"/>
              </a:ext>
            </a:extLst>
          </p:cNvPr>
          <p:cNvSpPr>
            <a:spLocks noGrp="1"/>
          </p:cNvSpPr>
          <p:nvPr>
            <p:ph type="ftr" sz="quarter" idx="4"/>
          </p:nvPr>
        </p:nvSpPr>
        <p:spPr/>
        <p:txBody>
          <a:bodyPr/>
          <a:lstStyle/>
          <a:p>
            <a:endParaRPr lang="zh-CN" altLang="en-US"/>
          </a:p>
        </p:txBody>
      </p:sp>
      <p:sp>
        <p:nvSpPr>
          <p:cNvPr id="5" name="灯片编号占位符 4">
            <a:extLst>
              <a:ext uri="{FF2B5EF4-FFF2-40B4-BE49-F238E27FC236}">
                <a16:creationId xmlns:a16="http://schemas.microsoft.com/office/drawing/2014/main" id="{861DFB89-524E-AF17-5BD4-8D59ABD2FF0E}"/>
              </a:ext>
            </a:extLst>
          </p:cNvPr>
          <p:cNvSpPr>
            <a:spLocks noGrp="1"/>
          </p:cNvSpPr>
          <p:nvPr>
            <p:ph type="sldNum" sz="quarter" idx="5"/>
          </p:nvPr>
        </p:nvSpPr>
        <p:spPr/>
        <p:txBody>
          <a:bodyPr/>
          <a:lstStyle/>
          <a:p>
            <a:fld id="{F5813948-FDA6-4522-80AF-4BE96CF68D5D}" type="slidenum">
              <a:rPr lang="zh-CN" altLang="en-US" smtClean="0"/>
              <a:t>233</a:t>
            </a:fld>
            <a:endParaRPr lang="zh-CN" altLang="en-US"/>
          </a:p>
        </p:txBody>
      </p:sp>
    </p:spTree>
    <p:extLst>
      <p:ext uri="{BB962C8B-B14F-4D97-AF65-F5344CB8AC3E}">
        <p14:creationId xmlns:p14="http://schemas.microsoft.com/office/powerpoint/2010/main" val="14572186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AA24A-F942-C4FE-2E0F-90FCE16864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C9121E-1D06-951A-D14B-E4DD0B3858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A2980B-BBDC-14D8-26FE-93477BBF5697}"/>
              </a:ext>
            </a:extLst>
          </p:cNvPr>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a:extLst>
              <a:ext uri="{FF2B5EF4-FFF2-40B4-BE49-F238E27FC236}">
                <a16:creationId xmlns:a16="http://schemas.microsoft.com/office/drawing/2014/main" id="{C6D0C07A-744C-D9C2-5054-182077CC5E95}"/>
              </a:ext>
            </a:extLst>
          </p:cNvPr>
          <p:cNvSpPr>
            <a:spLocks noGrp="1"/>
          </p:cNvSpPr>
          <p:nvPr>
            <p:ph type="ftr" sz="quarter" idx="4"/>
          </p:nvPr>
        </p:nvSpPr>
        <p:spPr/>
        <p:txBody>
          <a:bodyPr/>
          <a:lstStyle/>
          <a:p>
            <a:endParaRPr lang="zh-CN" altLang="en-US"/>
          </a:p>
        </p:txBody>
      </p:sp>
      <p:sp>
        <p:nvSpPr>
          <p:cNvPr id="5" name="灯片编号占位符 4">
            <a:extLst>
              <a:ext uri="{FF2B5EF4-FFF2-40B4-BE49-F238E27FC236}">
                <a16:creationId xmlns:a16="http://schemas.microsoft.com/office/drawing/2014/main" id="{56A466D5-2E65-A629-5015-A4B9334177CB}"/>
              </a:ext>
            </a:extLst>
          </p:cNvPr>
          <p:cNvSpPr>
            <a:spLocks noGrp="1"/>
          </p:cNvSpPr>
          <p:nvPr>
            <p:ph type="sldNum" sz="quarter" idx="5"/>
          </p:nvPr>
        </p:nvSpPr>
        <p:spPr/>
        <p:txBody>
          <a:bodyPr/>
          <a:lstStyle/>
          <a:p>
            <a:fld id="{F5813948-FDA6-4522-80AF-4BE96CF68D5D}" type="slidenum">
              <a:rPr lang="zh-CN" altLang="en-US" smtClean="0"/>
              <a:t>235</a:t>
            </a:fld>
            <a:endParaRPr lang="zh-CN" altLang="en-US"/>
          </a:p>
        </p:txBody>
      </p:sp>
    </p:spTree>
    <p:extLst>
      <p:ext uri="{BB962C8B-B14F-4D97-AF65-F5344CB8AC3E}">
        <p14:creationId xmlns:p14="http://schemas.microsoft.com/office/powerpoint/2010/main" val="37578921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237</a:t>
            </a:fld>
            <a:endParaRPr lang="zh-CN" alt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3"/>
          </p:nvPr>
        </p:nvSpPr>
        <p:spPr/>
        <p:txBody>
          <a:bodyPr/>
          <a:lstStyle/>
          <a:p>
            <a:endParaRPr lang="en-US" altLang="zh-CN"/>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241</a:t>
            </a:fld>
            <a:endParaRPr lang="zh-CN"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242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then I will show some saliency results based on the traditional methods. We can see the figure. The first column is input images , and other columns  are results processed by different traditional methods. We can see the results are not good, for example, the first row, the results are blurred and couldn’t precisely locate the flower.so why traditional methods performs so bad on salient object detection?. Because traditional methods mostly rely on hand-crafted features to capture local details and global context , the ability of hand-crafted features capturing high-level semantic information is too weak to detect the integral salient objects in complex scenes.</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24</a:t>
            </a:fld>
            <a:endParaRPr lang="zh-CN"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243</a:t>
            </a:fld>
            <a:endParaRPr lang="zh-CN"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244</a:t>
            </a:fld>
            <a:endParaRPr lang="zh-CN"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245</a:t>
            </a:fld>
            <a:endParaRPr lang="zh-CN"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246</a:t>
            </a:fld>
            <a:endParaRPr lang="zh-CN"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B584C-F080-21E3-C98E-04A9D829F1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C81FE5-872F-AA7B-BA4F-25411AFCEB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923A55-CA02-4872-54A3-85D597B7941D}"/>
              </a:ext>
            </a:extLst>
          </p:cNvPr>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24B13034-BC16-14A9-F88B-C81F0DB3ADED}"/>
              </a:ext>
            </a:extLst>
          </p:cNvPr>
          <p:cNvSpPr>
            <a:spLocks noGrp="1"/>
          </p:cNvSpPr>
          <p:nvPr>
            <p:ph type="ftr" sz="quarter" idx="4"/>
          </p:nvPr>
        </p:nvSpPr>
        <p:spPr/>
        <p:txBody>
          <a:bodyPr/>
          <a:lstStyle/>
          <a:p>
            <a:endParaRPr lang="zh-CN" altLang="en-US"/>
          </a:p>
        </p:txBody>
      </p:sp>
      <p:sp>
        <p:nvSpPr>
          <p:cNvPr id="5" name="灯片编号占位符 4">
            <a:extLst>
              <a:ext uri="{FF2B5EF4-FFF2-40B4-BE49-F238E27FC236}">
                <a16:creationId xmlns:a16="http://schemas.microsoft.com/office/drawing/2014/main" id="{8CE1C61F-E49D-091A-328D-23D13E099B18}"/>
              </a:ext>
            </a:extLst>
          </p:cNvPr>
          <p:cNvSpPr>
            <a:spLocks noGrp="1"/>
          </p:cNvSpPr>
          <p:nvPr>
            <p:ph type="sldNum" sz="quarter" idx="5"/>
          </p:nvPr>
        </p:nvSpPr>
        <p:spPr/>
        <p:txBody>
          <a:bodyPr/>
          <a:lstStyle/>
          <a:p>
            <a:fld id="{F5813948-FDA6-4522-80AF-4BE96CF68D5D}" type="slidenum">
              <a:rPr lang="zh-CN" altLang="en-US" smtClean="0"/>
              <a:t>247</a:t>
            </a:fld>
            <a:endParaRPr lang="zh-CN" altLang="en-US"/>
          </a:p>
        </p:txBody>
      </p:sp>
    </p:spTree>
    <p:extLst>
      <p:ext uri="{BB962C8B-B14F-4D97-AF65-F5344CB8AC3E}">
        <p14:creationId xmlns:p14="http://schemas.microsoft.com/office/powerpoint/2010/main" val="221868931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8EBF5-C027-60E1-B845-4B3AD4C020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579A2F-A03F-C76B-AA39-E4C79EBCE5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14DAFF-1005-EABE-2396-BB043CB349CA}"/>
              </a:ext>
            </a:extLst>
          </p:cNvPr>
          <p:cNvSpPr>
            <a:spLocks noGrp="1"/>
          </p:cNvSpPr>
          <p:nvPr>
            <p:ph type="body" idx="1"/>
          </p:nvPr>
        </p:nvSpPr>
        <p:spPr/>
        <p:txBody>
          <a:bodyPr/>
          <a:lstStyle/>
          <a:p>
            <a:endParaRPr lang="zh-CN" altLang="en-US" dirty="0"/>
          </a:p>
        </p:txBody>
      </p:sp>
      <p:sp>
        <p:nvSpPr>
          <p:cNvPr id="4" name="页脚占位符 3">
            <a:extLst>
              <a:ext uri="{FF2B5EF4-FFF2-40B4-BE49-F238E27FC236}">
                <a16:creationId xmlns:a16="http://schemas.microsoft.com/office/drawing/2014/main" id="{62D6998F-BFC1-2B7C-A6B0-A438D1D3D1AA}"/>
              </a:ext>
            </a:extLst>
          </p:cNvPr>
          <p:cNvSpPr>
            <a:spLocks noGrp="1"/>
          </p:cNvSpPr>
          <p:nvPr>
            <p:ph type="ftr" sz="quarter" idx="4"/>
          </p:nvPr>
        </p:nvSpPr>
        <p:spPr/>
        <p:txBody>
          <a:bodyPr/>
          <a:lstStyle/>
          <a:p>
            <a:endParaRPr lang="zh-CN" altLang="en-US"/>
          </a:p>
        </p:txBody>
      </p:sp>
      <p:sp>
        <p:nvSpPr>
          <p:cNvPr id="5" name="灯片编号占位符 4">
            <a:extLst>
              <a:ext uri="{FF2B5EF4-FFF2-40B4-BE49-F238E27FC236}">
                <a16:creationId xmlns:a16="http://schemas.microsoft.com/office/drawing/2014/main" id="{9B8149FB-859A-7D0C-9350-CA8C26899FFD}"/>
              </a:ext>
            </a:extLst>
          </p:cNvPr>
          <p:cNvSpPr>
            <a:spLocks noGrp="1"/>
          </p:cNvSpPr>
          <p:nvPr>
            <p:ph type="sldNum" sz="quarter" idx="5"/>
          </p:nvPr>
        </p:nvSpPr>
        <p:spPr/>
        <p:txBody>
          <a:bodyPr/>
          <a:lstStyle/>
          <a:p>
            <a:fld id="{F5813948-FDA6-4522-80AF-4BE96CF68D5D}" type="slidenum">
              <a:rPr lang="zh-CN" altLang="en-US" smtClean="0"/>
              <a:t>248</a:t>
            </a:fld>
            <a:endParaRPr lang="zh-CN" altLang="en-US"/>
          </a:p>
        </p:txBody>
      </p:sp>
    </p:spTree>
    <p:extLst>
      <p:ext uri="{BB962C8B-B14F-4D97-AF65-F5344CB8AC3E}">
        <p14:creationId xmlns:p14="http://schemas.microsoft.com/office/powerpoint/2010/main" val="1938078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then I will show some saliency results based on the traditional methods. We can see the figure. The first column is input images , and other columns  are results processed by different traditional methods. We can see the results are not good, for example, the first row, the results are blurred and couldn’t precisely locate the flower.so why traditional methods performs so bad on salient object detection?. Because traditional methods mostly rely on hand-crafted features to capture local details and global context , the ability of hand-crafted features capturing high-level semantic information is too weak to detect the integral salient objects in complex scenes.</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 张量GCN最开始是基于GCN的迭代公式直接做替换</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 下一层的embedding定义为一个由多个不同阶相似度信息拼起来的大矩阵和权重的乘积</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 高阶信息的矩阵就是M，这里得到M的方式是通过展列H，并让高阶拉普拉斯和每列做两次mode-k乘积</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这种方法是直观的，但时间复杂度太高了，</a:t>
            </a:r>
          </a:p>
          <a:p>
            <a:pPr marL="0" algn="l" defTabSz="914400" rtl="0" eaLnBrk="1" latinLnBrk="0" hangingPunct="1"/>
            <a:r>
              <a:rPr lang="zh-CN" altLang="en-US" sz="1200" kern="1200" dirty="0">
                <a:solidFill>
                  <a:schemeClr val="tx1"/>
                </a:solidFill>
                <a:latin typeface="Arial" panose="020B0604020202090204" pitchFamily="34" charset="0"/>
                <a:ea typeface="+mn-ea"/>
                <a:cs typeface="Arial" panose="020B0604020202090204" pitchFamily="34" charset="0"/>
              </a:rPr>
              <a:t>然后我们发现mode-k的连乘可以转化为克劳内克乘积，同时列展开的公式也可以用katri-rao乘积的定义做化简，最终化简后就得到了一个 计算上是通过katri-rao乘积实现高阶嵌入的迭代</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接下来按照要求我们仍然要基于 n^2 x n 这个大小来构建不可分解相似度，这里就引入UTC里面的这种三阶相似度定义方式，对于这样的一个相似度 T_ijk而言，它对应了 在 x_j视角下 x_i和x_k间的相似度，如果x_i和x_k的距离很近，那么无论x_j处于什么位置，T_ijk都应该是一个不大的值</a:t>
            </a:r>
          </a:p>
          <a:p>
            <a:r>
              <a:rPr lang="zh-CN" altLang="en-US" dirty="0"/>
              <a:t>然后在标准化的时候两边不对称，一边是克劳内克一边是katri rao，我试着先提前按照数据集不同计算出L然后训练的时候引入就行。</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然后我这边先写了一个小样，发现这样的张量 它由于不是稀疏的 需要逐点计算，所以时间复杂度太高了</a:t>
            </a:r>
          </a:p>
          <a:p>
            <a:endParaRPr lang="zh-CN" altLang="en-US" dirty="0"/>
          </a:p>
          <a:p>
            <a:r>
              <a:rPr lang="zh-CN" altLang="en-US" dirty="0"/>
              <a:t>取2700个样本中的270个来计算T 需要花掉200多秒，扩大十倍的话，因为n^3，时间会变成原来的1000倍，</a:t>
            </a:r>
          </a:p>
          <a:p>
            <a:endParaRPr lang="zh-CN" altLang="en-US" dirty="0"/>
          </a:p>
          <a:p>
            <a:r>
              <a:rPr lang="zh-CN" altLang="en-US" dirty="0"/>
              <a:t>做到这里的话，本来是想说 我们能不能试着去少计算一些T_ijk 使得这个张量稀疏化， 比较直观的方式就是通过快速KNN来快速筛选出 影响最大的ijk组， 这时候对于i来说，只有他的两个近邻需要计算相似度，其他的则不计算相似度。</a:t>
            </a:r>
          </a:p>
          <a:p>
            <a:endParaRPr lang="zh-CN" altLang="en-US" dirty="0"/>
          </a:p>
          <a:p>
            <a:r>
              <a:rPr lang="zh-CN" altLang="en-US" dirty="0"/>
              <a:t>然后我发现这种做法它其实硬伤还不在张量的实现，而是标准化时候用的度矩阵做不了，其中D31，因为它是由原来的度矩阵执行kronecker得来的， 所以它的shape为,2708的平方*2708的平方， 也就是一个700w * 700w的矩阵，所以感觉问题还是在于样本数量太大了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GCN 使用的citation network 它是一种引用网络，自带图结构，所以它确实是适合GCN的应用，但是引用网络的节点数量太多，这导致拉普拉斯复杂度的大幅上升，即使可以体外计算也难以实现</a:t>
            </a:r>
          </a:p>
          <a:p>
            <a:endParaRPr lang="zh-CN" altLang="en-US" dirty="0"/>
          </a:p>
          <a:p>
            <a:r>
              <a:rPr lang="zh-CN" altLang="en-US" dirty="0"/>
              <a:t>然后目前尝试过的几种构建方式 都和原版GCN拉不开差距</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调参之后，我们发现张量GCN在不同的数据集下都可以和原版GCN打平，那么就需要寻找一种其他的定义方式来做。</a:t>
            </a:r>
          </a:p>
          <a:p>
            <a:r>
              <a:rPr lang="zh-CN" altLang="en-US" dirty="0"/>
              <a:t>我引入了ONMSC的这种定义方式，它找到ij的公共邻居k，统计相似度之和，这种方法的好处就是高阶拉普拉斯的复杂度降低了，因此速度和原版GCN几乎一样，并且可以在更大的数据集上测试，我简单的调整参数测试了一下，仍然是和原版GCN保持了一个比较接近的水平，那么这种方法上限可能也就这样了。</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GCN 使用的citation network 它是一种引用网络，自带图结构，所以它确实是适合GCN的应用，但是引用网络的节点数量太多，这导致拉普拉斯复杂度的大幅上升，即使可以体外计算也难以实现</a:t>
            </a:r>
          </a:p>
          <a:p>
            <a:endParaRPr lang="zh-CN" altLang="en-US" dirty="0"/>
          </a:p>
          <a:p>
            <a:r>
              <a:rPr lang="zh-CN" altLang="en-US" dirty="0"/>
              <a:t>然后目前尝试过的几种构建方式 都和原版GCN拉不开差距</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GCN 使用的citation network 它是一种引用网络，自带图结构，所以它确实是适合GCN的应用，但是引用网络的节点数量太多，这导致拉普拉斯复杂度的大幅上升，即使可以体外计算也难以实现</a:t>
            </a:r>
          </a:p>
          <a:p>
            <a:endParaRPr lang="zh-CN" altLang="en-US" dirty="0"/>
          </a:p>
          <a:p>
            <a:r>
              <a:rPr lang="zh-CN" altLang="en-US" dirty="0"/>
              <a:t>然后目前尝试过的几种构建方式 都和原版GCN拉不开差距</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Someone may want to ask what salient object detection means and how to define the salient object. The saliency detection is to find clear foreground objects that are significantly different from the surrounding background in the image. The differences can be reflected in the color, texture and object shape. Let</a:t>
            </a:r>
            <a:r>
              <a:rPr lang="zh-CN" altLang="en-US" sz="1200" kern="1200" dirty="0">
                <a:solidFill>
                  <a:schemeClr val="tx1"/>
                </a:solidFill>
                <a:latin typeface="Arial" panose="020B0604020202090204" pitchFamily="34" charset="0"/>
                <a:ea typeface="+mn-ea"/>
                <a:cs typeface="Arial" panose="020B0604020202090204" pitchFamily="34" charset="0"/>
              </a:rPr>
              <a:t>‘</a:t>
            </a:r>
            <a:r>
              <a:rPr lang="en-US" altLang="zh-CN" sz="1200" kern="1200" dirty="0">
                <a:solidFill>
                  <a:schemeClr val="tx1"/>
                </a:solidFill>
                <a:latin typeface="Arial" panose="020B0604020202090204" pitchFamily="34" charset="0"/>
                <a:ea typeface="+mn-ea"/>
                <a:cs typeface="Arial" panose="020B0604020202090204" pitchFamily="34" charset="0"/>
              </a:rPr>
              <a:t>s see the first row in the figure. The input of the salient object detection is a digitized image and the output is a saliency probability map as in the second row. Each pixel of the input image has a calculated probability value in the probability map. The probability value is bigger, the probability  is</a:t>
            </a:r>
          </a:p>
          <a:p>
            <a:pPr marL="0" algn="l" defTabSz="914400" rtl="0" eaLnBrk="1" latinLnBrk="0" hangingPunct="1"/>
            <a:r>
              <a:rPr lang="en-US" altLang="zh-CN" sz="1200" kern="1200" dirty="0">
                <a:solidFill>
                  <a:schemeClr val="tx1"/>
                </a:solidFill>
                <a:latin typeface="Arial" panose="020B0604020202090204" pitchFamily="34" charset="0"/>
                <a:ea typeface="+mn-ea"/>
                <a:cs typeface="Arial" panose="020B0604020202090204" pitchFamily="34" charset="0"/>
              </a:rPr>
              <a:t>higher that the pixel belongs to the salient object. Otherwise , if  the probability value is  small, it indicates a higher probability that the pixel belongs to the background. Generally, in the practical application, we apply a constant value in the probability map to separate the salient object from the input image. Just like the third row in the figure. Salient object detection can be used in many fields, like visual tracking, video matting and robot navigation.</a:t>
            </a:r>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endParaRPr lang="zh-CN" altLang="en-US" sz="1200" kern="1200" dirty="0">
              <a:solidFill>
                <a:schemeClr val="tx1"/>
              </a:solidFill>
              <a:latin typeface="Arial" panose="020B0604020202090204" pitchFamily="34" charset="0"/>
              <a:ea typeface="+mn-ea"/>
              <a:cs typeface="Arial" panose="020B0604020202090204" pitchFamily="34" charset="0"/>
            </a:endParaRP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F5813948-FDA6-4522-80AF-4BE96CF68D5D}" type="slidenum">
              <a:rPr lang="zh-CN" altLang="en-US" smtClean="0"/>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
        <p:nvSpPr>
          <p:cNvPr id="7" name="圆角矩形 2"/>
          <p:cNvSpPr/>
          <p:nvPr userDrawn="1"/>
        </p:nvSpPr>
        <p:spPr>
          <a:xfrm>
            <a:off x="268941" y="1686585"/>
            <a:ext cx="8650941" cy="1422375"/>
          </a:xfrm>
          <a:prstGeom prst="roundRect">
            <a:avLst/>
          </a:prstGeom>
          <a:solidFill>
            <a:schemeClr val="bg2">
              <a:alpha val="3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zh-CN" altLang="en-US"/>
          </a:p>
        </p:txBody>
      </p:sp>
      <p:sp>
        <p:nvSpPr>
          <p:cNvPr id="17" name="文本占位符 16"/>
          <p:cNvSpPr>
            <a:spLocks noGrp="1"/>
          </p:cNvSpPr>
          <p:nvPr>
            <p:ph type="body" sz="quarter" idx="13"/>
          </p:nvPr>
        </p:nvSpPr>
        <p:spPr>
          <a:xfrm>
            <a:off x="866775" y="1806788"/>
            <a:ext cx="7648575" cy="914400"/>
          </a:xfrm>
        </p:spPr>
        <p:txBody>
          <a:bodyPr/>
          <a:lstStyle/>
          <a:p>
            <a:pPr lvl="0"/>
            <a:r>
              <a:rPr lang="zh-CN" altLang="en-US" dirty="0"/>
              <a:t>单击此处编辑母版文本样式</a:t>
            </a:r>
          </a:p>
        </p:txBody>
      </p:sp>
      <p:sp>
        <p:nvSpPr>
          <p:cNvPr id="19" name="文本占位符 16"/>
          <p:cNvSpPr>
            <a:spLocks noGrp="1"/>
          </p:cNvSpPr>
          <p:nvPr>
            <p:ph type="body" sz="quarter" idx="14"/>
          </p:nvPr>
        </p:nvSpPr>
        <p:spPr>
          <a:xfrm>
            <a:off x="2133601" y="4168988"/>
            <a:ext cx="4686300" cy="914400"/>
          </a:xfrm>
        </p:spPr>
        <p:txBody>
          <a:body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latin typeface="+mj-lt"/>
              </a:defRPr>
            </a:lvl1pPr>
          </a:lstStyle>
          <a:p>
            <a:fld id="{0F41D5E8-ACB8-43C7-BC40-A9B89594C7E9}" type="datetime1">
              <a:rPr lang="zh-CN" altLang="en-US" smtClean="0"/>
              <a:t>2025/5/28</a:t>
            </a:fld>
            <a:endParaRPr lang="zh-CN" altLang="en-US"/>
          </a:p>
        </p:txBody>
      </p:sp>
      <p:sp>
        <p:nvSpPr>
          <p:cNvPr id="5" name="页脚占位符 4"/>
          <p:cNvSpPr>
            <a:spLocks noGrp="1"/>
          </p:cNvSpPr>
          <p:nvPr>
            <p:ph type="ftr" sz="quarter" idx="11"/>
          </p:nvPr>
        </p:nvSpPr>
        <p:spPr/>
        <p:txBody>
          <a:bodyPr/>
          <a:lstStyle>
            <a:lvl1pPr>
              <a:defRPr>
                <a:latin typeface="+mj-lt"/>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j-lt"/>
              </a:defRPr>
            </a:lvl1pPr>
          </a:lstStyle>
          <a:p>
            <a:fld id="{2359CDC3-D254-469E-8F04-CC4295B8C37F}" type="slidenum">
              <a:rPr lang="zh-CN" altLang="en-US" smtClean="0"/>
              <a:t>‹#›</a:t>
            </a:fld>
            <a:endParaRPr lang="zh-CN" altLang="en-US"/>
          </a:p>
        </p:txBody>
      </p:sp>
      <p:sp>
        <p:nvSpPr>
          <p:cNvPr id="11" name="内容占位符 10"/>
          <p:cNvSpPr>
            <a:spLocks noGrp="1"/>
          </p:cNvSpPr>
          <p:nvPr>
            <p:ph sz="quarter" idx="13" hasCustomPrompt="1"/>
          </p:nvPr>
        </p:nvSpPr>
        <p:spPr>
          <a:xfrm>
            <a:off x="250031" y="230425"/>
            <a:ext cx="5575733" cy="504825"/>
          </a:xfrm>
        </p:spPr>
        <p:txBody>
          <a:bodyPr anchor="ctr">
            <a:noAutofit/>
          </a:bodyPr>
          <a:lstStyle>
            <a:lvl1pPr marL="0" indent="0">
              <a:buNone/>
              <a:defRPr sz="3600">
                <a:solidFill>
                  <a:schemeClr val="tx1"/>
                </a:solidFill>
                <a:latin typeface="+mj-ea"/>
                <a:ea typeface="+mj-ea"/>
              </a:defRPr>
            </a:lvl1pPr>
          </a:lstStyle>
          <a:p>
            <a:pPr lvl="0"/>
            <a:r>
              <a:rPr lang="en-US" altLang="zh-CN" dirty="0"/>
              <a:t>Input Title</a:t>
            </a:r>
            <a:endParaRPr lang="zh-CN" altLang="en-US" dirty="0"/>
          </a:p>
        </p:txBody>
      </p:sp>
      <p:cxnSp>
        <p:nvCxnSpPr>
          <p:cNvPr id="3" name="直接连接符 2"/>
          <p:cNvCxnSpPr/>
          <p:nvPr userDrawn="1"/>
        </p:nvCxnSpPr>
        <p:spPr>
          <a:xfrm>
            <a:off x="320510" y="867266"/>
            <a:ext cx="8460000"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latin typeface="+mj-lt"/>
              </a:defRPr>
            </a:lvl1pPr>
          </a:lstStyle>
          <a:p>
            <a:fld id="{0F41D5E8-ACB8-43C7-BC40-A9B89594C7E9}" type="datetime1">
              <a:rPr lang="zh-CN" altLang="en-US" smtClean="0"/>
              <a:t>2025/5/28</a:t>
            </a:fld>
            <a:endParaRPr lang="zh-CN" altLang="en-US"/>
          </a:p>
        </p:txBody>
      </p:sp>
      <p:sp>
        <p:nvSpPr>
          <p:cNvPr id="5" name="页脚占位符 4"/>
          <p:cNvSpPr>
            <a:spLocks noGrp="1"/>
          </p:cNvSpPr>
          <p:nvPr>
            <p:ph type="ftr" sz="quarter" idx="11"/>
          </p:nvPr>
        </p:nvSpPr>
        <p:spPr/>
        <p:txBody>
          <a:bodyPr/>
          <a:lstStyle>
            <a:lvl1pPr>
              <a:defRPr>
                <a:latin typeface="+mj-lt"/>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j-lt"/>
              </a:defRPr>
            </a:lvl1pPr>
          </a:lstStyle>
          <a:p>
            <a:fld id="{2359CDC3-D254-469E-8F04-CC4295B8C37F}" type="slidenum">
              <a:rPr lang="zh-CN" altLang="en-US" smtClean="0"/>
              <a:t>‹#›</a:t>
            </a:fld>
            <a:endParaRPr lang="zh-CN" altLang="en-US"/>
          </a:p>
        </p:txBody>
      </p:sp>
      <p:sp>
        <p:nvSpPr>
          <p:cNvPr id="2" name="标题 1"/>
          <p:cNvSpPr>
            <a:spLocks noGrp="1"/>
          </p:cNvSpPr>
          <p:nvPr>
            <p:ph type="title"/>
          </p:nvPr>
        </p:nvSpPr>
        <p:spPr>
          <a:xfrm>
            <a:off x="0" y="222191"/>
            <a:ext cx="5270269" cy="587434"/>
          </a:xfrm>
        </p:spPr>
        <p:txBody>
          <a:bodyPr>
            <a:normAutofit/>
          </a:bodyPr>
          <a:lstStyle>
            <a:lvl1pPr>
              <a:defRPr lang="zh-CN" altLang="en-US" sz="3200" kern="1200" dirty="0">
                <a:solidFill>
                  <a:schemeClr val="tx1"/>
                </a:solidFill>
                <a:latin typeface="+mn-lt"/>
                <a:ea typeface="微软雅黑" panose="020B0503020204020204" pitchFamily="34" charset="-122"/>
                <a:cs typeface="+mn-cs"/>
              </a:defRPr>
            </a:lvl1pPr>
          </a:lstStyle>
          <a:p>
            <a:pPr marL="0" lvl="0" indent="0" algn="l" defTabSz="914400" rtl="0" eaLnBrk="1" latinLnBrk="0" hangingPunct="1">
              <a:lnSpc>
                <a:spcPct val="90000"/>
              </a:lnSpc>
              <a:spcBef>
                <a:spcPts val="1000"/>
              </a:spcBef>
              <a:buFont typeface="Arial" panose="020B0604020202090204" pitchFamily="34" charset="0"/>
              <a:buNone/>
            </a:pPr>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latin typeface="+mj-lt"/>
              </a:defRPr>
            </a:lvl1pPr>
          </a:lstStyle>
          <a:p>
            <a:fld id="{D611A7DB-A5B1-454E-BA1C-14DEA4040BC7}" type="datetime1">
              <a:rPr lang="zh-CN" altLang="en-US" smtClean="0"/>
              <a:t>2025/5/28</a:t>
            </a:fld>
            <a:endParaRPr lang="zh-CN" altLang="en-US"/>
          </a:p>
        </p:txBody>
      </p:sp>
      <p:sp>
        <p:nvSpPr>
          <p:cNvPr id="5" name="页脚占位符 4"/>
          <p:cNvSpPr>
            <a:spLocks noGrp="1"/>
          </p:cNvSpPr>
          <p:nvPr>
            <p:ph type="ftr" sz="quarter" idx="11"/>
          </p:nvPr>
        </p:nvSpPr>
        <p:spPr/>
        <p:txBody>
          <a:bodyPr/>
          <a:lstStyle>
            <a:lvl1pPr>
              <a:defRPr>
                <a:latin typeface="+mj-lt"/>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j-lt"/>
              </a:defRPr>
            </a:lvl1pPr>
          </a:lstStyle>
          <a:p>
            <a:fld id="{2359CDC3-D254-469E-8F04-CC4295B8C37F}" type="slidenum">
              <a:rPr lang="zh-CN" altLang="en-US" smtClean="0"/>
              <a:t>‹#›</a:t>
            </a:fld>
            <a:endParaRPr lang="zh-CN" altLang="en-US"/>
          </a:p>
        </p:txBody>
      </p:sp>
      <p:sp>
        <p:nvSpPr>
          <p:cNvPr id="8" name="内容占位符 7"/>
          <p:cNvSpPr>
            <a:spLocks noGrp="1"/>
          </p:cNvSpPr>
          <p:nvPr>
            <p:ph sz="quarter" idx="13" hasCustomPrompt="1"/>
          </p:nvPr>
        </p:nvSpPr>
        <p:spPr>
          <a:xfrm>
            <a:off x="1102406" y="1267952"/>
            <a:ext cx="6939186" cy="1314450"/>
          </a:xfrm>
          <a:solidFill>
            <a:schemeClr val="bg2">
              <a:lumMod val="90000"/>
              <a:alpha val="50000"/>
            </a:schemeClr>
          </a:solidFill>
          <a:ln>
            <a:noFill/>
          </a:ln>
        </p:spPr>
        <p:txBody>
          <a:bodyPr anchor="ctr"/>
          <a:lstStyle>
            <a:lvl1pPr marL="0" indent="0" algn="ctr">
              <a:buNone/>
              <a:defRPr baseline="0">
                <a:solidFill>
                  <a:schemeClr val="tx1"/>
                </a:solidFill>
                <a:latin typeface="+mj-ea"/>
                <a:ea typeface="+mj-ea"/>
              </a:defRPr>
            </a:lvl1pPr>
          </a:lstStyle>
          <a:p>
            <a:pPr lvl="0"/>
            <a:r>
              <a:rPr lang="en-US" altLang="zh-CN" dirty="0"/>
              <a:t>Title of Your Slides</a:t>
            </a:r>
            <a:endParaRPr lang="zh-CN" altLang="en-US" dirty="0"/>
          </a:p>
        </p:txBody>
      </p:sp>
      <p:sp>
        <p:nvSpPr>
          <p:cNvPr id="9" name="内容占位符 7"/>
          <p:cNvSpPr>
            <a:spLocks noGrp="1"/>
          </p:cNvSpPr>
          <p:nvPr>
            <p:ph sz="quarter" idx="14" hasCustomPrompt="1"/>
          </p:nvPr>
        </p:nvSpPr>
        <p:spPr>
          <a:xfrm>
            <a:off x="3152180" y="3349720"/>
            <a:ext cx="2839641" cy="409575"/>
          </a:xfrm>
        </p:spPr>
        <p:txBody>
          <a:bodyPr anchor="ctr">
            <a:noAutofit/>
          </a:bodyPr>
          <a:lstStyle>
            <a:lvl1pPr marL="0" indent="0" algn="ctr">
              <a:buNone/>
              <a:defRPr sz="2400" baseline="0">
                <a:latin typeface="+mn-ea"/>
                <a:ea typeface="+mn-ea"/>
              </a:defRPr>
            </a:lvl1pPr>
          </a:lstStyle>
          <a:p>
            <a:pPr lvl="0"/>
            <a:r>
              <a:rPr lang="en-US" altLang="zh-CN" dirty="0"/>
              <a:t>Name</a:t>
            </a:r>
            <a:endParaRPr lang="zh-CN" altLang="en-US" dirty="0"/>
          </a:p>
        </p:txBody>
      </p:sp>
      <p:sp>
        <p:nvSpPr>
          <p:cNvPr id="10" name="内容占位符 7"/>
          <p:cNvSpPr>
            <a:spLocks noGrp="1"/>
          </p:cNvSpPr>
          <p:nvPr>
            <p:ph sz="quarter" idx="15" hasCustomPrompt="1"/>
          </p:nvPr>
        </p:nvSpPr>
        <p:spPr>
          <a:xfrm>
            <a:off x="3152180" y="4674690"/>
            <a:ext cx="2839641" cy="409575"/>
          </a:xfrm>
        </p:spPr>
        <p:txBody>
          <a:bodyPr anchor="ctr"/>
          <a:lstStyle>
            <a:lvl1pPr marL="0" indent="0" algn="ctr">
              <a:buNone/>
              <a:defRPr sz="2400" baseline="0">
                <a:latin typeface="+mn-ea"/>
                <a:ea typeface="+mn-ea"/>
              </a:defRPr>
            </a:lvl1pPr>
          </a:lstStyle>
          <a:p>
            <a:pPr lvl="0"/>
            <a:r>
              <a:rPr lang="en-US" altLang="zh-CN" dirty="0"/>
              <a:t>Department</a:t>
            </a:r>
            <a:endParaRPr lang="zh-CN" altLang="en-US" dirty="0"/>
          </a:p>
        </p:txBody>
      </p:sp>
      <p:sp>
        <p:nvSpPr>
          <p:cNvPr id="11" name="内容占位符 7"/>
          <p:cNvSpPr>
            <a:spLocks noGrp="1"/>
          </p:cNvSpPr>
          <p:nvPr>
            <p:ph sz="quarter" idx="16" hasCustomPrompt="1"/>
          </p:nvPr>
        </p:nvSpPr>
        <p:spPr>
          <a:xfrm>
            <a:off x="3152180" y="5337175"/>
            <a:ext cx="2839641" cy="409575"/>
          </a:xfrm>
        </p:spPr>
        <p:txBody>
          <a:bodyPr anchor="ctr">
            <a:noAutofit/>
          </a:bodyPr>
          <a:lstStyle>
            <a:lvl1pPr marL="0" indent="0" algn="ctr">
              <a:buNone/>
              <a:defRPr sz="2400" baseline="0">
                <a:latin typeface="+mn-ea"/>
                <a:ea typeface="+mn-ea"/>
              </a:defRPr>
            </a:lvl1pPr>
          </a:lstStyle>
          <a:p>
            <a:pPr lvl="0"/>
            <a:r>
              <a:rPr lang="en-US" altLang="zh-CN" dirty="0"/>
              <a:t>Time</a:t>
            </a:r>
            <a:endParaRPr lang="zh-CN" altLang="en-US" dirty="0"/>
          </a:p>
        </p:txBody>
      </p:sp>
      <p:sp>
        <p:nvSpPr>
          <p:cNvPr id="26" name="内容占位符 7"/>
          <p:cNvSpPr>
            <a:spLocks noGrp="1"/>
          </p:cNvSpPr>
          <p:nvPr>
            <p:ph sz="quarter" idx="17" hasCustomPrompt="1"/>
          </p:nvPr>
        </p:nvSpPr>
        <p:spPr>
          <a:xfrm>
            <a:off x="3152179" y="4012205"/>
            <a:ext cx="2839641" cy="409575"/>
          </a:xfrm>
        </p:spPr>
        <p:txBody>
          <a:bodyPr anchor="ctr">
            <a:noAutofit/>
          </a:bodyPr>
          <a:lstStyle>
            <a:lvl1pPr marL="0" indent="0" algn="ctr">
              <a:buNone/>
              <a:defRPr sz="2400" baseline="0">
                <a:latin typeface="+mn-ea"/>
                <a:ea typeface="+mn-ea"/>
              </a:defRPr>
            </a:lvl1pPr>
          </a:lstStyle>
          <a:p>
            <a:pPr lvl="0"/>
            <a:r>
              <a:rPr lang="en-US" altLang="zh-CN" dirty="0"/>
              <a:t>Name</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607146-DD1E-4EBD-B8F7-D93B3206AC37}" type="slidenum">
              <a:rPr lang="zh-CN" altLang="en-US" smtClean="0"/>
              <a:t>‹#›</a:t>
            </a:fld>
            <a:endParaRPr lang="zh-CN" altLang="en-US"/>
          </a:p>
        </p:txBody>
      </p:sp>
      <p:sp>
        <p:nvSpPr>
          <p:cNvPr id="6" name="矩形 5"/>
          <p:cNvSpPr/>
          <p:nvPr userDrawn="1"/>
        </p:nvSpPr>
        <p:spPr>
          <a:xfrm>
            <a:off x="0" y="222191"/>
            <a:ext cx="9144000" cy="587434"/>
          </a:xfrm>
          <a:prstGeom prst="rect">
            <a:avLst/>
          </a:prstGeom>
          <a:gradFill flip="none" rotWithShape="1">
            <a:gsLst>
              <a:gs pos="0">
                <a:srgbClr val="3232B0">
                  <a:shade val="30000"/>
                  <a:satMod val="115000"/>
                </a:srgbClr>
              </a:gs>
              <a:gs pos="50000">
                <a:srgbClr val="3232B0">
                  <a:shade val="67500"/>
                  <a:satMod val="115000"/>
                </a:srgbClr>
              </a:gs>
              <a:gs pos="100000">
                <a:srgbClr val="3232B0">
                  <a:shade val="100000"/>
                  <a:satMod val="115000"/>
                </a:srgbClr>
              </a:gs>
            </a:gsLst>
            <a:lin ang="10800000" scaled="1"/>
            <a:tileRect/>
          </a:gradFill>
          <a:ln>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userDrawn="1"/>
        </p:nvSpPr>
        <p:spPr>
          <a:xfrm>
            <a:off x="93165" y="254298"/>
            <a:ext cx="8628804" cy="523220"/>
          </a:xfrm>
          <a:prstGeom prst="rect">
            <a:avLst/>
          </a:prstGeom>
          <a:noFill/>
        </p:spPr>
        <p:txBody>
          <a:bodyPr wrap="square" rtlCol="0">
            <a:spAutoFit/>
          </a:bodyPr>
          <a:lstStyle/>
          <a:p>
            <a:r>
              <a:rPr lang="en-US" altLang="zh-CN" sz="2800" b="1" dirty="0">
                <a:solidFill>
                  <a:schemeClr val="bg1"/>
                </a:solidFill>
              </a:rPr>
              <a:t>title</a:t>
            </a:r>
            <a:endParaRPr lang="zh-CN" altLang="en-US" sz="28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07146-DD1E-4EBD-B8F7-D93B3206AC3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Ø"/>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ü"/>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l"/>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2.xml"/><Relationship Id="rId1" Type="http://schemas.openxmlformats.org/officeDocument/2006/relationships/tags" Target="../tags/tag19.xml"/><Relationship Id="rId4" Type="http://schemas.openxmlformats.org/officeDocument/2006/relationships/image" Target="../media/image118.png"/></Relationships>
</file>

<file path=ppt/slides/_rels/slide101.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11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101.xml"/><Relationship Id="rId5" Type="http://schemas.openxmlformats.org/officeDocument/2006/relationships/slideLayout" Target="../slideLayouts/slideLayout12.xml"/><Relationship Id="rId4" Type="http://schemas.openxmlformats.org/officeDocument/2006/relationships/tags" Target="../tags/tag23.xml"/></Relationships>
</file>

<file path=ppt/slides/_rels/slide102.xml.rels><?xml version="1.0" encoding="UTF-8" standalone="yes"?>
<Relationships xmlns="http://schemas.openxmlformats.org/package/2006/relationships"><Relationship Id="rId8" Type="http://schemas.openxmlformats.org/officeDocument/2006/relationships/notesSlide" Target="../notesSlides/notesSlide102.xml"/><Relationship Id="rId3" Type="http://schemas.openxmlformats.org/officeDocument/2006/relationships/tags" Target="../tags/tag26.xml"/><Relationship Id="rId7" Type="http://schemas.openxmlformats.org/officeDocument/2006/relationships/slideLayout" Target="../slideLayouts/slideLayout1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122.png"/><Relationship Id="rId5" Type="http://schemas.openxmlformats.org/officeDocument/2006/relationships/tags" Target="../tags/tag28.xml"/><Relationship Id="rId10" Type="http://schemas.openxmlformats.org/officeDocument/2006/relationships/image" Target="../media/image121.png"/><Relationship Id="rId4" Type="http://schemas.openxmlformats.org/officeDocument/2006/relationships/tags" Target="../tags/tag27.xml"/><Relationship Id="rId9"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23.png"/><Relationship Id="rId4"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24.png"/><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notesSlide" Target="../notesSlides/notesSlide10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12.xml"/><Relationship Id="rId5" Type="http://schemas.openxmlformats.org/officeDocument/2006/relationships/tags" Target="../tags/tag38.xml"/><Relationship Id="rId4" Type="http://schemas.openxmlformats.org/officeDocument/2006/relationships/tags" Target="../tags/tag3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8" Type="http://schemas.openxmlformats.org/officeDocument/2006/relationships/notesSlide" Target="../notesSlides/notesSlide107.xml"/><Relationship Id="rId3" Type="http://schemas.openxmlformats.org/officeDocument/2006/relationships/tags" Target="../tags/tag41.xml"/><Relationship Id="rId7"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127.png"/><Relationship Id="rId5" Type="http://schemas.openxmlformats.org/officeDocument/2006/relationships/tags" Target="../tags/tag43.xml"/><Relationship Id="rId10" Type="http://schemas.openxmlformats.org/officeDocument/2006/relationships/image" Target="../media/image126.png"/><Relationship Id="rId4" Type="http://schemas.openxmlformats.org/officeDocument/2006/relationships/tags" Target="../tags/tag42.xml"/><Relationship Id="rId9" Type="http://schemas.openxmlformats.org/officeDocument/2006/relationships/image" Target="../media/image125.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notesSlide" Target="../notesSlides/notesSlide111.xml"/><Relationship Id="rId4"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2.xml"/><Relationship Id="rId1" Type="http://schemas.openxmlformats.org/officeDocument/2006/relationships/tags" Target="../tags/tag52.xml"/><Relationship Id="rId5" Type="http://schemas.openxmlformats.org/officeDocument/2006/relationships/image" Target="../media/image129.png"/><Relationship Id="rId4" Type="http://schemas.openxmlformats.org/officeDocument/2006/relationships/image" Target="../media/image128.png"/></Relationships>
</file>

<file path=ppt/slides/_rels/slide11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113.xml"/><Relationship Id="rId7" Type="http://schemas.openxmlformats.org/officeDocument/2006/relationships/image" Target="../media/image133.png"/><Relationship Id="rId2" Type="http://schemas.openxmlformats.org/officeDocument/2006/relationships/slideLayout" Target="../slideLayouts/slideLayout12.xml"/><Relationship Id="rId1" Type="http://schemas.openxmlformats.org/officeDocument/2006/relationships/tags" Target="../tags/tag5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56.xml"/><Relationship Id="rId7" Type="http://schemas.openxmlformats.org/officeDocument/2006/relationships/notesSlide" Target="../notesSlides/notesSlide11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12.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136.png"/></Relationships>
</file>

<file path=ppt/slides/_rels/slide116.xml.rels><?xml version="1.0" encoding="UTF-8" standalone="yes"?>
<Relationships xmlns="http://schemas.openxmlformats.org/package/2006/relationships"><Relationship Id="rId8" Type="http://schemas.openxmlformats.org/officeDocument/2006/relationships/notesSlide" Target="../notesSlides/notesSlide116.xml"/><Relationship Id="rId3" Type="http://schemas.openxmlformats.org/officeDocument/2006/relationships/tags" Target="../tags/tag61.xml"/><Relationship Id="rId7" Type="http://schemas.openxmlformats.org/officeDocument/2006/relationships/slideLayout" Target="../slideLayouts/slideLayout1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38.png"/><Relationship Id="rId5" Type="http://schemas.openxmlformats.org/officeDocument/2006/relationships/tags" Target="../tags/tag63.xml"/><Relationship Id="rId10" Type="http://schemas.openxmlformats.org/officeDocument/2006/relationships/image" Target="../media/image137.png"/><Relationship Id="rId4" Type="http://schemas.openxmlformats.org/officeDocument/2006/relationships/tags" Target="../tags/tag62.xml"/><Relationship Id="rId9" Type="http://schemas.openxmlformats.org/officeDocument/2006/relationships/image" Target="../media/image135.png"/></Relationships>
</file>

<file path=ppt/slides/_rels/slide117.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39.png"/><Relationship Id="rId5" Type="http://schemas.openxmlformats.org/officeDocument/2006/relationships/notesSlide" Target="../notesSlides/notesSlide117.xml"/><Relationship Id="rId4"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70.xml"/><Relationship Id="rId7" Type="http://schemas.openxmlformats.org/officeDocument/2006/relationships/notesSlide" Target="../notesSlides/notesSlide118.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12.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36.png"/></Relationships>
</file>

<file path=ppt/slides/_rels/slide119.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141.pn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135.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140.png"/><Relationship Id="rId5" Type="http://schemas.openxmlformats.org/officeDocument/2006/relationships/tags" Target="../tags/tag77.xml"/><Relationship Id="rId15" Type="http://schemas.openxmlformats.org/officeDocument/2006/relationships/image" Target="../media/image143.png"/><Relationship Id="rId10" Type="http://schemas.openxmlformats.org/officeDocument/2006/relationships/notesSlide" Target="../notesSlides/notesSlide119.xml"/><Relationship Id="rId4" Type="http://schemas.openxmlformats.org/officeDocument/2006/relationships/tags" Target="../tags/tag76.xml"/><Relationship Id="rId9" Type="http://schemas.openxmlformats.org/officeDocument/2006/relationships/slideLayout" Target="../slideLayouts/slideLayout12.xml"/><Relationship Id="rId14" Type="http://schemas.openxmlformats.org/officeDocument/2006/relationships/image" Target="../media/image14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8" Type="http://schemas.openxmlformats.org/officeDocument/2006/relationships/notesSlide" Target="../notesSlides/notesSlide120.xml"/><Relationship Id="rId3" Type="http://schemas.openxmlformats.org/officeDocument/2006/relationships/tags" Target="../tags/tag83.xml"/><Relationship Id="rId7" Type="http://schemas.openxmlformats.org/officeDocument/2006/relationships/slideLayout" Target="../slideLayouts/slideLayout12.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46.png"/><Relationship Id="rId5" Type="http://schemas.openxmlformats.org/officeDocument/2006/relationships/tags" Target="../tags/tag85.xml"/><Relationship Id="rId10" Type="http://schemas.openxmlformats.org/officeDocument/2006/relationships/image" Target="../media/image145.png"/><Relationship Id="rId4" Type="http://schemas.openxmlformats.org/officeDocument/2006/relationships/tags" Target="../tags/tag84.xml"/><Relationship Id="rId9" Type="http://schemas.openxmlformats.org/officeDocument/2006/relationships/image" Target="../media/image144.png"/></Relationships>
</file>

<file path=ppt/slides/_rels/slide12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89.xml"/><Relationship Id="rId7" Type="http://schemas.openxmlformats.org/officeDocument/2006/relationships/notesSlide" Target="../notesSlides/notesSlide121.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12.xml"/><Relationship Id="rId5" Type="http://schemas.openxmlformats.org/officeDocument/2006/relationships/tags" Target="../tags/tag91.xml"/><Relationship Id="rId4" Type="http://schemas.openxmlformats.org/officeDocument/2006/relationships/tags" Target="../tags/tag90.xml"/><Relationship Id="rId9" Type="http://schemas.openxmlformats.org/officeDocument/2006/relationships/image" Target="../media/image148.GIF"/></Relationships>
</file>

<file path=ppt/slides/_rels/slide122.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49.png"/><Relationship Id="rId5" Type="http://schemas.openxmlformats.org/officeDocument/2006/relationships/notesSlide" Target="../notesSlides/notesSlide122.xml"/><Relationship Id="rId4"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50.png"/><Relationship Id="rId5" Type="http://schemas.openxmlformats.org/officeDocument/2006/relationships/notesSlide" Target="../notesSlides/notesSlide123.xml"/><Relationship Id="rId4"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image" Target="../media/image151.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124.xml"/><Relationship Id="rId5" Type="http://schemas.openxmlformats.org/officeDocument/2006/relationships/slideLayout" Target="../slideLayouts/slideLayout12.xml"/><Relationship Id="rId4" Type="http://schemas.openxmlformats.org/officeDocument/2006/relationships/tags" Target="../tags/tag101.xml"/></Relationships>
</file>

<file path=ppt/slides/_rels/slide125.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notesSlide" Target="../notesSlides/notesSlide125.xml"/><Relationship Id="rId4"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image" Target="../media/image152.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126.xml"/><Relationship Id="rId5" Type="http://schemas.openxmlformats.org/officeDocument/2006/relationships/slideLayout" Target="../slideLayouts/slideLayout12.xml"/><Relationship Id="rId4" Type="http://schemas.openxmlformats.org/officeDocument/2006/relationships/tags" Target="../tags/tag108.xml"/></Relationships>
</file>

<file path=ppt/slides/_rels/slide127.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53.png"/><Relationship Id="rId5" Type="http://schemas.openxmlformats.org/officeDocument/2006/relationships/notesSlide" Target="../notesSlides/notesSlide127.xml"/><Relationship Id="rId4"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3.xml"/><Relationship Id="rId1" Type="http://schemas.openxmlformats.org/officeDocument/2006/relationships/tags" Target="../tags/tag112.xml"/><Relationship Id="rId4"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notesSlide" Target="../notesSlides/notesSlide131.xml"/><Relationship Id="rId4"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8" Type="http://schemas.openxmlformats.org/officeDocument/2006/relationships/notesSlide" Target="../notesSlides/notesSlide132.xml"/><Relationship Id="rId3" Type="http://schemas.openxmlformats.org/officeDocument/2006/relationships/tags" Target="../tags/tag121.xml"/><Relationship Id="rId7" Type="http://schemas.openxmlformats.org/officeDocument/2006/relationships/slideLayout" Target="../slideLayouts/slideLayout12.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156.png"/><Relationship Id="rId5" Type="http://schemas.openxmlformats.org/officeDocument/2006/relationships/tags" Target="../tags/tag123.xml"/><Relationship Id="rId10" Type="http://schemas.openxmlformats.org/officeDocument/2006/relationships/image" Target="../media/image155.png"/><Relationship Id="rId4" Type="http://schemas.openxmlformats.org/officeDocument/2006/relationships/tags" Target="../tags/tag122.xml"/><Relationship Id="rId9" Type="http://schemas.openxmlformats.org/officeDocument/2006/relationships/image" Target="../media/image154.png"/></Relationships>
</file>

<file path=ppt/slides/_rels/slide13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27.xml"/><Relationship Id="rId7" Type="http://schemas.openxmlformats.org/officeDocument/2006/relationships/notesSlide" Target="../notesSlides/notesSlide133.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2.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158.png"/></Relationships>
</file>

<file path=ppt/slides/_rels/slide134.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notesSlide" Target="../notesSlides/notesSlide134.xml"/><Relationship Id="rId4"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35.xml"/><Relationship Id="rId7" Type="http://schemas.openxmlformats.org/officeDocument/2006/relationships/notesSlide" Target="../notesSlides/notesSlide136.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slideLayout" Target="../slideLayouts/slideLayout12.xml"/><Relationship Id="rId5" Type="http://schemas.openxmlformats.org/officeDocument/2006/relationships/tags" Target="../tags/tag137.xml"/><Relationship Id="rId4" Type="http://schemas.openxmlformats.org/officeDocument/2006/relationships/tags" Target="../tags/tag136.xml"/><Relationship Id="rId9" Type="http://schemas.openxmlformats.org/officeDocument/2006/relationships/image" Target="../media/image136.png"/></Relationships>
</file>

<file path=ppt/slides/_rels/slide137.xml.rels><?xml version="1.0" encoding="UTF-8" standalone="yes"?>
<Relationships xmlns="http://schemas.openxmlformats.org/package/2006/relationships"><Relationship Id="rId8" Type="http://schemas.openxmlformats.org/officeDocument/2006/relationships/notesSlide" Target="../notesSlides/notesSlide137.xml"/><Relationship Id="rId3" Type="http://schemas.openxmlformats.org/officeDocument/2006/relationships/tags" Target="../tags/tag140.xml"/><Relationship Id="rId7" Type="http://schemas.openxmlformats.org/officeDocument/2006/relationships/slideLayout" Target="../slideLayouts/slideLayout12.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138.png"/><Relationship Id="rId5" Type="http://schemas.openxmlformats.org/officeDocument/2006/relationships/tags" Target="../tags/tag142.xml"/><Relationship Id="rId10" Type="http://schemas.openxmlformats.org/officeDocument/2006/relationships/image" Target="../media/image137.png"/><Relationship Id="rId4" Type="http://schemas.openxmlformats.org/officeDocument/2006/relationships/tags" Target="../tags/tag141.xml"/><Relationship Id="rId9" Type="http://schemas.openxmlformats.org/officeDocument/2006/relationships/image" Target="../media/image135.png"/></Relationships>
</file>

<file path=ppt/slides/_rels/slide138.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139.png"/><Relationship Id="rId5" Type="http://schemas.openxmlformats.org/officeDocument/2006/relationships/notesSlide" Target="../notesSlides/notesSlide138.xml"/><Relationship Id="rId4"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image" Target="../media/image141.png"/><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image" Target="../media/image135.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image" Target="../media/image140.png"/><Relationship Id="rId5" Type="http://schemas.openxmlformats.org/officeDocument/2006/relationships/tags" Target="../tags/tag151.xml"/><Relationship Id="rId15" Type="http://schemas.openxmlformats.org/officeDocument/2006/relationships/image" Target="../media/image143.png"/><Relationship Id="rId10" Type="http://schemas.openxmlformats.org/officeDocument/2006/relationships/notesSlide" Target="../notesSlides/notesSlide139.xml"/><Relationship Id="rId4" Type="http://schemas.openxmlformats.org/officeDocument/2006/relationships/tags" Target="../tags/tag150.xml"/><Relationship Id="rId9" Type="http://schemas.openxmlformats.org/officeDocument/2006/relationships/slideLayout" Target="../slideLayouts/slideLayout12.xml"/><Relationship Id="rId14" Type="http://schemas.openxmlformats.org/officeDocument/2006/relationships/image" Target="../media/image14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140.xml"/><Relationship Id="rId3" Type="http://schemas.openxmlformats.org/officeDocument/2006/relationships/tags" Target="../tags/tag157.xml"/><Relationship Id="rId7" Type="http://schemas.openxmlformats.org/officeDocument/2006/relationships/slideLayout" Target="../slideLayouts/slideLayout12.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image" Target="../media/image146.png"/><Relationship Id="rId5" Type="http://schemas.openxmlformats.org/officeDocument/2006/relationships/tags" Target="../tags/tag159.xml"/><Relationship Id="rId10" Type="http://schemas.openxmlformats.org/officeDocument/2006/relationships/image" Target="../media/image145.png"/><Relationship Id="rId4" Type="http://schemas.openxmlformats.org/officeDocument/2006/relationships/tags" Target="../tags/tag158.xml"/><Relationship Id="rId9" Type="http://schemas.openxmlformats.org/officeDocument/2006/relationships/image" Target="../media/image144.png"/></Relationships>
</file>

<file path=ppt/slides/_rels/slide14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163.xml"/><Relationship Id="rId7" Type="http://schemas.openxmlformats.org/officeDocument/2006/relationships/notesSlide" Target="../notesSlides/notesSlide141.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slideLayout" Target="../slideLayouts/slideLayout12.xml"/><Relationship Id="rId5" Type="http://schemas.openxmlformats.org/officeDocument/2006/relationships/tags" Target="../tags/tag165.xml"/><Relationship Id="rId4" Type="http://schemas.openxmlformats.org/officeDocument/2006/relationships/tags" Target="../tags/tag164.xml"/><Relationship Id="rId9" Type="http://schemas.openxmlformats.org/officeDocument/2006/relationships/image" Target="../media/image148.GIF"/></Relationships>
</file>

<file path=ppt/slides/_rels/slide142.xml.rels><?xml version="1.0" encoding="UTF-8" standalone="yes"?>
<Relationships xmlns="http://schemas.openxmlformats.org/package/2006/relationships"><Relationship Id="rId8" Type="http://schemas.openxmlformats.org/officeDocument/2006/relationships/notesSlide" Target="../notesSlides/notesSlide142.xml"/><Relationship Id="rId3" Type="http://schemas.openxmlformats.org/officeDocument/2006/relationships/tags" Target="../tags/tag168.xml"/><Relationship Id="rId7" Type="http://schemas.openxmlformats.org/officeDocument/2006/relationships/slideLayout" Target="../slideLayouts/slideLayout12.xml"/><Relationship Id="rId12" Type="http://schemas.openxmlformats.org/officeDocument/2006/relationships/image" Target="../media/image144.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161.png"/><Relationship Id="rId5" Type="http://schemas.openxmlformats.org/officeDocument/2006/relationships/tags" Target="../tags/tag170.xml"/><Relationship Id="rId10" Type="http://schemas.openxmlformats.org/officeDocument/2006/relationships/image" Target="../media/image160.png"/><Relationship Id="rId4" Type="http://schemas.openxmlformats.org/officeDocument/2006/relationships/tags" Target="../tags/tag169.xml"/><Relationship Id="rId9" Type="http://schemas.openxmlformats.org/officeDocument/2006/relationships/image" Target="../media/image159.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162.png"/><Relationship Id="rId4"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163.png"/><Relationship Id="rId4"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164.png"/><Relationship Id="rId4"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image" Target="../media/image167.png"/><Relationship Id="rId4"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184.xml"/><Relationship Id="rId7" Type="http://schemas.openxmlformats.org/officeDocument/2006/relationships/notesSlide" Target="../notesSlides/notesSlide149.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Layout" Target="../slideLayouts/slideLayout12.xml"/><Relationship Id="rId5" Type="http://schemas.openxmlformats.org/officeDocument/2006/relationships/tags" Target="../tags/tag186.xml"/><Relationship Id="rId4" Type="http://schemas.openxmlformats.org/officeDocument/2006/relationships/tags" Target="../tags/tag185.xml"/><Relationship Id="rId9" Type="http://schemas.openxmlformats.org/officeDocument/2006/relationships/image" Target="../media/image16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2.xml"/><Relationship Id="rId1" Type="http://schemas.openxmlformats.org/officeDocument/2006/relationships/tags" Target="../tags/tag187.xml"/><Relationship Id="rId5" Type="http://schemas.openxmlformats.org/officeDocument/2006/relationships/image" Target="../media/image171.png"/><Relationship Id="rId4" Type="http://schemas.openxmlformats.org/officeDocument/2006/relationships/image" Target="../media/image170.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2.xml"/><Relationship Id="rId1" Type="http://schemas.openxmlformats.org/officeDocument/2006/relationships/tags" Target="../tags/tag188.xml"/><Relationship Id="rId4" Type="http://schemas.openxmlformats.org/officeDocument/2006/relationships/image" Target="../media/image172.png"/></Relationships>
</file>

<file path=ppt/slides/_rels/slide1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2.xml"/><Relationship Id="rId1" Type="http://schemas.openxmlformats.org/officeDocument/2006/relationships/tags" Target="../tags/tag189.xml"/><Relationship Id="rId5" Type="http://schemas.openxmlformats.org/officeDocument/2006/relationships/image" Target="../media/image175.png"/><Relationship Id="rId4" Type="http://schemas.openxmlformats.org/officeDocument/2006/relationships/image" Target="../media/image174.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2.xml"/><Relationship Id="rId1" Type="http://schemas.openxmlformats.org/officeDocument/2006/relationships/tags" Target="../tags/tag190.xml"/></Relationships>
</file>

<file path=ppt/slides/_rels/slide15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notesSlide" Target="../notesSlides/notesSlide155.xml"/><Relationship Id="rId7" Type="http://schemas.openxmlformats.org/officeDocument/2006/relationships/image" Target="../media/image179.png"/><Relationship Id="rId2" Type="http://schemas.openxmlformats.org/officeDocument/2006/relationships/slideLayout" Target="../slideLayouts/slideLayout12.xml"/><Relationship Id="rId1" Type="http://schemas.openxmlformats.org/officeDocument/2006/relationships/tags" Target="../tags/tag191.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12.xml"/><Relationship Id="rId1" Type="http://schemas.openxmlformats.org/officeDocument/2006/relationships/tags" Target="../tags/tag192.xml"/><Relationship Id="rId5" Type="http://schemas.openxmlformats.org/officeDocument/2006/relationships/image" Target="../media/image185.png"/><Relationship Id="rId4" Type="http://schemas.openxmlformats.org/officeDocument/2006/relationships/image" Target="../media/image184.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2.xml"/><Relationship Id="rId1" Type="http://schemas.openxmlformats.org/officeDocument/2006/relationships/tags" Target="../tags/tag193.xml"/><Relationship Id="rId4" Type="http://schemas.openxmlformats.org/officeDocument/2006/relationships/image" Target="../media/image186.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2.xml"/><Relationship Id="rId1" Type="http://schemas.openxmlformats.org/officeDocument/2006/relationships/tags" Target="../tags/tag194.xml"/><Relationship Id="rId4" Type="http://schemas.openxmlformats.org/officeDocument/2006/relationships/image" Target="../media/image18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png"/></Relationships>
</file>

<file path=ppt/slides/_rels/slide160.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notesSlide" Target="../notesSlides/notesSlide159.xml"/><Relationship Id="rId7" Type="http://schemas.openxmlformats.org/officeDocument/2006/relationships/image" Target="../media/image191.png"/><Relationship Id="rId2" Type="http://schemas.openxmlformats.org/officeDocument/2006/relationships/slideLayout" Target="../slideLayouts/slideLayout12.xml"/><Relationship Id="rId1" Type="http://schemas.openxmlformats.org/officeDocument/2006/relationships/tags" Target="../tags/tag195.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image" Target="../media/image193.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2.xml"/><Relationship Id="rId1" Type="http://schemas.openxmlformats.org/officeDocument/2006/relationships/tags" Target="../tags/tag196.xml"/><Relationship Id="rId5" Type="http://schemas.openxmlformats.org/officeDocument/2006/relationships/image" Target="../media/image195.png"/><Relationship Id="rId4" Type="http://schemas.openxmlformats.org/officeDocument/2006/relationships/image" Target="../media/image194.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2.xml"/><Relationship Id="rId1" Type="http://schemas.openxmlformats.org/officeDocument/2006/relationships/tags" Target="../tags/tag197.xml"/><Relationship Id="rId4" Type="http://schemas.openxmlformats.org/officeDocument/2006/relationships/image" Target="../media/image196.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9.xml"/><Relationship Id="rId1" Type="http://schemas.openxmlformats.org/officeDocument/2006/relationships/tags" Target="../tags/tag198.xml"/><Relationship Id="rId5" Type="http://schemas.openxmlformats.org/officeDocument/2006/relationships/image" Target="../media/image197.png"/><Relationship Id="rId4" Type="http://schemas.openxmlformats.org/officeDocument/2006/relationships/notesSlide" Target="../notesSlides/notesSlide163.xml"/></Relationships>
</file>

<file path=ppt/slides/_rels/slide165.xml.rels><?xml version="1.0" encoding="UTF-8" standalone="yes"?>
<Relationships xmlns="http://schemas.openxmlformats.org/package/2006/relationships"><Relationship Id="rId8" Type="http://schemas.openxmlformats.org/officeDocument/2006/relationships/notesSlide" Target="../notesSlides/notesSlide164.xml"/><Relationship Id="rId3" Type="http://schemas.openxmlformats.org/officeDocument/2006/relationships/tags" Target="../tags/tag202.xml"/><Relationship Id="rId7" Type="http://schemas.openxmlformats.org/officeDocument/2006/relationships/slideLayout" Target="../slideLayouts/slideLayout12.xml"/><Relationship Id="rId12" Type="http://schemas.openxmlformats.org/officeDocument/2006/relationships/image" Target="../media/image201.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200.png"/><Relationship Id="rId5" Type="http://schemas.openxmlformats.org/officeDocument/2006/relationships/tags" Target="../tags/tag204.xml"/><Relationship Id="rId10" Type="http://schemas.openxmlformats.org/officeDocument/2006/relationships/image" Target="../media/image199.png"/><Relationship Id="rId4" Type="http://schemas.openxmlformats.org/officeDocument/2006/relationships/tags" Target="../tags/tag203.xml"/><Relationship Id="rId9" Type="http://schemas.openxmlformats.org/officeDocument/2006/relationships/image" Target="../media/image198.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7.xml"/><Relationship Id="rId1" Type="http://schemas.openxmlformats.org/officeDocument/2006/relationships/tags" Target="../tags/tag206.xml"/><Relationship Id="rId5" Type="http://schemas.openxmlformats.org/officeDocument/2006/relationships/image" Target="../media/image202.png"/><Relationship Id="rId4" Type="http://schemas.openxmlformats.org/officeDocument/2006/relationships/notesSlide" Target="../notesSlides/notesSlide165.xml"/></Relationships>
</file>

<file path=ppt/slides/_rels/slide167.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image" Target="../media/image204.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203.png"/><Relationship Id="rId5" Type="http://schemas.openxmlformats.org/officeDocument/2006/relationships/notesSlide" Target="../notesSlides/notesSlide166.xml"/><Relationship Id="rId4"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2.xml"/><Relationship Id="rId1" Type="http://schemas.openxmlformats.org/officeDocument/2006/relationships/tags" Target="../tags/tag211.xml"/><Relationship Id="rId4" Type="http://schemas.openxmlformats.org/officeDocument/2006/relationships/image" Target="../media/image197.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8" Type="http://schemas.openxmlformats.org/officeDocument/2006/relationships/notesSlide" Target="../notesSlides/notesSlide169.xml"/><Relationship Id="rId3" Type="http://schemas.openxmlformats.org/officeDocument/2006/relationships/tags" Target="../tags/tag214.xml"/><Relationship Id="rId7" Type="http://schemas.openxmlformats.org/officeDocument/2006/relationships/slideLayout" Target="../slideLayouts/slideLayout12.xml"/><Relationship Id="rId12" Type="http://schemas.openxmlformats.org/officeDocument/2006/relationships/image" Target="../media/image201.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image" Target="../media/image200.png"/><Relationship Id="rId5" Type="http://schemas.openxmlformats.org/officeDocument/2006/relationships/tags" Target="../tags/tag216.xml"/><Relationship Id="rId10" Type="http://schemas.openxmlformats.org/officeDocument/2006/relationships/image" Target="../media/image199.png"/><Relationship Id="rId4" Type="http://schemas.openxmlformats.org/officeDocument/2006/relationships/tags" Target="../tags/tag215.xml"/><Relationship Id="rId9" Type="http://schemas.openxmlformats.org/officeDocument/2006/relationships/image" Target="../media/image198.pn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9.xml"/><Relationship Id="rId1" Type="http://schemas.openxmlformats.org/officeDocument/2006/relationships/tags" Target="../tags/tag218.xml"/><Relationship Id="rId5" Type="http://schemas.openxmlformats.org/officeDocument/2006/relationships/image" Target="../media/image205.png"/><Relationship Id="rId4" Type="http://schemas.openxmlformats.org/officeDocument/2006/relationships/notesSlide" Target="../notesSlides/notesSlide170.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2.xml"/><Relationship Id="rId1" Type="http://schemas.openxmlformats.org/officeDocument/2006/relationships/tags" Target="../tags/tag220.xml"/><Relationship Id="rId5" Type="http://schemas.openxmlformats.org/officeDocument/2006/relationships/image" Target="../media/image207.png"/><Relationship Id="rId4" Type="http://schemas.openxmlformats.org/officeDocument/2006/relationships/image" Target="../media/image206.png"/></Relationships>
</file>

<file path=ppt/slides/_rels/slide173.xml.rels><?xml version="1.0" encoding="UTF-8" standalone="yes"?>
<Relationships xmlns="http://schemas.openxmlformats.org/package/2006/relationships"><Relationship Id="rId8" Type="http://schemas.openxmlformats.org/officeDocument/2006/relationships/notesSlide" Target="../notesSlides/notesSlide172.xml"/><Relationship Id="rId13" Type="http://schemas.openxmlformats.org/officeDocument/2006/relationships/image" Target="../media/image212.png"/><Relationship Id="rId3" Type="http://schemas.openxmlformats.org/officeDocument/2006/relationships/tags" Target="../tags/tag223.xml"/><Relationship Id="rId7" Type="http://schemas.openxmlformats.org/officeDocument/2006/relationships/slideLayout" Target="../slideLayouts/slideLayout12.xml"/><Relationship Id="rId12" Type="http://schemas.openxmlformats.org/officeDocument/2006/relationships/image" Target="../media/image211.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210.png"/><Relationship Id="rId5" Type="http://schemas.openxmlformats.org/officeDocument/2006/relationships/tags" Target="../tags/tag225.xml"/><Relationship Id="rId10" Type="http://schemas.openxmlformats.org/officeDocument/2006/relationships/image" Target="../media/image209.png"/><Relationship Id="rId4" Type="http://schemas.openxmlformats.org/officeDocument/2006/relationships/tags" Target="../tags/tag224.xml"/><Relationship Id="rId9" Type="http://schemas.openxmlformats.org/officeDocument/2006/relationships/image" Target="../media/image208.png"/></Relationships>
</file>

<file path=ppt/slides/_rels/slide174.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image" Target="../media/image215.png"/><Relationship Id="rId3" Type="http://schemas.openxmlformats.org/officeDocument/2006/relationships/tags" Target="../tags/tag229.xml"/><Relationship Id="rId7" Type="http://schemas.openxmlformats.org/officeDocument/2006/relationships/tags" Target="../tags/tag233.xml"/><Relationship Id="rId12" Type="http://schemas.openxmlformats.org/officeDocument/2006/relationships/image" Target="../media/image214.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image" Target="../media/image213.png"/><Relationship Id="rId5" Type="http://schemas.openxmlformats.org/officeDocument/2006/relationships/tags" Target="../tags/tag231.xml"/><Relationship Id="rId15" Type="http://schemas.openxmlformats.org/officeDocument/2006/relationships/image" Target="../media/image217.png"/><Relationship Id="rId10" Type="http://schemas.openxmlformats.org/officeDocument/2006/relationships/notesSlide" Target="../notesSlides/notesSlide173.xml"/><Relationship Id="rId4" Type="http://schemas.openxmlformats.org/officeDocument/2006/relationships/tags" Target="../tags/tag230.xml"/><Relationship Id="rId9" Type="http://schemas.openxmlformats.org/officeDocument/2006/relationships/slideLayout" Target="../slideLayouts/slideLayout12.xml"/><Relationship Id="rId14" Type="http://schemas.openxmlformats.org/officeDocument/2006/relationships/image" Target="../media/image216.png"/></Relationships>
</file>

<file path=ppt/slides/_rels/slide175.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image" Target="../media/image217.png"/><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image" Target="../media/image216.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image" Target="../media/image213.png"/><Relationship Id="rId5" Type="http://schemas.openxmlformats.org/officeDocument/2006/relationships/tags" Target="../tags/tag239.xml"/><Relationship Id="rId15" Type="http://schemas.openxmlformats.org/officeDocument/2006/relationships/image" Target="../media/image219.png"/><Relationship Id="rId10" Type="http://schemas.openxmlformats.org/officeDocument/2006/relationships/notesSlide" Target="../notesSlides/notesSlide174.xml"/><Relationship Id="rId4" Type="http://schemas.openxmlformats.org/officeDocument/2006/relationships/tags" Target="../tags/tag238.xml"/><Relationship Id="rId9" Type="http://schemas.openxmlformats.org/officeDocument/2006/relationships/slideLayout" Target="../slideLayouts/slideLayout12.xml"/><Relationship Id="rId14" Type="http://schemas.openxmlformats.org/officeDocument/2006/relationships/image" Target="../media/image218.png"/></Relationships>
</file>

<file path=ppt/slides/_rels/slide176.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image" Target="../media/image214.png"/><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220.png"/><Relationship Id="rId2" Type="http://schemas.openxmlformats.org/officeDocument/2006/relationships/tags" Target="../tags/tag244.xml"/><Relationship Id="rId16" Type="http://schemas.openxmlformats.org/officeDocument/2006/relationships/image" Target="../media/image219.png"/><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image" Target="../media/image217.png"/><Relationship Id="rId5" Type="http://schemas.openxmlformats.org/officeDocument/2006/relationships/tags" Target="../tags/tag247.xml"/><Relationship Id="rId15" Type="http://schemas.openxmlformats.org/officeDocument/2006/relationships/image" Target="../media/image218.png"/><Relationship Id="rId10" Type="http://schemas.openxmlformats.org/officeDocument/2006/relationships/notesSlide" Target="../notesSlides/notesSlide175.xml"/><Relationship Id="rId4" Type="http://schemas.openxmlformats.org/officeDocument/2006/relationships/tags" Target="../tags/tag246.xml"/><Relationship Id="rId9" Type="http://schemas.openxmlformats.org/officeDocument/2006/relationships/slideLayout" Target="../slideLayouts/slideLayout12.xml"/><Relationship Id="rId14" Type="http://schemas.openxmlformats.org/officeDocument/2006/relationships/image" Target="../media/image215.png"/></Relationships>
</file>

<file path=ppt/slides/_rels/slide177.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tags" Target="../tags/tag253.xml"/><Relationship Id="rId7" Type="http://schemas.openxmlformats.org/officeDocument/2006/relationships/image" Target="../media/image217.pn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notesSlide" Target="../notesSlides/notesSlide176.xml"/><Relationship Id="rId5" Type="http://schemas.openxmlformats.org/officeDocument/2006/relationships/slideLayout" Target="../slideLayouts/slideLayout12.xml"/><Relationship Id="rId4" Type="http://schemas.openxmlformats.org/officeDocument/2006/relationships/tags" Target="../tags/tag254.xml"/><Relationship Id="rId9" Type="http://schemas.openxmlformats.org/officeDocument/2006/relationships/image" Target="../media/image222.png"/></Relationships>
</file>

<file path=ppt/slides/_rels/slide178.xml.rels><?xml version="1.0" encoding="UTF-8" standalone="yes"?>
<Relationships xmlns="http://schemas.openxmlformats.org/package/2006/relationships"><Relationship Id="rId8" Type="http://schemas.openxmlformats.org/officeDocument/2006/relationships/notesSlide" Target="../notesSlides/notesSlide177.xml"/><Relationship Id="rId3" Type="http://schemas.openxmlformats.org/officeDocument/2006/relationships/tags" Target="../tags/tag257.xml"/><Relationship Id="rId7" Type="http://schemas.openxmlformats.org/officeDocument/2006/relationships/slideLayout" Target="../slideLayouts/slideLayout12.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tags" Target="../tags/tag260.xml"/><Relationship Id="rId11" Type="http://schemas.openxmlformats.org/officeDocument/2006/relationships/image" Target="../media/image225.png"/><Relationship Id="rId5" Type="http://schemas.openxmlformats.org/officeDocument/2006/relationships/tags" Target="../tags/tag259.xml"/><Relationship Id="rId10" Type="http://schemas.openxmlformats.org/officeDocument/2006/relationships/image" Target="../media/image224.png"/><Relationship Id="rId4" Type="http://schemas.openxmlformats.org/officeDocument/2006/relationships/tags" Target="../tags/tag258.xml"/><Relationship Id="rId9" Type="http://schemas.openxmlformats.org/officeDocument/2006/relationships/image" Target="../media/image223.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2.xml"/><Relationship Id="rId1" Type="http://schemas.openxmlformats.org/officeDocument/2006/relationships/tags" Target="../tags/tag261.xml"/><Relationship Id="rId5" Type="http://schemas.openxmlformats.org/officeDocument/2006/relationships/image" Target="../media/image226.png"/><Relationship Id="rId4" Type="http://schemas.openxmlformats.org/officeDocument/2006/relationships/notesSlide" Target="../notesSlides/notesSlide17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image" Target="../media/image227.png"/><Relationship Id="rId4" Type="http://schemas.openxmlformats.org/officeDocument/2006/relationships/notesSlide" Target="../notesSlides/notesSlide17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 Id="rId5" Type="http://schemas.openxmlformats.org/officeDocument/2006/relationships/notesSlide" Target="../notesSlides/notesSlide181.xml"/><Relationship Id="rId4"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69.xml"/><Relationship Id="rId1" Type="http://schemas.openxmlformats.org/officeDocument/2006/relationships/tags" Target="../tags/tag268.xml"/><Relationship Id="rId5" Type="http://schemas.openxmlformats.org/officeDocument/2006/relationships/image" Target="../media/image228.png"/><Relationship Id="rId4" Type="http://schemas.openxmlformats.org/officeDocument/2006/relationships/notesSlide" Target="../notesSlides/notesSlide182.xml"/></Relationships>
</file>

<file path=ppt/slides/_rels/slide184.xml.rels><?xml version="1.0" encoding="UTF-8" standalone="yes"?>
<Relationships xmlns="http://schemas.openxmlformats.org/package/2006/relationships"><Relationship Id="rId3" Type="http://schemas.openxmlformats.org/officeDocument/2006/relationships/tags" Target="../tags/tag272.xml"/><Relationship Id="rId7" Type="http://schemas.openxmlformats.org/officeDocument/2006/relationships/image" Target="../media/image230.pn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image" Target="../media/image229.png"/><Relationship Id="rId5" Type="http://schemas.openxmlformats.org/officeDocument/2006/relationships/notesSlide" Target="../notesSlides/notesSlide183.xml"/><Relationship Id="rId4"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231.png"/><Relationship Id="rId5" Type="http://schemas.openxmlformats.org/officeDocument/2006/relationships/notesSlide" Target="../notesSlides/notesSlide184.xml"/><Relationship Id="rId4"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12.xml"/><Relationship Id="rId1" Type="http://schemas.openxmlformats.org/officeDocument/2006/relationships/tags" Target="../tags/tag276.xml"/><Relationship Id="rId5" Type="http://schemas.openxmlformats.org/officeDocument/2006/relationships/image" Target="../media/image233.png"/><Relationship Id="rId4" Type="http://schemas.openxmlformats.org/officeDocument/2006/relationships/image" Target="../media/image232.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12.xml"/><Relationship Id="rId1" Type="http://schemas.openxmlformats.org/officeDocument/2006/relationships/tags" Target="../tags/tag277.xml"/><Relationship Id="rId5" Type="http://schemas.openxmlformats.org/officeDocument/2006/relationships/image" Target="../media/image235.png"/><Relationship Id="rId4" Type="http://schemas.openxmlformats.org/officeDocument/2006/relationships/image" Target="../media/image234.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12.xml"/><Relationship Id="rId1" Type="http://schemas.openxmlformats.org/officeDocument/2006/relationships/tags" Target="../tags/tag278.xml"/><Relationship Id="rId4" Type="http://schemas.openxmlformats.org/officeDocument/2006/relationships/image" Target="../media/image236.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12.xml"/><Relationship Id="rId1" Type="http://schemas.openxmlformats.org/officeDocument/2006/relationships/tags" Target="../tags/tag279.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5.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12.xml"/><Relationship Id="rId1" Type="http://schemas.openxmlformats.org/officeDocument/2006/relationships/tags" Target="../tags/tag280.xml"/><Relationship Id="rId4" Type="http://schemas.openxmlformats.org/officeDocument/2006/relationships/image" Target="../media/image239.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12.xml"/><Relationship Id="rId1" Type="http://schemas.openxmlformats.org/officeDocument/2006/relationships/tags" Target="../tags/tag281.xml"/><Relationship Id="rId4" Type="http://schemas.openxmlformats.org/officeDocument/2006/relationships/image" Target="../media/image240.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12.xml"/><Relationship Id="rId1" Type="http://schemas.openxmlformats.org/officeDocument/2006/relationships/tags" Target="../tags/tag282.xml"/><Relationship Id="rId4" Type="http://schemas.openxmlformats.org/officeDocument/2006/relationships/image" Target="../media/image241.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2.xml"/><Relationship Id="rId1" Type="http://schemas.openxmlformats.org/officeDocument/2006/relationships/tags" Target="../tags/tag283.xml"/><Relationship Id="rId4" Type="http://schemas.openxmlformats.org/officeDocument/2006/relationships/image" Target="../media/image242.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2.xml"/><Relationship Id="rId1" Type="http://schemas.openxmlformats.org/officeDocument/2006/relationships/tags" Target="../tags/tag284.xml"/><Relationship Id="rId4" Type="http://schemas.openxmlformats.org/officeDocument/2006/relationships/image" Target="../media/image243.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12.xml"/><Relationship Id="rId1" Type="http://schemas.openxmlformats.org/officeDocument/2006/relationships/tags" Target="../tags/tag285.xml"/><Relationship Id="rId4" Type="http://schemas.openxmlformats.org/officeDocument/2006/relationships/image" Target="../media/image244.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2.xml"/><Relationship Id="rId1" Type="http://schemas.openxmlformats.org/officeDocument/2006/relationships/tags" Target="../tags/tag28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image" Target="../media/image245.png"/><Relationship Id="rId5" Type="http://schemas.openxmlformats.org/officeDocument/2006/relationships/notesSlide" Target="../notesSlides/notesSlide199.xml"/><Relationship Id="rId4"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notesSlide" Target="../notesSlides/notesSlide200.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93.xml"/><Relationship Id="rId1" Type="http://schemas.openxmlformats.org/officeDocument/2006/relationships/tags" Target="../tags/tag292.xml"/><Relationship Id="rId5" Type="http://schemas.openxmlformats.org/officeDocument/2006/relationships/image" Target="../media/image129.png"/><Relationship Id="rId4" Type="http://schemas.openxmlformats.org/officeDocument/2006/relationships/notesSlide" Target="../notesSlides/notesSlide201.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12.xml"/><Relationship Id="rId1" Type="http://schemas.openxmlformats.org/officeDocument/2006/relationships/tags" Target="../tags/tag294.xml"/><Relationship Id="rId4" Type="http://schemas.openxmlformats.org/officeDocument/2006/relationships/image" Target="../media/image239.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12.xml"/><Relationship Id="rId1" Type="http://schemas.openxmlformats.org/officeDocument/2006/relationships/tags" Target="../tags/tag295.xml"/><Relationship Id="rId4" Type="http://schemas.openxmlformats.org/officeDocument/2006/relationships/image" Target="../media/image240.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12.xml"/><Relationship Id="rId1" Type="http://schemas.openxmlformats.org/officeDocument/2006/relationships/tags" Target="../tags/tag296.xml"/><Relationship Id="rId4" Type="http://schemas.openxmlformats.org/officeDocument/2006/relationships/image" Target="../media/image241.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12.xml"/><Relationship Id="rId1" Type="http://schemas.openxmlformats.org/officeDocument/2006/relationships/tags" Target="../tags/tag297.xml"/><Relationship Id="rId4" Type="http://schemas.openxmlformats.org/officeDocument/2006/relationships/image" Target="../media/image242.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12.xml"/><Relationship Id="rId1" Type="http://schemas.openxmlformats.org/officeDocument/2006/relationships/tags" Target="../tags/tag298.xml"/><Relationship Id="rId4" Type="http://schemas.openxmlformats.org/officeDocument/2006/relationships/image" Target="../media/image243.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12.xml"/><Relationship Id="rId1" Type="http://schemas.openxmlformats.org/officeDocument/2006/relationships/tags" Target="../tags/tag299.xml"/><Relationship Id="rId4" Type="http://schemas.openxmlformats.org/officeDocument/2006/relationships/image" Target="../media/image244.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2.xml"/><Relationship Id="rId1" Type="http://schemas.openxmlformats.org/officeDocument/2006/relationships/tags" Target="../tags/tag300.xml"/><Relationship Id="rId5" Type="http://schemas.openxmlformats.org/officeDocument/2006/relationships/image" Target="../media/image249.png"/><Relationship Id="rId4" Type="http://schemas.openxmlformats.org/officeDocument/2006/relationships/image" Target="../media/image2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2.xml"/><Relationship Id="rId1" Type="http://schemas.openxmlformats.org/officeDocument/2006/relationships/tags" Target="../tags/tag301.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253.png"/><Relationship Id="rId5" Type="http://schemas.openxmlformats.org/officeDocument/2006/relationships/notesSlide" Target="../notesSlides/notesSlide212.xml"/><Relationship Id="rId4"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tags" Target="../tags/tag307.xml"/><Relationship Id="rId7" Type="http://schemas.openxmlformats.org/officeDocument/2006/relationships/image" Target="../media/image255.pn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image" Target="../media/image254.png"/><Relationship Id="rId5" Type="http://schemas.openxmlformats.org/officeDocument/2006/relationships/notesSlide" Target="../notesSlides/notesSlide213.xml"/><Relationship Id="rId4"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12.xml"/><Relationship Id="rId1" Type="http://schemas.openxmlformats.org/officeDocument/2006/relationships/tags" Target="../tags/tag308.xml"/><Relationship Id="rId4" Type="http://schemas.openxmlformats.org/officeDocument/2006/relationships/image" Target="../media/image239.pn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2.xml"/><Relationship Id="rId1" Type="http://schemas.openxmlformats.org/officeDocument/2006/relationships/tags" Target="../tags/tag309.xml"/><Relationship Id="rId4" Type="http://schemas.openxmlformats.org/officeDocument/2006/relationships/image" Target="../media/image240.pn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12.xml"/><Relationship Id="rId1" Type="http://schemas.openxmlformats.org/officeDocument/2006/relationships/tags" Target="../tags/tag310.xml"/><Relationship Id="rId4" Type="http://schemas.openxmlformats.org/officeDocument/2006/relationships/image" Target="../media/image241.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2.xml"/><Relationship Id="rId1" Type="http://schemas.openxmlformats.org/officeDocument/2006/relationships/tags" Target="../tags/tag311.xml"/><Relationship Id="rId4" Type="http://schemas.openxmlformats.org/officeDocument/2006/relationships/image" Target="../media/image242.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12.xml"/><Relationship Id="rId1" Type="http://schemas.openxmlformats.org/officeDocument/2006/relationships/tags" Target="../tags/tag312.xml"/><Relationship Id="rId4" Type="http://schemas.openxmlformats.org/officeDocument/2006/relationships/image" Target="../media/image243.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20.xml.rels><?xml version="1.0" encoding="UTF-8" standalone="yes"?>
<Relationships xmlns="http://schemas.openxmlformats.org/package/2006/relationships"><Relationship Id="rId3" Type="http://schemas.openxmlformats.org/officeDocument/2006/relationships/tags" Target="../tags/tag315.xml"/><Relationship Id="rId7" Type="http://schemas.openxmlformats.org/officeDocument/2006/relationships/notesSlide" Target="../notesSlides/notesSlide219.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slideLayout" Target="../slideLayouts/slideLayout12.xml"/><Relationship Id="rId5" Type="http://schemas.openxmlformats.org/officeDocument/2006/relationships/tags" Target="../tags/tag317.xml"/><Relationship Id="rId4" Type="http://schemas.openxmlformats.org/officeDocument/2006/relationships/tags" Target="../tags/tag31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12.xml"/><Relationship Id="rId1" Type="http://schemas.openxmlformats.org/officeDocument/2006/relationships/tags" Target="../tags/tag318.xml"/><Relationship Id="rId5" Type="http://schemas.openxmlformats.org/officeDocument/2006/relationships/image" Target="../media/image255.png"/><Relationship Id="rId4" Type="http://schemas.openxmlformats.org/officeDocument/2006/relationships/image" Target="../media/image254.png"/></Relationships>
</file>

<file path=ppt/slides/_rels/slide22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25.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26.xml"/><Relationship Id="rId1" Type="http://schemas.openxmlformats.org/officeDocument/2006/relationships/slideLayout" Target="../slideLayouts/slideLayout12.xml"/><Relationship Id="rId4" Type="http://schemas.openxmlformats.org/officeDocument/2006/relationships/image" Target="../media/image261.png"/></Relationships>
</file>

<file path=ppt/slides/_rels/slide22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27.xml"/><Relationship Id="rId1" Type="http://schemas.openxmlformats.org/officeDocument/2006/relationships/slideLayout" Target="../slideLayouts/slideLayout12.xml"/><Relationship Id="rId4" Type="http://schemas.openxmlformats.org/officeDocument/2006/relationships/image" Target="../media/image263.png"/></Relationships>
</file>

<file path=ppt/slides/_rels/slide22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28.xml"/><Relationship Id="rId1" Type="http://schemas.openxmlformats.org/officeDocument/2006/relationships/slideLayout" Target="../slideLayouts/slideLayout12.xml"/><Relationship Id="rId5" Type="http://schemas.openxmlformats.org/officeDocument/2006/relationships/image" Target="../media/image266.png"/><Relationship Id="rId4" Type="http://schemas.openxmlformats.org/officeDocument/2006/relationships/image" Target="../media/image265.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34.png"/><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image" Target="../media/image253.png"/><Relationship Id="rId5" Type="http://schemas.openxmlformats.org/officeDocument/2006/relationships/notesSlide" Target="../notesSlides/notesSlide233.xml"/><Relationship Id="rId4"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2.xml"/><Relationship Id="rId4" Type="http://schemas.openxmlformats.org/officeDocument/2006/relationships/image" Target="../media/image271.pn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12.xml"/><Relationship Id="rId1" Type="http://schemas.openxmlformats.org/officeDocument/2006/relationships/tags" Target="../tags/tag322.xml"/><Relationship Id="rId5" Type="http://schemas.openxmlformats.org/officeDocument/2006/relationships/image" Target="../media/image255.png"/><Relationship Id="rId4" Type="http://schemas.openxmlformats.org/officeDocument/2006/relationships/image" Target="../media/image254.pn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12.xml"/><Relationship Id="rId1" Type="http://schemas.openxmlformats.org/officeDocument/2006/relationships/tags" Target="../tags/tag323.xml"/><Relationship Id="rId4" Type="http://schemas.openxmlformats.org/officeDocument/2006/relationships/image" Target="../media/image240.pn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12.xml"/><Relationship Id="rId1" Type="http://schemas.openxmlformats.org/officeDocument/2006/relationships/tags" Target="../tags/tag324.xml"/><Relationship Id="rId4" Type="http://schemas.openxmlformats.org/officeDocument/2006/relationships/image" Target="../media/image24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2.xml"/><Relationship Id="rId1" Type="http://schemas.openxmlformats.org/officeDocument/2006/relationships/tags" Target="../tags/tag325.xml"/><Relationship Id="rId4" Type="http://schemas.openxmlformats.org/officeDocument/2006/relationships/image" Target="../media/image242.png"/></Relationships>
</file>

<file path=ppt/slides/_rels/slide24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40.xml"/><Relationship Id="rId1" Type="http://schemas.openxmlformats.org/officeDocument/2006/relationships/slideLayout" Target="../slideLayouts/slideLayout12.xml"/><Relationship Id="rId4" Type="http://schemas.openxmlformats.org/officeDocument/2006/relationships/image" Target="../media/image261.png"/></Relationships>
</file>

<file path=ppt/slides/_rels/slide24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42.xml"/><Relationship Id="rId1" Type="http://schemas.openxmlformats.org/officeDocument/2006/relationships/slideLayout" Target="../slideLayouts/slideLayout12.xml"/><Relationship Id="rId5" Type="http://schemas.openxmlformats.org/officeDocument/2006/relationships/image" Target="../media/image274.png"/><Relationship Id="rId4" Type="http://schemas.openxmlformats.org/officeDocument/2006/relationships/image" Target="../media/image273.png"/></Relationships>
</file>

<file path=ppt/slides/_rels/slide24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44.xml"/><Relationship Id="rId1" Type="http://schemas.openxmlformats.org/officeDocument/2006/relationships/slideLayout" Target="../slideLayouts/slideLayout12.xml"/><Relationship Id="rId5" Type="http://schemas.openxmlformats.org/officeDocument/2006/relationships/image" Target="../media/image278.png"/><Relationship Id="rId4" Type="http://schemas.openxmlformats.org/officeDocument/2006/relationships/image" Target="../media/image277.png"/></Relationships>
</file>

<file path=ppt/slides/_rels/slide24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45.xml"/><Relationship Id="rId1" Type="http://schemas.openxmlformats.org/officeDocument/2006/relationships/slideLayout" Target="../slideLayouts/slideLayout12.xml"/><Relationship Id="rId5" Type="http://schemas.openxmlformats.org/officeDocument/2006/relationships/image" Target="../media/image281.png"/><Relationship Id="rId4" Type="http://schemas.openxmlformats.org/officeDocument/2006/relationships/image" Target="../media/image280.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6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7.png"/><Relationship Id="rId7"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3.png"/><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117.png"/><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117.png"/><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96.xml"/><Relationship Id="rId4"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notesSlide" Target="../notesSlides/notesSlide9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12.xml"/><Relationship Id="rId5" Type="http://schemas.openxmlformats.org/officeDocument/2006/relationships/tags" Target="../tags/tag15.xml"/><Relationship Id="rId4" Type="http://schemas.openxmlformats.org/officeDocument/2006/relationships/tags" Target="../tags/tag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99.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sz="quarter" idx="13"/>
          </p:nvPr>
        </p:nvPicPr>
        <p:blipFill>
          <a:blip r:embed="rId3"/>
          <a:stretch>
            <a:fillRect/>
          </a:stretch>
        </p:blipFill>
        <p:spPr>
          <a:xfrm>
            <a:off x="110490" y="564515"/>
            <a:ext cx="8922385" cy="57289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张量化图卷积改进方案</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2355511"/>
            <a:ext cx="8436770" cy="2322830"/>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解决方案：</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速度改进：把</a:t>
            </a:r>
            <a:r>
              <a:rPr lang="en-US" altLang="zh-CN" sz="2000" b="1" dirty="0">
                <a:solidFill>
                  <a:srgbClr val="000000"/>
                </a:solidFill>
                <a:latin typeface="+mn-ea"/>
              </a:rPr>
              <a:t>L2</a:t>
            </a:r>
            <a:r>
              <a:rPr lang="zh-CN" altLang="en-US" sz="2000" b="1" dirty="0">
                <a:solidFill>
                  <a:srgbClr val="000000"/>
                </a:solidFill>
                <a:latin typeface="+mn-ea"/>
              </a:rPr>
              <a:t>行分块，提前计算</a:t>
            </a:r>
            <a:r>
              <a:rPr lang="en-US" altLang="zh-CN" sz="2000" b="1" dirty="0">
                <a:solidFill>
                  <a:srgbClr val="000000"/>
                </a:solidFill>
                <a:latin typeface="+mn-ea"/>
              </a:rPr>
              <a:t>H*H (L2</a:t>
            </a:r>
            <a:r>
              <a:rPr lang="zh-CN" altLang="en-US" sz="2000" b="1" dirty="0">
                <a:solidFill>
                  <a:srgbClr val="000000"/>
                </a:solidFill>
                <a:latin typeface="+mn-ea"/>
              </a:rPr>
              <a:t>的重复计算问题</a:t>
            </a:r>
            <a:r>
              <a:rPr lang="en-US" altLang="zh-CN" sz="2000" b="1" dirty="0">
                <a:solidFill>
                  <a:srgbClr val="000000"/>
                </a:solidFill>
                <a:latin typeface="+mn-ea"/>
              </a:rPr>
              <a:t>)</a:t>
            </a: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减小学习率</a:t>
            </a:r>
            <a:r>
              <a:rPr lang="en-US" altLang="zh-CN" sz="2000" b="1" dirty="0">
                <a:solidFill>
                  <a:srgbClr val="000000"/>
                </a:solidFill>
                <a:latin typeface="+mn-ea"/>
              </a:rPr>
              <a:t>, dropout </a:t>
            </a:r>
            <a:r>
              <a:rPr lang="zh-CN" altLang="en-US" sz="2000" b="1" dirty="0">
                <a:solidFill>
                  <a:srgbClr val="000000"/>
                </a:solidFill>
                <a:latin typeface="+mn-ea"/>
              </a:rPr>
              <a:t>仍然设置为</a:t>
            </a:r>
            <a:r>
              <a:rPr lang="en-US" altLang="zh-CN" sz="2000" b="1" dirty="0">
                <a:solidFill>
                  <a:srgbClr val="000000"/>
                </a:solidFill>
                <a:latin typeface="+mn-ea"/>
              </a:rPr>
              <a:t>0.5</a:t>
            </a: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9" name="图片 8"/>
          <p:cNvPicPr>
            <a:picLocks noChangeAspect="1"/>
          </p:cNvPicPr>
          <p:nvPr/>
        </p:nvPicPr>
        <p:blipFill>
          <a:blip r:embed="rId3"/>
          <a:stretch>
            <a:fillRect/>
          </a:stretch>
        </p:blipFill>
        <p:spPr>
          <a:xfrm>
            <a:off x="326390" y="1212850"/>
            <a:ext cx="5568315" cy="1016000"/>
          </a:xfrm>
          <a:prstGeom prst="rect">
            <a:avLst/>
          </a:prstGeom>
        </p:spPr>
      </p:pic>
      <p:sp>
        <p:nvSpPr>
          <p:cNvPr id="2" name="矩形 1"/>
          <p:cNvSpPr/>
          <p:nvPr/>
        </p:nvSpPr>
        <p:spPr>
          <a:xfrm>
            <a:off x="326230" y="4247811"/>
            <a:ext cx="8436770" cy="2322830"/>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实验结果：</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一层张量</a:t>
            </a:r>
            <a:r>
              <a:rPr lang="en-US" altLang="zh-CN" sz="2000" b="1" dirty="0">
                <a:solidFill>
                  <a:srgbClr val="000000"/>
                </a:solidFill>
                <a:latin typeface="+mn-ea"/>
              </a:rPr>
              <a:t>GCN</a:t>
            </a:r>
            <a:r>
              <a:rPr lang="zh-CN" altLang="en-US" sz="2000" b="1" dirty="0">
                <a:solidFill>
                  <a:srgbClr val="000000"/>
                </a:solidFill>
                <a:latin typeface="+mn-ea"/>
              </a:rPr>
              <a:t>，</a:t>
            </a:r>
            <a:r>
              <a:rPr lang="en-US" altLang="zh-CN" sz="2000" b="1" dirty="0">
                <a:solidFill>
                  <a:srgbClr val="000000"/>
                </a:solidFill>
                <a:latin typeface="+mn-ea"/>
              </a:rPr>
              <a:t>100</a:t>
            </a:r>
            <a:r>
              <a:rPr lang="zh-CN" altLang="en-US" sz="2000" b="1" dirty="0">
                <a:solidFill>
                  <a:srgbClr val="000000"/>
                </a:solidFill>
                <a:latin typeface="+mn-ea"/>
              </a:rPr>
              <a:t>代左右收敛，最终</a:t>
            </a:r>
            <a:r>
              <a:rPr lang="en-US" altLang="zh-CN" sz="2000" b="1" dirty="0">
                <a:solidFill>
                  <a:srgbClr val="000000"/>
                </a:solidFill>
                <a:latin typeface="+mn-ea"/>
              </a:rPr>
              <a:t>loss 0.007</a:t>
            </a:r>
            <a:r>
              <a:rPr lang="zh-CN" altLang="en-US" sz="2000" b="1" dirty="0">
                <a:solidFill>
                  <a:srgbClr val="000000"/>
                </a:solidFill>
                <a:latin typeface="+mn-ea"/>
              </a:rPr>
              <a:t>，</a:t>
            </a:r>
            <a:r>
              <a:rPr lang="en-US" altLang="zh-CN" sz="2000" b="1" dirty="0">
                <a:solidFill>
                  <a:srgbClr val="000000"/>
                </a:solidFill>
                <a:latin typeface="+mn-ea"/>
              </a:rPr>
              <a:t> Acc 62.5%</a:t>
            </a: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en-US" altLang="zh-CN" sz="2000" b="1" dirty="0">
                <a:solidFill>
                  <a:srgbClr val="000000"/>
                </a:solidFill>
                <a:latin typeface="+mn-ea"/>
              </a:rPr>
              <a:t>train acc</a:t>
            </a:r>
            <a:r>
              <a:rPr lang="zh-CN" altLang="en-US" sz="2000" b="1" dirty="0">
                <a:solidFill>
                  <a:srgbClr val="000000"/>
                </a:solidFill>
                <a:latin typeface="+mn-ea"/>
              </a:rPr>
              <a:t>很快达到了</a:t>
            </a:r>
            <a:r>
              <a:rPr lang="en-US" altLang="zh-CN" sz="2000" b="1" dirty="0">
                <a:solidFill>
                  <a:srgbClr val="000000"/>
                </a:solidFill>
                <a:latin typeface="+mn-ea"/>
              </a:rPr>
              <a:t>100</a:t>
            </a:r>
            <a:r>
              <a:rPr lang="zh-CN" altLang="en-US" sz="2000" b="1" dirty="0">
                <a:solidFill>
                  <a:srgbClr val="000000"/>
                </a:solidFill>
                <a:latin typeface="+mn-ea"/>
              </a:rPr>
              <a:t>，后续的训练缺乏效果</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论文工作回顾</a:t>
            </a:r>
          </a:p>
        </p:txBody>
      </p:sp>
      <p:sp>
        <p:nvSpPr>
          <p:cNvPr id="3" name="矩形 2"/>
          <p:cNvSpPr/>
          <p:nvPr>
            <p:custDataLst>
              <p:tags r:id="rId1"/>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Times New Roman" panose="02020503050405090304" pitchFamily="18" charset="0"/>
                <a:cs typeface="Times New Roman" panose="02020503050405090304" pitchFamily="18" charset="0"/>
              </a:rPr>
              <a:t>框架图</a:t>
            </a:r>
          </a:p>
        </p:txBody>
      </p:sp>
      <p:pic>
        <p:nvPicPr>
          <p:cNvPr id="2" name="图片 1" descr="framework_final"/>
          <p:cNvPicPr>
            <a:picLocks noChangeAspect="1"/>
          </p:cNvPicPr>
          <p:nvPr/>
        </p:nvPicPr>
        <p:blipFill>
          <a:blip r:embed="rId4"/>
          <a:stretch>
            <a:fillRect/>
          </a:stretch>
        </p:blipFill>
        <p:spPr>
          <a:xfrm>
            <a:off x="0" y="2235200"/>
            <a:ext cx="9144000" cy="29298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论文工作回顾</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矩形 2"/>
          <p:cNvSpPr/>
          <p:nvPr>
            <p:custDataLst>
              <p:tags r:id="rId2"/>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Times New Roman" panose="02020503050405090304" pitchFamily="18" charset="0"/>
                <a:cs typeface="Times New Roman" panose="02020503050405090304" pitchFamily="18" charset="0"/>
              </a:rPr>
              <a:t>方法</a:t>
            </a:r>
            <a:r>
              <a:rPr lang="en-US" altLang="zh-CN" sz="2800" dirty="0">
                <a:solidFill>
                  <a:schemeClr val="tx1"/>
                </a:solidFill>
                <a:latin typeface="Times New Roman" panose="02020503050405090304" pitchFamily="18" charset="0"/>
                <a:cs typeface="Times New Roman" panose="02020503050405090304" pitchFamily="18" charset="0"/>
              </a:rPr>
              <a:t>: High-order Graph Convolutions</a:t>
            </a:r>
            <a:endParaRPr lang="zh-CN" altLang="en-US" sz="2800" dirty="0">
              <a:solidFill>
                <a:schemeClr val="tx1"/>
              </a:solidFill>
              <a:latin typeface="Times New Roman" panose="02020503050405090304" pitchFamily="18" charset="0"/>
              <a:cs typeface="Times New Roman" panose="02020503050405090304" pitchFamily="18" charset="0"/>
            </a:endParaRPr>
          </a:p>
        </p:txBody>
      </p:sp>
      <p:sp>
        <p:nvSpPr>
          <p:cNvPr id="5" name="文本框 4"/>
          <p:cNvSpPr txBox="1"/>
          <p:nvPr>
            <p:custDataLst>
              <p:tags r:id="rId3"/>
            </p:custDataLst>
          </p:nvPr>
        </p:nvSpPr>
        <p:spPr>
          <a:xfrm>
            <a:off x="292735" y="1433195"/>
            <a:ext cx="7695565" cy="50774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zh-CN" altLang="en-US" sz="2400"/>
              <a:t>直觉构建方法</a:t>
            </a:r>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r>
              <a:rPr lang="zh-CN" altLang="en-US" sz="2400"/>
              <a:t>困境：拉普拉斯基于点点相似性构建，忽略高阶信息将在图卷积过程中产生误差，高次幂的拉普拉斯矩阵则将误差放大</a:t>
            </a:r>
            <a:endParaRPr lang="en-US" altLang="zh-CN" sz="2400"/>
          </a:p>
        </p:txBody>
      </p:sp>
      <p:pic>
        <p:nvPicPr>
          <p:cNvPr id="6" name="图片 5"/>
          <p:cNvPicPr>
            <a:picLocks noChangeAspect="1"/>
          </p:cNvPicPr>
          <p:nvPr>
            <p:custDataLst>
              <p:tags r:id="rId4"/>
            </p:custDataLst>
          </p:nvPr>
        </p:nvPicPr>
        <p:blipFill>
          <a:blip r:embed="rId7"/>
          <a:stretch>
            <a:fillRect/>
          </a:stretch>
        </p:blipFill>
        <p:spPr>
          <a:xfrm>
            <a:off x="558800" y="1973580"/>
            <a:ext cx="4923790" cy="2781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论文工作回顾</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矩形 2"/>
          <p:cNvSpPr/>
          <p:nvPr>
            <p:custDataLst>
              <p:tags r:id="rId2"/>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Times New Roman" panose="02020503050405090304" pitchFamily="18" charset="0"/>
                <a:cs typeface="Times New Roman" panose="02020503050405090304" pitchFamily="18" charset="0"/>
              </a:rPr>
              <a:t>方法</a:t>
            </a:r>
            <a:r>
              <a:rPr lang="en-US" altLang="zh-CN" sz="2800" dirty="0">
                <a:solidFill>
                  <a:schemeClr val="tx1"/>
                </a:solidFill>
                <a:latin typeface="Times New Roman" panose="02020503050405090304" pitchFamily="18" charset="0"/>
                <a:cs typeface="Times New Roman" panose="02020503050405090304" pitchFamily="18" charset="0"/>
              </a:rPr>
              <a:t>: High-order Graph Convolutions</a:t>
            </a:r>
            <a:endParaRPr lang="zh-CN" altLang="en-US" sz="2800" dirty="0">
              <a:solidFill>
                <a:schemeClr val="tx1"/>
              </a:solidFill>
              <a:latin typeface="Times New Roman" panose="02020503050405090304" pitchFamily="18" charset="0"/>
              <a:cs typeface="Times New Roman" panose="02020503050405090304" pitchFamily="18" charset="0"/>
            </a:endParaRPr>
          </a:p>
        </p:txBody>
      </p:sp>
      <p:sp>
        <p:nvSpPr>
          <p:cNvPr id="5" name="文本框 4"/>
          <p:cNvSpPr txBox="1"/>
          <p:nvPr>
            <p:custDataLst>
              <p:tags r:id="rId3"/>
            </p:custDataLst>
          </p:nvPr>
        </p:nvSpPr>
        <p:spPr>
          <a:xfrm>
            <a:off x="292735" y="1433195"/>
            <a:ext cx="7695565" cy="5308600"/>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a:t>基于张量相似性的图卷积过程</a:t>
            </a:r>
            <a:r>
              <a:rPr lang="en-US" altLang="zh-CN" sz="2400"/>
              <a:t>(Y_k </a:t>
            </a:r>
            <a:r>
              <a:rPr lang="zh-CN" altLang="en-US" sz="2400"/>
              <a:t>作为多项式卷积核</a:t>
            </a:r>
            <a:r>
              <a:rPr lang="en-US" altLang="zh-CN" sz="2400"/>
              <a:t>)</a:t>
            </a: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r>
              <a:rPr lang="zh-CN" altLang="en-US" sz="2400"/>
              <a:t>新的图卷积定义</a:t>
            </a:r>
            <a:r>
              <a:rPr lang="en-US" altLang="zh-CN" sz="2400"/>
              <a:t>    </a:t>
            </a: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r>
              <a:rPr lang="zh-CN" altLang="en-US" sz="2400"/>
              <a:t>扩展后的迭代模型</a:t>
            </a:r>
          </a:p>
          <a:p>
            <a:pPr marL="800100" lvl="1"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endParaRPr lang="zh-CN" altLang="en-US" sz="2400"/>
          </a:p>
          <a:p>
            <a:pPr marL="342900" indent="-342900" algn="just">
              <a:lnSpc>
                <a:spcPct val="150000"/>
              </a:lnSpc>
              <a:buClr>
                <a:schemeClr val="tx1"/>
              </a:buClr>
              <a:buFont typeface="Wingdings" panose="05000000000000000000" pitchFamily="2" charset="2"/>
              <a:buChar char="Ø"/>
            </a:pPr>
            <a:endParaRPr lang="en-US" altLang="zh-CN" sz="2400"/>
          </a:p>
        </p:txBody>
      </p:sp>
      <p:pic>
        <p:nvPicPr>
          <p:cNvPr id="2" name="图片 1"/>
          <p:cNvPicPr>
            <a:picLocks noChangeAspect="1"/>
          </p:cNvPicPr>
          <p:nvPr>
            <p:custDataLst>
              <p:tags r:id="rId4"/>
            </p:custDataLst>
          </p:nvPr>
        </p:nvPicPr>
        <p:blipFill>
          <a:blip r:embed="rId9"/>
          <a:stretch>
            <a:fillRect/>
          </a:stretch>
        </p:blipFill>
        <p:spPr>
          <a:xfrm>
            <a:off x="1860550" y="2193290"/>
            <a:ext cx="4940300" cy="1384300"/>
          </a:xfrm>
          <a:prstGeom prst="rect">
            <a:avLst/>
          </a:prstGeom>
        </p:spPr>
      </p:pic>
      <p:pic>
        <p:nvPicPr>
          <p:cNvPr id="7" name="图片 6"/>
          <p:cNvPicPr>
            <a:picLocks noChangeAspect="1"/>
          </p:cNvPicPr>
          <p:nvPr>
            <p:custDataLst>
              <p:tags r:id="rId5"/>
            </p:custDataLst>
          </p:nvPr>
        </p:nvPicPr>
        <p:blipFill>
          <a:blip r:embed="rId10"/>
          <a:stretch>
            <a:fillRect/>
          </a:stretch>
        </p:blipFill>
        <p:spPr>
          <a:xfrm>
            <a:off x="2775585" y="4418965"/>
            <a:ext cx="2908300" cy="787400"/>
          </a:xfrm>
          <a:prstGeom prst="rect">
            <a:avLst/>
          </a:prstGeom>
        </p:spPr>
      </p:pic>
      <p:pic>
        <p:nvPicPr>
          <p:cNvPr id="8" name="图片 7"/>
          <p:cNvPicPr>
            <a:picLocks noChangeAspect="1"/>
          </p:cNvPicPr>
          <p:nvPr>
            <p:custDataLst>
              <p:tags r:id="rId6"/>
            </p:custDataLst>
          </p:nvPr>
        </p:nvPicPr>
        <p:blipFill>
          <a:blip r:embed="rId11"/>
          <a:stretch>
            <a:fillRect/>
          </a:stretch>
        </p:blipFill>
        <p:spPr>
          <a:xfrm>
            <a:off x="1170940" y="6047740"/>
            <a:ext cx="6882130" cy="663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论文工作回顾：对比实验</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6" name="图片 5"/>
          <p:cNvPicPr>
            <a:picLocks noChangeAspect="1"/>
          </p:cNvPicPr>
          <p:nvPr>
            <p:custDataLst>
              <p:tags r:id="rId2"/>
            </p:custDataLst>
          </p:nvPr>
        </p:nvPicPr>
        <p:blipFill>
          <a:blip r:embed="rId5"/>
          <a:stretch>
            <a:fillRect/>
          </a:stretch>
        </p:blipFill>
        <p:spPr>
          <a:xfrm>
            <a:off x="293370" y="964565"/>
            <a:ext cx="8644255" cy="58934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论文工作回顾：可视化实验</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p:cNvPicPr>
            <a:picLocks noChangeAspect="1"/>
          </p:cNvPicPr>
          <p:nvPr>
            <p:custDataLst>
              <p:tags r:id="rId2"/>
            </p:custDataLst>
          </p:nvPr>
        </p:nvPicPr>
        <p:blipFill>
          <a:blip r:embed="rId5"/>
          <a:stretch>
            <a:fillRect/>
          </a:stretch>
        </p:blipFill>
        <p:spPr>
          <a:xfrm>
            <a:off x="0" y="947420"/>
            <a:ext cx="9144000" cy="57740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未来计划</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实验修改</a:t>
            </a:r>
          </a:p>
        </p:txBody>
      </p:sp>
      <p:sp>
        <p:nvSpPr>
          <p:cNvPr id="7" name="文本框 6"/>
          <p:cNvSpPr txBox="1"/>
          <p:nvPr>
            <p:custDataLst>
              <p:tags r:id="rId3"/>
            </p:custDataLst>
          </p:nvPr>
        </p:nvSpPr>
        <p:spPr>
          <a:xfrm>
            <a:off x="250190" y="143319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继续尝试在传统图数据上证明效果</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代码重构后开源</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实验补充</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训练曲线</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噪声实验</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其他可视化</a:t>
            </a:r>
            <a:r>
              <a:rPr lang="en-US" altLang="zh-CN" sz="2400" dirty="0">
                <a:latin typeface="Times New Roman" panose="02020503050405090304" pitchFamily="18" charset="0"/>
                <a:cs typeface="Times New Roman" panose="02020503050405090304" pitchFamily="18" charset="0"/>
                <a:sym typeface="+mn-ea"/>
              </a:rPr>
              <a:t>(</a:t>
            </a:r>
            <a:r>
              <a:rPr lang="zh-CN" altLang="en-US" sz="2400" dirty="0">
                <a:latin typeface="Times New Roman" panose="02020503050405090304" pitchFamily="18" charset="0"/>
                <a:cs typeface="Times New Roman" panose="02020503050405090304" pitchFamily="18" charset="0"/>
                <a:sym typeface="+mn-ea"/>
              </a:rPr>
              <a:t>混淆矩阵</a:t>
            </a:r>
            <a:r>
              <a:rPr lang="en-US" altLang="zh-CN" sz="2400" dirty="0">
                <a:latin typeface="Times New Roman" panose="02020503050405090304" pitchFamily="18" charset="0"/>
                <a:cs typeface="Times New Roman" panose="02020503050405090304" pitchFamily="18" charset="0"/>
                <a:sym typeface="+mn-ea"/>
              </a:rPr>
              <a:t>)</a:t>
            </a: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a:p>
        </p:txBody>
      </p:sp>
      <p:sp>
        <p:nvSpPr>
          <p:cNvPr id="2" name="矩形 1"/>
          <p:cNvSpPr/>
          <p:nvPr>
            <p:custDataLst>
              <p:tags r:id="rId4"/>
            </p:custDataLst>
          </p:nvPr>
        </p:nvSpPr>
        <p:spPr>
          <a:xfrm>
            <a:off x="250390" y="483425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方法修改</a:t>
            </a:r>
          </a:p>
        </p:txBody>
      </p:sp>
      <p:sp>
        <p:nvSpPr>
          <p:cNvPr id="8" name="文本框 7"/>
          <p:cNvSpPr txBox="1"/>
          <p:nvPr>
            <p:custDataLst>
              <p:tags r:id="rId5"/>
            </p:custDataLst>
          </p:nvPr>
        </p:nvSpPr>
        <p:spPr>
          <a:xfrm>
            <a:off x="250190" y="5424170"/>
            <a:ext cx="7695565"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多项式卷积核</a:t>
            </a:r>
            <a:r>
              <a:rPr lang="en-US" altLang="zh-CN" sz="2400" dirty="0">
                <a:latin typeface="Times New Roman" panose="02020503050405090304" pitchFamily="18" charset="0"/>
                <a:cs typeface="Times New Roman" panose="02020503050405090304" pitchFamily="18" charset="0"/>
              </a:rPr>
              <a:t>Y_k(x)</a:t>
            </a:r>
            <a:r>
              <a:rPr lang="zh-CN" altLang="en-US" sz="2400" dirty="0">
                <a:latin typeface="Times New Roman" panose="02020503050405090304" pitchFamily="18" charset="0"/>
                <a:cs typeface="Times New Roman" panose="02020503050405090304" pitchFamily="18" charset="0"/>
              </a:rPr>
              <a:t>可以扩展至</a:t>
            </a:r>
            <a:r>
              <a:rPr lang="en-US" altLang="zh-CN" sz="2400" dirty="0">
                <a:latin typeface="Times New Roman" panose="02020503050405090304" pitchFamily="18" charset="0"/>
                <a:cs typeface="Times New Roman" panose="02020503050405090304" pitchFamily="18" charset="0"/>
              </a:rPr>
              <a:t> n </a:t>
            </a:r>
            <a:r>
              <a:rPr lang="zh-CN" altLang="en-US" sz="2400" dirty="0">
                <a:latin typeface="Times New Roman" panose="02020503050405090304" pitchFamily="18" charset="0"/>
                <a:cs typeface="Times New Roman" panose="02020503050405090304" pitchFamily="18" charset="0"/>
              </a:rPr>
              <a:t>阶，但需证明其与图卷积的联系</a:t>
            </a:r>
          </a:p>
          <a:p>
            <a:pPr indent="0" algn="just">
              <a:lnSpc>
                <a:spcPct val="150000"/>
              </a:lnSpc>
              <a:buClr>
                <a:schemeClr val="tx1"/>
              </a:buClr>
              <a:buFont typeface="Wingdings" panose="05000000000000000000" pitchFamily="2" charset="2"/>
              <a:buNone/>
            </a:pPr>
            <a:endParaRPr lang="zh-CN" altLang="en-US" sz="24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rmAutofit fontScale="77500" lnSpcReduction="20000"/>
          </a:bodyPr>
          <a:lstStyle/>
          <a:p>
            <a:r>
              <a:rPr lang="en-US" altLang="zh-CN" sz="3600" b="1" dirty="0">
                <a:latin typeface="Times New Roman Bold" panose="02020503050405090304" charset="0"/>
                <a:cs typeface="Times New Roman Bold" panose="02020503050405090304" charset="0"/>
                <a:sym typeface="+mn-lt"/>
              </a:rPr>
              <a:t>Adaptive Universal Generalized PageRank Graph Neural Network</a:t>
            </a:r>
            <a:r>
              <a:rPr lang="zh-CN" altLang="en-US" sz="3600" b="1" dirty="0">
                <a:latin typeface="Times New Roman Bold" panose="02020503050405090304" charset="0"/>
                <a:cs typeface="Times New Roman Bold" panose="02020503050405090304" charset="0"/>
                <a:sym typeface="+mn-lt"/>
              </a:rPr>
              <a:t>（</a:t>
            </a:r>
            <a:r>
              <a:rPr lang="en-US" altLang="zh-CN" sz="3600" b="1" dirty="0">
                <a:latin typeface="Times New Roman Bold" panose="02020503050405090304" charset="0"/>
                <a:cs typeface="Times New Roman Bold" panose="02020503050405090304" charset="0"/>
                <a:sym typeface="+mn-lt"/>
              </a:rPr>
              <a:t>GPRGNN</a:t>
            </a:r>
            <a:r>
              <a:rPr lang="zh-CN" altLang="en-US" sz="3600" b="1" dirty="0">
                <a:latin typeface="Times New Roman Bold" panose="02020503050405090304" charset="0"/>
                <a:cs typeface="Times New Roman Bold" panose="02020503050405090304" charset="0"/>
                <a:sym typeface="+mn-lt"/>
              </a:rPr>
              <a:t>）</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4</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 </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106</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Existing GCN methodology: stacking GCN layers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Graph Convolutional Networks (GCN) (Kipf et al. 2016)</a:t>
            </a:r>
          </a:p>
        </p:txBody>
      </p:sp>
      <p:sp>
        <p:nvSpPr>
          <p:cNvPr id="8" name="文本框 7"/>
          <p:cNvSpPr txBox="1"/>
          <p:nvPr>
            <p:custDataLst>
              <p:tags r:id="rId3"/>
            </p:custDataLst>
          </p:nvPr>
        </p:nvSpPr>
        <p:spPr>
          <a:xfrm>
            <a:off x="292735" y="4829810"/>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a:t>特点：</a:t>
            </a:r>
          </a:p>
          <a:p>
            <a:pPr marL="800100" lvl="1" indent="-342900" algn="just">
              <a:lnSpc>
                <a:spcPct val="150000"/>
              </a:lnSpc>
              <a:buClr>
                <a:schemeClr val="tx1"/>
              </a:buClr>
              <a:buFont typeface="Wingdings" panose="05000000000000000000" pitchFamily="2" charset="2"/>
              <a:buChar char="Ø"/>
            </a:pPr>
            <a:r>
              <a:rPr lang="zh-CN" altLang="en-US" sz="2400"/>
              <a:t>图拓扑信息（邻接矩阵）作为自特征层的传播，与该层的变换矩阵相乘，非线性变换通过激活函数补足</a:t>
            </a:r>
          </a:p>
        </p:txBody>
      </p:sp>
      <p:pic>
        <p:nvPicPr>
          <p:cNvPr id="3" name="图片 2"/>
          <p:cNvPicPr>
            <a:picLocks noChangeAspect="1"/>
          </p:cNvPicPr>
          <p:nvPr>
            <p:custDataLst>
              <p:tags r:id="rId4"/>
            </p:custDataLst>
          </p:nvPr>
        </p:nvPicPr>
        <p:blipFill>
          <a:blip r:embed="rId9"/>
          <a:stretch>
            <a:fillRect/>
          </a:stretch>
        </p:blipFill>
        <p:spPr>
          <a:xfrm>
            <a:off x="0" y="1903095"/>
            <a:ext cx="9144000" cy="2177415"/>
          </a:xfrm>
          <a:prstGeom prst="rect">
            <a:avLst/>
          </a:prstGeom>
        </p:spPr>
      </p:pic>
      <p:pic>
        <p:nvPicPr>
          <p:cNvPr id="9" name="图片 8"/>
          <p:cNvPicPr>
            <a:picLocks noChangeAspect="1"/>
          </p:cNvPicPr>
          <p:nvPr>
            <p:custDataLst>
              <p:tags r:id="rId5"/>
            </p:custDataLst>
          </p:nvPr>
        </p:nvPicPr>
        <p:blipFill>
          <a:blip r:embed="rId10"/>
          <a:stretch>
            <a:fillRect/>
          </a:stretch>
        </p:blipFill>
        <p:spPr>
          <a:xfrm>
            <a:off x="2202815" y="4080510"/>
            <a:ext cx="3200400" cy="517525"/>
          </a:xfrm>
          <a:prstGeom prst="rect">
            <a:avLst/>
          </a:prstGeom>
        </p:spPr>
      </p:pic>
      <p:pic>
        <p:nvPicPr>
          <p:cNvPr id="11" name="图片 10"/>
          <p:cNvPicPr>
            <a:picLocks noChangeAspect="1"/>
          </p:cNvPicPr>
          <p:nvPr>
            <p:custDataLst>
              <p:tags r:id="rId6"/>
            </p:custDataLst>
          </p:nvPr>
        </p:nvPicPr>
        <p:blipFill>
          <a:blip r:embed="rId11"/>
          <a:stretch>
            <a:fillRect/>
          </a:stretch>
        </p:blipFill>
        <p:spPr>
          <a:xfrm>
            <a:off x="5956300" y="4080510"/>
            <a:ext cx="3060700" cy="4578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00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Fundamental weaknesses of existing GCN methods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8" name="文本框 7"/>
          <p:cNvSpPr txBox="1"/>
          <p:nvPr>
            <p:custDataLst>
              <p:tags r:id="rId2"/>
            </p:custDataLst>
          </p:nvPr>
        </p:nvSpPr>
        <p:spPr>
          <a:xfrm>
            <a:off x="505460" y="2242185"/>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a:t>一般性</a:t>
            </a:r>
            <a:r>
              <a:rPr lang="en-US" altLang="zh-CN" sz="2400"/>
              <a:t> </a:t>
            </a:r>
            <a:r>
              <a:rPr lang="zh-CN" altLang="en-US" sz="2400"/>
              <a:t>（同源偏好假设）</a:t>
            </a:r>
          </a:p>
          <a:p>
            <a:pPr marL="800100" lvl="1" indent="-342900" algn="just">
              <a:lnSpc>
                <a:spcPct val="150000"/>
              </a:lnSpc>
              <a:buClr>
                <a:schemeClr val="tx1"/>
              </a:buClr>
              <a:buFont typeface="Wingdings" panose="05000000000000000000" pitchFamily="2" charset="2"/>
              <a:buChar char="Ø"/>
            </a:pPr>
            <a:r>
              <a:rPr lang="zh-CN" altLang="en-US" sz="2400"/>
              <a:t>假设：同类</a:t>
            </a:r>
            <a:r>
              <a:rPr lang="en-US" altLang="zh-CN" sz="2400"/>
              <a:t>/</a:t>
            </a:r>
            <a:r>
              <a:rPr lang="zh-CN" altLang="en-US" sz="2400"/>
              <a:t>相似的节点间建立边的可能性更高</a:t>
            </a:r>
            <a:endParaRPr lang="en-US" altLang="zh-CN" sz="2400"/>
          </a:p>
          <a:p>
            <a:pPr marL="342900" indent="-342900" algn="just">
              <a:lnSpc>
                <a:spcPct val="150000"/>
              </a:lnSpc>
              <a:buClr>
                <a:schemeClr val="tx1"/>
              </a:buClr>
              <a:buFont typeface="Wingdings" panose="05000000000000000000" pitchFamily="2" charset="2"/>
              <a:buChar char="Ø"/>
            </a:pPr>
            <a:r>
              <a:rPr lang="en-US" altLang="zh-CN" sz="2400"/>
              <a:t>Over-smoothing </a:t>
            </a:r>
            <a:r>
              <a:rPr lang="zh-CN" altLang="en-US" sz="2400"/>
              <a:t>问题</a:t>
            </a:r>
          </a:p>
          <a:p>
            <a:pPr marL="800100" lvl="1" indent="-342900" algn="just">
              <a:lnSpc>
                <a:spcPct val="150000"/>
              </a:lnSpc>
              <a:buClr>
                <a:schemeClr val="tx1"/>
              </a:buClr>
              <a:buFont typeface="Wingdings" panose="05000000000000000000" pitchFamily="2" charset="2"/>
              <a:buChar char="Ø"/>
            </a:pPr>
            <a:r>
              <a:rPr lang="zh-CN" altLang="en-US" sz="2400"/>
              <a:t>容易丧失来自节点特征的信息</a:t>
            </a:r>
          </a:p>
          <a:p>
            <a:pPr marL="800100" lvl="1" indent="-342900" algn="just">
              <a:lnSpc>
                <a:spcPct val="150000"/>
              </a:lnSpc>
              <a:buClr>
                <a:schemeClr val="tx1"/>
              </a:buClr>
              <a:buFont typeface="Wingdings" panose="05000000000000000000" pitchFamily="2" charset="2"/>
              <a:buChar char="Ø"/>
            </a:pP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109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GPR-GNN</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8" name="文本框 7"/>
          <p:cNvSpPr txBox="1"/>
          <p:nvPr>
            <p:custDataLst>
              <p:tags r:id="rId2"/>
            </p:custDataLst>
          </p:nvPr>
        </p:nvSpPr>
        <p:spPr>
          <a:xfrm>
            <a:off x="505460" y="2242185"/>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a:t>一般性</a:t>
            </a:r>
            <a:r>
              <a:rPr lang="en-US" altLang="zh-CN" sz="2400"/>
              <a:t> </a:t>
            </a:r>
            <a:r>
              <a:rPr lang="zh-CN" altLang="en-US" sz="2400"/>
              <a:t>（同源偏好假设）</a:t>
            </a:r>
          </a:p>
          <a:p>
            <a:pPr marL="800100" lvl="1" indent="-342900" algn="just">
              <a:lnSpc>
                <a:spcPct val="150000"/>
              </a:lnSpc>
              <a:buClr>
                <a:schemeClr val="tx1"/>
              </a:buClr>
              <a:buFont typeface="Wingdings" panose="05000000000000000000" pitchFamily="2" charset="2"/>
              <a:buChar char="Ø"/>
            </a:pPr>
            <a:r>
              <a:rPr lang="zh-CN" altLang="en-US" sz="2400"/>
              <a:t>假设：同类</a:t>
            </a:r>
            <a:r>
              <a:rPr lang="en-US" altLang="zh-CN" sz="2400"/>
              <a:t>/</a:t>
            </a:r>
            <a:r>
              <a:rPr lang="zh-CN" altLang="en-US" sz="2400"/>
              <a:t>相似的节点间建立边的可能性更高</a:t>
            </a:r>
            <a:endParaRPr lang="en-US" altLang="zh-CN" sz="2400"/>
          </a:p>
          <a:p>
            <a:pPr marL="342900" indent="-342900" algn="just">
              <a:lnSpc>
                <a:spcPct val="150000"/>
              </a:lnSpc>
              <a:buClr>
                <a:schemeClr val="tx1"/>
              </a:buClr>
              <a:buFont typeface="Wingdings" panose="05000000000000000000" pitchFamily="2" charset="2"/>
              <a:buChar char="Ø"/>
            </a:pPr>
            <a:r>
              <a:rPr lang="en-US" altLang="zh-CN" sz="2400"/>
              <a:t>Over-smoothing </a:t>
            </a:r>
            <a:r>
              <a:rPr lang="zh-CN" altLang="en-US" sz="2400"/>
              <a:t>问题</a:t>
            </a:r>
          </a:p>
          <a:p>
            <a:pPr marL="800100" lvl="1" indent="-342900" algn="just">
              <a:lnSpc>
                <a:spcPct val="150000"/>
              </a:lnSpc>
              <a:buClr>
                <a:schemeClr val="tx1"/>
              </a:buClr>
              <a:buFont typeface="Wingdings" panose="05000000000000000000" pitchFamily="2" charset="2"/>
              <a:buChar char="Ø"/>
            </a:pPr>
            <a:r>
              <a:rPr lang="zh-CN" altLang="en-US" sz="2400"/>
              <a:t>容易丧失来自节点特征的信息</a:t>
            </a:r>
          </a:p>
          <a:p>
            <a:pPr marL="800100" lvl="1" indent="-342900" algn="just">
              <a:lnSpc>
                <a:spcPct val="150000"/>
              </a:lnSpc>
              <a:buClr>
                <a:schemeClr val="tx1"/>
              </a:buClr>
              <a:buFont typeface="Wingdings" panose="05000000000000000000" pitchFamily="2" charset="2"/>
              <a:buChar char="Ø"/>
            </a:pP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张量化图卷积改进思路</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1077256"/>
            <a:ext cx="8436770" cy="4092575"/>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正在解决：</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两层张量</a:t>
            </a:r>
            <a:r>
              <a:rPr lang="en-US" altLang="zh-CN" sz="2000" b="1" dirty="0">
                <a:solidFill>
                  <a:srgbClr val="000000"/>
                </a:solidFill>
                <a:latin typeface="+mn-ea"/>
              </a:rPr>
              <a:t>GCN</a:t>
            </a:r>
            <a:r>
              <a:rPr lang="zh-CN" altLang="en-US" sz="2000" b="1" dirty="0">
                <a:solidFill>
                  <a:srgbClr val="000000"/>
                </a:solidFill>
                <a:latin typeface="+mn-ea"/>
              </a:rPr>
              <a:t>的显存</a:t>
            </a:r>
            <a:r>
              <a:rPr lang="en-US" altLang="zh-CN" sz="2000" b="1" dirty="0">
                <a:solidFill>
                  <a:srgbClr val="000000"/>
                </a:solidFill>
                <a:latin typeface="+mn-ea"/>
              </a:rPr>
              <a:t>bug</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en-US" altLang="zh-CN"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en-US" altLang="zh-CN"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en-US" altLang="zh-CN"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引入不可分解相似度</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2" name="图片 1" descr="1371680090413_.pic"/>
          <p:cNvPicPr>
            <a:picLocks noChangeAspect="1"/>
          </p:cNvPicPr>
          <p:nvPr/>
        </p:nvPicPr>
        <p:blipFill>
          <a:blip r:embed="rId3"/>
          <a:stretch>
            <a:fillRect/>
          </a:stretch>
        </p:blipFill>
        <p:spPr>
          <a:xfrm>
            <a:off x="732155" y="2244090"/>
            <a:ext cx="5410200" cy="167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近期汇报</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5</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6</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110</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近期工作</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SIGKDD Rebuttal &amp; Interaction</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sp>
        <p:nvSpPr>
          <p:cNvPr id="7" name="文本框 6"/>
          <p:cNvSpPr txBox="1"/>
          <p:nvPr>
            <p:custDataLst>
              <p:tags r:id="rId3"/>
            </p:custDataLst>
          </p:nvPr>
        </p:nvSpPr>
        <p:spPr>
          <a:xfrm>
            <a:off x="250190" y="143319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实验</a:t>
            </a:r>
            <a:endParaRPr lang="en-US" altLang="zh-CN" sz="2400" dirty="0">
              <a:latin typeface="Times New Roman" panose="02020503050405090304" pitchFamily="18" charset="0"/>
              <a:cs typeface="Times New Roman" panose="02020503050405090304" pitchFamily="18" charset="0"/>
              <a:sym typeface="+mn-ea"/>
            </a:endParaRP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对比方法添加</a:t>
            </a:r>
            <a:r>
              <a:rPr lang="en-US" altLang="zh-CN" sz="2400" dirty="0">
                <a:latin typeface="Times New Roman" panose="02020503050405090304" pitchFamily="18" charset="0"/>
                <a:cs typeface="Times New Roman" panose="02020503050405090304" pitchFamily="18" charset="0"/>
                <a:sym typeface="+mn-ea"/>
              </a:rPr>
              <a:t>4</a:t>
            </a:r>
            <a:r>
              <a:rPr lang="zh-CN" altLang="en-US" sz="2400" dirty="0">
                <a:latin typeface="Times New Roman" panose="02020503050405090304" pitchFamily="18" charset="0"/>
                <a:cs typeface="Times New Roman" panose="02020503050405090304" pitchFamily="18" charset="0"/>
                <a:sym typeface="+mn-ea"/>
              </a:rPr>
              <a:t>种 </a:t>
            </a:r>
            <a:r>
              <a:rPr lang="en-US" altLang="zh-CN" sz="2400" dirty="0">
                <a:latin typeface="Times New Roman" panose="02020503050405090304" pitchFamily="18" charset="0"/>
                <a:cs typeface="Times New Roman" panose="02020503050405090304" pitchFamily="18" charset="0"/>
                <a:sym typeface="+mn-ea"/>
              </a:rPr>
              <a:t>(MLP, </a:t>
            </a:r>
            <a:r>
              <a:rPr lang="en-US" altLang="zh-CN" sz="2400" dirty="0" err="1">
                <a:latin typeface="Times New Roman" panose="02020503050405090304" pitchFamily="18" charset="0"/>
                <a:cs typeface="Times New Roman" panose="02020503050405090304" pitchFamily="18" charset="0"/>
                <a:sym typeface="+mn-ea"/>
              </a:rPr>
              <a:t>HiGCN</a:t>
            </a:r>
            <a:r>
              <a:rPr lang="en-US" altLang="zh-CN" sz="2400" dirty="0">
                <a:latin typeface="Times New Roman" panose="02020503050405090304" pitchFamily="18" charset="0"/>
                <a:cs typeface="Times New Roman" panose="02020503050405090304" pitchFamily="18" charset="0"/>
                <a:sym typeface="+mn-ea"/>
              </a:rPr>
              <a:t>, GRACES, HGNN)</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常规数据集</a:t>
            </a:r>
            <a:r>
              <a:rPr lang="en-US" altLang="zh-CN" sz="2400" dirty="0">
                <a:latin typeface="Times New Roman" panose="02020503050405090304" pitchFamily="18" charset="0"/>
                <a:cs typeface="Times New Roman" panose="02020503050405090304" pitchFamily="18" charset="0"/>
                <a:sym typeface="+mn-ea"/>
              </a:rPr>
              <a:t>(</a:t>
            </a:r>
            <a:r>
              <a:rPr lang="zh-CN" altLang="en-US" sz="2400" dirty="0">
                <a:latin typeface="Times New Roman" panose="02020503050405090304" pitchFamily="18" charset="0"/>
                <a:cs typeface="Times New Roman" panose="02020503050405090304" pitchFamily="18" charset="0"/>
                <a:sym typeface="+mn-ea"/>
              </a:rPr>
              <a:t>抽样</a:t>
            </a:r>
            <a:r>
              <a:rPr lang="en-US" altLang="zh-CN" sz="2400" dirty="0">
                <a:latin typeface="Times New Roman" panose="02020503050405090304" pitchFamily="18" charset="0"/>
                <a:cs typeface="Times New Roman" panose="02020503050405090304" pitchFamily="18" charset="0"/>
                <a:sym typeface="+mn-ea"/>
              </a:rPr>
              <a:t>) </a:t>
            </a:r>
            <a:r>
              <a:rPr lang="zh-CN" altLang="en-US" sz="2400" dirty="0">
                <a:latin typeface="Times New Roman" panose="02020503050405090304" pitchFamily="18" charset="0"/>
                <a:cs typeface="Times New Roman" panose="02020503050405090304" pitchFamily="18" charset="0"/>
                <a:sym typeface="+mn-ea"/>
              </a:rPr>
              <a:t>上的结果</a:t>
            </a:r>
            <a:endParaRPr lang="en-US" altLang="zh-CN" sz="2400" dirty="0">
              <a:latin typeface="Times New Roman" panose="02020503050405090304" pitchFamily="18" charset="0"/>
              <a:cs typeface="Times New Roman" panose="02020503050405090304" pitchFamily="18" charset="0"/>
              <a:sym typeface="+mn-ea"/>
            </a:endParaRP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运行时间</a:t>
            </a:r>
            <a:r>
              <a:rPr lang="en-US" altLang="zh-CN" sz="2400" dirty="0">
                <a:latin typeface="Times New Roman" panose="02020503050405090304" pitchFamily="18" charset="0"/>
                <a:cs typeface="Times New Roman" panose="02020503050405090304" pitchFamily="18" charset="0"/>
                <a:sym typeface="+mn-ea"/>
              </a:rPr>
              <a:t> (</a:t>
            </a:r>
            <a:r>
              <a:rPr lang="zh-CN" altLang="en-US" sz="2400" dirty="0">
                <a:latin typeface="Times New Roman" panose="02020503050405090304" pitchFamily="18" charset="0"/>
                <a:cs typeface="Times New Roman" panose="02020503050405090304" pitchFamily="18" charset="0"/>
                <a:sym typeface="+mn-ea"/>
              </a:rPr>
              <a:t>考虑建图时间</a:t>
            </a:r>
            <a:r>
              <a:rPr lang="en-US" altLang="zh-CN" sz="2400" dirty="0">
                <a:latin typeface="Times New Roman" panose="02020503050405090304" pitchFamily="18" charset="0"/>
                <a:cs typeface="Times New Roman" panose="02020503050405090304" pitchFamily="18" charset="0"/>
                <a:sym typeface="+mn-ea"/>
              </a:rPr>
              <a:t>)</a:t>
            </a:r>
            <a:endParaRPr lang="zh-CN" altLang="en-US"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原稿修改</a:t>
            </a:r>
            <a:endParaRPr lang="en-US" altLang="zh-CN" sz="2400" dirty="0">
              <a:latin typeface="Times New Roman" panose="02020503050405090304" pitchFamily="18" charset="0"/>
              <a:cs typeface="Times New Roman" panose="02020503050405090304" pitchFamily="18" charset="0"/>
              <a:sym typeface="+mn-ea"/>
            </a:endParaRP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添加时间复杂度分析</a:t>
            </a:r>
            <a:endParaRPr lang="en-US" altLang="zh-CN" sz="2400" dirty="0">
              <a:latin typeface="Times New Roman" panose="02020503050405090304" pitchFamily="18" charset="0"/>
              <a:cs typeface="Times New Roman" panose="02020503050405090304" pitchFamily="18" charset="0"/>
              <a:sym typeface="+mn-ea"/>
            </a:endParaRP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文章内容微调 </a:t>
            </a:r>
          </a:p>
          <a:p>
            <a:pPr algn="just">
              <a:lnSpc>
                <a:spcPct val="150000"/>
              </a:lnSpc>
              <a:buClr>
                <a:schemeClr val="tx1"/>
              </a:buClr>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190" y="-3891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cs typeface="Times New Roman" panose="02020503050405090304" pitchFamily="18" charset="0"/>
                <a:sym typeface="+mn-lt"/>
              </a:rPr>
              <a:t>实验结果</a:t>
            </a:r>
            <a:r>
              <a:rPr lang="en-US" altLang="zh-CN" sz="3200" dirty="0">
                <a:latin typeface="Times New Roman" panose="02020503050405090304" pitchFamily="18" charset="0"/>
                <a:cs typeface="Times New Roman" panose="02020503050405090304" pitchFamily="18" charset="0"/>
                <a:sym typeface="+mn-lt"/>
              </a:rPr>
              <a:t>(supplement)</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3" name="图片 2"/>
          <p:cNvPicPr>
            <a:picLocks noChangeAspect="1"/>
          </p:cNvPicPr>
          <p:nvPr/>
        </p:nvPicPr>
        <p:blipFill>
          <a:blip r:embed="rId4"/>
          <a:stretch>
            <a:fillRect/>
          </a:stretch>
        </p:blipFill>
        <p:spPr>
          <a:xfrm>
            <a:off x="250190" y="1011697"/>
            <a:ext cx="6392611" cy="5709779"/>
          </a:xfrm>
          <a:prstGeom prst="rect">
            <a:avLst/>
          </a:prstGeom>
        </p:spPr>
      </p:pic>
      <p:pic>
        <p:nvPicPr>
          <p:cNvPr id="11" name="图片 10"/>
          <p:cNvPicPr>
            <a:picLocks noChangeAspect="1"/>
          </p:cNvPicPr>
          <p:nvPr/>
        </p:nvPicPr>
        <p:blipFill>
          <a:blip r:embed="rId5"/>
          <a:stretch>
            <a:fillRect/>
          </a:stretch>
        </p:blipFill>
        <p:spPr>
          <a:xfrm>
            <a:off x="7219245" y="3543785"/>
            <a:ext cx="1538110" cy="999114"/>
          </a:xfrm>
          <a:prstGeom prst="rect">
            <a:avLst/>
          </a:prstGeom>
        </p:spPr>
      </p:pic>
      <p:sp>
        <p:nvSpPr>
          <p:cNvPr id="9" name="文本框 8"/>
          <p:cNvSpPr txBox="1"/>
          <p:nvPr/>
        </p:nvSpPr>
        <p:spPr>
          <a:xfrm>
            <a:off x="6921229" y="4542899"/>
            <a:ext cx="2050561" cy="369332"/>
          </a:xfrm>
          <a:prstGeom prst="rect">
            <a:avLst/>
          </a:prstGeom>
          <a:noFill/>
        </p:spPr>
        <p:txBody>
          <a:bodyPr wrap="none" rtlCol="0">
            <a:spAutoFit/>
          </a:bodyPr>
          <a:lstStyle/>
          <a:p>
            <a:r>
              <a:rPr lang="en-US" altLang="zh-CN" dirty="0"/>
              <a:t>Dataset:</a:t>
            </a:r>
            <a:r>
              <a:rPr lang="zh-CN" altLang="en-US" dirty="0"/>
              <a:t> </a:t>
            </a:r>
            <a:r>
              <a:rPr lang="en-US" altLang="zh-CN" dirty="0"/>
              <a:t>USPS(400)</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477000" y="6395957"/>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190" y="-3891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cs typeface="Times New Roman" panose="02020503050405090304" pitchFamily="18" charset="0"/>
                <a:sym typeface="+mn-lt"/>
              </a:rPr>
              <a:t>实验结果</a:t>
            </a:r>
            <a:endParaRPr lang="zh-CN" altLang="en-US" sz="3200" dirty="0">
              <a:latin typeface="Times New Roman" panose="02020503050405090304" pitchFamily="18" charset="0"/>
              <a:ea typeface="+mn-ea"/>
              <a:cs typeface="Times New Roman" panose="02020503050405090304" pitchFamily="18" charset="0"/>
              <a:sym typeface="+mn-lt"/>
            </a:endParaRPr>
          </a:p>
        </p:txBody>
      </p:sp>
      <p:pic>
        <p:nvPicPr>
          <p:cNvPr id="5" name="图片 4"/>
          <p:cNvPicPr>
            <a:picLocks noChangeAspect="1"/>
          </p:cNvPicPr>
          <p:nvPr/>
        </p:nvPicPr>
        <p:blipFill>
          <a:blip r:embed="rId4"/>
          <a:stretch>
            <a:fillRect/>
          </a:stretch>
        </p:blipFill>
        <p:spPr>
          <a:xfrm>
            <a:off x="281940" y="5662962"/>
            <a:ext cx="5350510" cy="1190366"/>
          </a:xfrm>
          <a:prstGeom prst="rect">
            <a:avLst/>
          </a:prstGeom>
        </p:spPr>
      </p:pic>
      <p:pic>
        <p:nvPicPr>
          <p:cNvPr id="7" name="图片 6"/>
          <p:cNvPicPr>
            <a:picLocks noChangeAspect="1"/>
          </p:cNvPicPr>
          <p:nvPr/>
        </p:nvPicPr>
        <p:blipFill>
          <a:blip r:embed="rId5"/>
          <a:stretch>
            <a:fillRect/>
          </a:stretch>
        </p:blipFill>
        <p:spPr>
          <a:xfrm>
            <a:off x="281940" y="2359579"/>
            <a:ext cx="7613211" cy="3222071"/>
          </a:xfrm>
          <a:prstGeom prst="rect">
            <a:avLst/>
          </a:prstGeom>
        </p:spPr>
      </p:pic>
      <p:sp>
        <p:nvSpPr>
          <p:cNvPr id="11" name="矩形 10"/>
          <p:cNvSpPr/>
          <p:nvPr>
            <p:custDataLst>
              <p:tags r:id="rId1"/>
            </p:custDataLst>
          </p:nvPr>
        </p:nvSpPr>
        <p:spPr>
          <a:xfrm>
            <a:off x="250190" y="95869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复杂度分析 </a:t>
            </a:r>
            <a:r>
              <a:rPr lang="en-US" altLang="zh-CN" sz="2400" dirty="0">
                <a:solidFill>
                  <a:schemeClr val="tx1"/>
                </a:solidFill>
                <a:latin typeface="Times New Roman" panose="02020503050405090304" pitchFamily="18" charset="0"/>
                <a:cs typeface="Times New Roman" panose="02020503050405090304" pitchFamily="18" charset="0"/>
              </a:rPr>
              <a:t>/ </a:t>
            </a:r>
            <a:r>
              <a:rPr lang="zh-CN" altLang="en-US" sz="2400" dirty="0">
                <a:solidFill>
                  <a:schemeClr val="tx1"/>
                </a:solidFill>
                <a:latin typeface="Times New Roman" panose="02020503050405090304" pitchFamily="18" charset="0"/>
                <a:cs typeface="Times New Roman" panose="02020503050405090304" pitchFamily="18" charset="0"/>
              </a:rPr>
              <a:t>运行时间</a:t>
            </a:r>
          </a:p>
        </p:txBody>
      </p:sp>
      <p:pic>
        <p:nvPicPr>
          <p:cNvPr id="13" name="图片 12"/>
          <p:cNvPicPr>
            <a:picLocks noChangeAspect="1"/>
          </p:cNvPicPr>
          <p:nvPr/>
        </p:nvPicPr>
        <p:blipFill>
          <a:blip r:embed="rId6"/>
          <a:stretch>
            <a:fillRect/>
          </a:stretch>
        </p:blipFill>
        <p:spPr>
          <a:xfrm>
            <a:off x="418764" y="1934405"/>
            <a:ext cx="5076862" cy="466728"/>
          </a:xfrm>
          <a:prstGeom prst="rect">
            <a:avLst/>
          </a:prstGeom>
        </p:spPr>
      </p:pic>
      <mc:AlternateContent xmlns:mc="http://schemas.openxmlformats.org/markup-compatibility/2006" xmlns:a14="http://schemas.microsoft.com/office/drawing/2010/main">
        <mc:Choice Requires="a14">
          <p:sp>
            <p:nvSpPr>
              <p:cNvPr id="15" name="文本框 14"/>
              <p:cNvSpPr txBox="1"/>
              <p:nvPr/>
            </p:nvSpPr>
            <p:spPr>
              <a:xfrm>
                <a:off x="2025650" y="1451022"/>
                <a:ext cx="32707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𝑁</m:t>
                          </m:r>
                        </m:e>
                        <m:sup>
                          <m:r>
                            <a:rPr lang="en-US" altLang="zh-CN" b="0" i="0" smtClean="0">
                              <a:latin typeface="Cambria Math" panose="02040503050406030204" pitchFamily="18" charset="0"/>
                            </a:rPr>
                            <m:t>2</m:t>
                          </m:r>
                        </m:sup>
                      </m:sSup>
                      <m:r>
                        <m:rPr>
                          <m:sty m:val="p"/>
                        </m:rPr>
                        <a:rPr lang="en-US" altLang="zh-CN" i="1">
                          <a:latin typeface="Cambria Math" panose="02040503050406030204" pitchFamily="18" charset="0"/>
                        </a:rPr>
                        <m:t>C</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N</m:t>
                          </m:r>
                        </m:e>
                        <m:sup>
                          <m:r>
                            <a:rPr lang="en-US" altLang="zh-CN" b="0" i="0" smtClean="0">
                              <a:latin typeface="Cambria Math" panose="02040503050406030204" pitchFamily="18" charset="0"/>
                            </a:rPr>
                            <m:t>2</m:t>
                          </m:r>
                        </m:sup>
                      </m:sSup>
                      <m:r>
                        <m:rPr>
                          <m:sty m:val="p"/>
                        </m:rPr>
                        <a:rPr lang="en-US" altLang="zh-CN" b="0" i="0" smtClean="0">
                          <a:latin typeface="Cambria Math" panose="02040503050406030204" pitchFamily="18" charset="0"/>
                        </a:rPr>
                        <m:t>C</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N</m:t>
                          </m:r>
                        </m:e>
                        <m:sup>
                          <m:r>
                            <a:rPr lang="en-US" altLang="zh-CN" b="0" i="0" smtClean="0">
                              <a:latin typeface="Cambria Math" panose="02040503050406030204" pitchFamily="18" charset="0"/>
                            </a:rPr>
                            <m:t>3</m:t>
                          </m:r>
                        </m:sup>
                      </m:sSup>
                      <m:r>
                        <m:rPr>
                          <m:sty m:val="p"/>
                        </m:rPr>
                        <a:rPr lang="en-US" altLang="zh-CN" b="0" i="0" smtClean="0">
                          <a:latin typeface="Cambria Math" panose="02040503050406030204" pitchFamily="18" charset="0"/>
                        </a:rPr>
                        <m:t>C</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NCF</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N</m:t>
                          </m:r>
                        </m:e>
                        <m:sup>
                          <m:r>
                            <a:rPr lang="en-US" altLang="zh-CN" b="0" i="0" smtClean="0">
                              <a:latin typeface="Cambria Math" panose="02040503050406030204" pitchFamily="18" charset="0"/>
                            </a:rPr>
                            <m:t>3</m:t>
                          </m:r>
                        </m:sup>
                      </m:sSup>
                      <m:r>
                        <m:rPr>
                          <m:sty m:val="p"/>
                        </m:rPr>
                        <a:rPr lang="en-US" altLang="zh-CN" b="0" i="0" smtClean="0">
                          <a:latin typeface="Cambria Math" panose="02040503050406030204" pitchFamily="18" charset="0"/>
                        </a:rPr>
                        <m:t>C</m:t>
                      </m:r>
                    </m:oMath>
                  </m:oMathPara>
                </a14:m>
                <a:endParaRPr lang="en-US" altLang="zh-CN"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025650" y="1451022"/>
                <a:ext cx="3270767" cy="276999"/>
              </a:xfrm>
              <a:prstGeom prst="rect">
                <a:avLst/>
              </a:prstGeom>
              <a:blipFill rotWithShape="1">
                <a:blip r:embed="rId7"/>
                <a:stretch>
                  <a:fillRect t="-17" r="16" b="-15980"/>
                </a:stretch>
              </a:blipFill>
            </p:spPr>
            <p:txBody>
              <a:bodyPr/>
              <a:lstStyle/>
              <a:p>
                <a:r>
                  <a:rPr lang="zh-CN" altLang="en-US">
                    <a:noFill/>
                  </a:rPr>
                  <a:t> </a:t>
                </a:r>
              </a:p>
            </p:txBody>
          </p:sp>
        </mc:Fallback>
      </mc:AlternateContent>
      <p:cxnSp>
        <p:nvCxnSpPr>
          <p:cNvPr id="20" name="直接箭头连接符 19"/>
          <p:cNvCxnSpPr/>
          <p:nvPr/>
        </p:nvCxnSpPr>
        <p:spPr>
          <a:xfrm flipV="1">
            <a:off x="2260600" y="1663700"/>
            <a:ext cx="0"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3619500" y="1728021"/>
            <a:ext cx="82550"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flipV="1">
            <a:off x="2957195" y="1720361"/>
            <a:ext cx="82550"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4406900" y="1728021"/>
            <a:ext cx="568236" cy="31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8"/>
          <a:stretch>
            <a:fillRect/>
          </a:stretch>
        </p:blipFill>
        <p:spPr>
          <a:xfrm>
            <a:off x="5495626" y="1770609"/>
            <a:ext cx="2605107" cy="3238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Autofit/>
          </a:bodyPr>
          <a:lstStyle/>
          <a:p>
            <a:r>
              <a:rPr lang="en-US" altLang="zh-CN" sz="2300" b="1" dirty="0">
                <a:solidFill>
                  <a:srgbClr val="191B1F"/>
                </a:solidFill>
                <a:uFillTx/>
                <a:latin typeface="+中文标题" charset="0"/>
              </a:rPr>
              <a:t>Distributed Constrained Combinatorial Optimization leveraging Hypergraph Neural Networks</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6</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7</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114</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Problem Setting</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约束求解模型</a:t>
            </a:r>
            <a:r>
              <a:rPr lang="en-US" altLang="zh-CN" sz="2400" dirty="0">
                <a:solidFill>
                  <a:schemeClr val="tx1"/>
                </a:solidFill>
                <a:latin typeface="Times New Roman" panose="02020503050405090304" pitchFamily="18" charset="0"/>
                <a:cs typeface="Times New Roman" panose="02020503050405090304" pitchFamily="18" charset="0"/>
              </a:rPr>
              <a:t>:</a:t>
            </a:r>
          </a:p>
        </p:txBody>
      </p:sp>
      <p:sp>
        <p:nvSpPr>
          <p:cNvPr id="7" name="文本框 6"/>
          <p:cNvSpPr txBox="1"/>
          <p:nvPr>
            <p:custDataLst>
              <p:tags r:id="rId3"/>
            </p:custDataLst>
          </p:nvPr>
        </p:nvSpPr>
        <p:spPr>
          <a:xfrm>
            <a:off x="5015230" y="1899285"/>
            <a:ext cx="3873500"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难点：</a:t>
            </a:r>
          </a:p>
          <a:p>
            <a:pPr marL="800100" lvl="1"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non-convex/non-linear</a:t>
            </a:r>
            <a:r>
              <a:rPr lang="zh-CN" altLang="en-US" sz="2400" dirty="0">
                <a:latin typeface="Times New Roman" panose="02020503050405090304" pitchFamily="18" charset="0"/>
                <a:cs typeface="Times New Roman" panose="02020503050405090304" pitchFamily="18" charset="0"/>
              </a:rPr>
              <a:t>的目标和约束</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优化变量可以是离散取值</a:t>
            </a:r>
            <a:r>
              <a:rPr lang="en-US" altLang="zh-CN" sz="2400" dirty="0">
                <a:latin typeface="Times New Roman" panose="02020503050405090304" pitchFamily="18" charset="0"/>
                <a:cs typeface="Times New Roman" panose="02020503050405090304" pitchFamily="18" charset="0"/>
              </a:rPr>
              <a:t>(GD</a:t>
            </a:r>
            <a:r>
              <a:rPr lang="zh-CN" altLang="en-US" sz="2400" dirty="0">
                <a:latin typeface="Times New Roman" panose="02020503050405090304" pitchFamily="18" charset="0"/>
                <a:cs typeface="Times New Roman" panose="02020503050405090304" pitchFamily="18" charset="0"/>
              </a:rPr>
              <a:t>类方法失效</a:t>
            </a:r>
            <a:r>
              <a:rPr lang="en-US" altLang="zh-CN" sz="2400" dirty="0">
                <a:latin typeface="Times New Roman" panose="02020503050405090304" pitchFamily="18" charset="0"/>
                <a:cs typeface="Times New Roman" panose="02020503050405090304" pitchFamily="18" charset="0"/>
              </a:rPr>
              <a:t>) </a:t>
            </a:r>
          </a:p>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5" name="图片 4"/>
          <p:cNvPicPr>
            <a:picLocks noChangeAspect="1"/>
          </p:cNvPicPr>
          <p:nvPr>
            <p:custDataLst>
              <p:tags r:id="rId4"/>
            </p:custDataLst>
          </p:nvPr>
        </p:nvPicPr>
        <p:blipFill>
          <a:blip r:embed="rId8"/>
          <a:stretch>
            <a:fillRect/>
          </a:stretch>
        </p:blipFill>
        <p:spPr>
          <a:xfrm>
            <a:off x="250190" y="1589405"/>
            <a:ext cx="4879975" cy="1481455"/>
          </a:xfrm>
          <a:prstGeom prst="rect">
            <a:avLst/>
          </a:prstGeom>
        </p:spPr>
      </p:pic>
      <p:pic>
        <p:nvPicPr>
          <p:cNvPr id="8" name="图片 7"/>
          <p:cNvPicPr>
            <a:picLocks noChangeAspect="1"/>
          </p:cNvPicPr>
          <p:nvPr>
            <p:custDataLst>
              <p:tags r:id="rId5"/>
            </p:custDataLst>
          </p:nvPr>
        </p:nvPicPr>
        <p:blipFill>
          <a:blip r:embed="rId9"/>
          <a:stretch>
            <a:fillRect/>
          </a:stretch>
        </p:blipFill>
        <p:spPr>
          <a:xfrm>
            <a:off x="605790" y="3145790"/>
            <a:ext cx="4524375" cy="3694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Problem Setting</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解决方案</a:t>
            </a:r>
            <a:r>
              <a:rPr lang="en-US" altLang="zh-CN" sz="2400" dirty="0">
                <a:solidFill>
                  <a:schemeClr val="tx1"/>
                </a:solidFill>
                <a:latin typeface="Times New Roman" panose="02020503050405090304" pitchFamily="18" charset="0"/>
                <a:cs typeface="Times New Roman" panose="02020503050405090304" pitchFamily="18" charset="0"/>
              </a:rPr>
              <a:t>: </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sp>
        <p:nvSpPr>
          <p:cNvPr id="7" name="文本框 6"/>
          <p:cNvSpPr txBox="1"/>
          <p:nvPr>
            <p:custDataLst>
              <p:tags r:id="rId3"/>
            </p:custDataLst>
          </p:nvPr>
        </p:nvSpPr>
        <p:spPr>
          <a:xfrm>
            <a:off x="5015230" y="1899285"/>
            <a:ext cx="3873500"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方案：</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将状态空间松弛为连续空间，解决满足连续性的优化问题，</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再把解映射回原空间</a:t>
            </a:r>
          </a:p>
          <a:p>
            <a:pPr marL="800100" lvl="1"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HypOP: HGNN</a:t>
            </a:r>
            <a:r>
              <a:rPr lang="zh-CN" altLang="en-US" sz="2400" dirty="0">
                <a:latin typeface="Times New Roman" panose="02020503050405090304" pitchFamily="18" charset="0"/>
                <a:cs typeface="Times New Roman" panose="02020503050405090304" pitchFamily="18" charset="0"/>
              </a:rPr>
              <a:t>作为可学习转换函数</a:t>
            </a:r>
            <a:endParaRPr lang="en-US" altLang="zh-CN"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5" name="图片 4"/>
          <p:cNvPicPr>
            <a:picLocks noChangeAspect="1"/>
          </p:cNvPicPr>
          <p:nvPr>
            <p:custDataLst>
              <p:tags r:id="rId4"/>
            </p:custDataLst>
          </p:nvPr>
        </p:nvPicPr>
        <p:blipFill>
          <a:blip r:embed="rId9"/>
          <a:stretch>
            <a:fillRect/>
          </a:stretch>
        </p:blipFill>
        <p:spPr>
          <a:xfrm>
            <a:off x="431165" y="1607820"/>
            <a:ext cx="4879975" cy="1481455"/>
          </a:xfrm>
          <a:prstGeom prst="rect">
            <a:avLst/>
          </a:prstGeom>
        </p:spPr>
      </p:pic>
      <p:pic>
        <p:nvPicPr>
          <p:cNvPr id="3" name="图片 2"/>
          <p:cNvPicPr>
            <a:picLocks noChangeAspect="1"/>
          </p:cNvPicPr>
          <p:nvPr>
            <p:custDataLst>
              <p:tags r:id="rId5"/>
            </p:custDataLst>
          </p:nvPr>
        </p:nvPicPr>
        <p:blipFill>
          <a:blip r:embed="rId10"/>
          <a:stretch>
            <a:fillRect/>
          </a:stretch>
        </p:blipFill>
        <p:spPr>
          <a:xfrm>
            <a:off x="117475" y="4502785"/>
            <a:ext cx="4276725" cy="1636395"/>
          </a:xfrm>
          <a:prstGeom prst="rect">
            <a:avLst/>
          </a:prstGeom>
        </p:spPr>
      </p:pic>
      <p:sp>
        <p:nvSpPr>
          <p:cNvPr id="9" name="下箭头 8"/>
          <p:cNvSpPr/>
          <p:nvPr/>
        </p:nvSpPr>
        <p:spPr>
          <a:xfrm>
            <a:off x="2204085" y="3210560"/>
            <a:ext cx="471805" cy="11709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6"/>
            </p:custDataLst>
          </p:nvPr>
        </p:nvPicPr>
        <p:blipFill>
          <a:blip r:embed="rId11"/>
          <a:stretch>
            <a:fillRect/>
          </a:stretch>
        </p:blipFill>
        <p:spPr>
          <a:xfrm>
            <a:off x="0" y="6115685"/>
            <a:ext cx="9144000" cy="361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Overview of HypOP framework</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文本框 6"/>
          <p:cNvSpPr txBox="1"/>
          <p:nvPr>
            <p:custDataLst>
              <p:tags r:id="rId2"/>
            </p:custDataLst>
          </p:nvPr>
        </p:nvSpPr>
        <p:spPr>
          <a:xfrm>
            <a:off x="250190" y="3446145"/>
            <a:ext cx="8768080" cy="341185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Framework</a:t>
            </a:r>
            <a:r>
              <a:rPr lang="zh-CN" altLang="en-US" sz="2400" dirty="0">
                <a:latin typeface="Times New Roman" panose="02020503050405090304" pitchFamily="18" charset="0"/>
                <a:cs typeface="Times New Roman" panose="02020503050405090304" pitchFamily="18" charset="0"/>
              </a:rPr>
              <a:t>：</a:t>
            </a:r>
          </a:p>
          <a:p>
            <a:pPr lvl="1" indent="0" algn="just">
              <a:lnSpc>
                <a:spcPct val="150000"/>
              </a:lnSpc>
              <a:buClr>
                <a:schemeClr val="tx1"/>
              </a:buClr>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1.  Hypergraph modeling</a:t>
            </a:r>
          </a:p>
          <a:p>
            <a:pPr lvl="1" algn="just">
              <a:lnSpc>
                <a:spcPct val="150000"/>
              </a:lnSpc>
              <a:buClr>
                <a:schemeClr val="tx1"/>
              </a:buClr>
              <a:buSzTx/>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2. Solving the relaxed problem using hgnn.(unsupervised)</a:t>
            </a:r>
          </a:p>
          <a:p>
            <a:pPr lvl="1" indent="0" algn="just">
              <a:lnSpc>
                <a:spcPct val="150000"/>
              </a:lnSpc>
              <a:buClr>
                <a:schemeClr val="tx1"/>
              </a:buClr>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3. Post-processing mapping (continous output =&gt; discrete value)</a:t>
            </a:r>
          </a:p>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2" name="图片 1"/>
          <p:cNvPicPr>
            <a:picLocks noChangeAspect="1"/>
          </p:cNvPicPr>
          <p:nvPr>
            <p:custDataLst>
              <p:tags r:id="rId3"/>
            </p:custDataLst>
          </p:nvPr>
        </p:nvPicPr>
        <p:blipFill>
          <a:blip r:embed="rId6"/>
          <a:stretch>
            <a:fillRect/>
          </a:stretch>
        </p:blipFill>
        <p:spPr>
          <a:xfrm>
            <a:off x="0" y="916940"/>
            <a:ext cx="9144000" cy="2529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1. Hypergraph Modeling</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解决方案</a:t>
            </a:r>
            <a:r>
              <a:rPr lang="en-US" altLang="zh-CN" sz="2400" dirty="0">
                <a:solidFill>
                  <a:schemeClr val="tx1"/>
                </a:solidFill>
                <a:latin typeface="Times New Roman" panose="02020503050405090304" pitchFamily="18" charset="0"/>
                <a:cs typeface="Times New Roman" panose="02020503050405090304" pitchFamily="18" charset="0"/>
              </a:rPr>
              <a:t>: </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sp>
        <p:nvSpPr>
          <p:cNvPr id="7" name="文本框 6"/>
          <p:cNvSpPr txBox="1"/>
          <p:nvPr>
            <p:custDataLst>
              <p:tags r:id="rId3"/>
            </p:custDataLst>
          </p:nvPr>
        </p:nvSpPr>
        <p:spPr>
          <a:xfrm>
            <a:off x="292735" y="3321050"/>
            <a:ext cx="3873500"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Notation</a:t>
            </a:r>
            <a:r>
              <a:rPr lang="zh-CN" altLang="en-US" sz="2400" dirty="0">
                <a:latin typeface="Times New Roman" panose="02020503050405090304" pitchFamily="18" charset="0"/>
                <a:cs typeface="Times New Roman" panose="02020503050405090304" pitchFamily="18" charset="0"/>
              </a:rPr>
              <a:t>：</a:t>
            </a:r>
          </a:p>
          <a:p>
            <a:pPr lvl="1" indent="0" algn="just">
              <a:lnSpc>
                <a:spcPct val="150000"/>
              </a:lnSpc>
              <a:buClr>
                <a:schemeClr val="tx1"/>
              </a:buClr>
              <a:buFont typeface="Wingdings" panose="05000000000000000000" pitchFamily="2" charset="2"/>
              <a:buNone/>
            </a:pPr>
            <a:r>
              <a:rPr lang="zh-CN" altLang="en-US" sz="2400" dirty="0">
                <a:latin typeface="Times New Roman" panose="02020503050405090304" pitchFamily="18" charset="0"/>
                <a:cs typeface="Times New Roman" panose="02020503050405090304" pitchFamily="18" charset="0"/>
              </a:rPr>
              <a:t>问题如果本身自带</a:t>
            </a:r>
            <a:r>
              <a:rPr lang="en-US" altLang="zh-CN" sz="2400" dirty="0">
                <a:latin typeface="Times New Roman" panose="02020503050405090304" pitchFamily="18" charset="0"/>
                <a:cs typeface="Times New Roman" panose="02020503050405090304" pitchFamily="18" charset="0"/>
              </a:rPr>
              <a:t> graph(hypergraph) </a:t>
            </a:r>
            <a:r>
              <a:rPr lang="zh-CN" altLang="en-US" sz="2400" dirty="0">
                <a:latin typeface="Times New Roman" panose="02020503050405090304" pitchFamily="18" charset="0"/>
                <a:cs typeface="Times New Roman" panose="02020503050405090304" pitchFamily="18" charset="0"/>
              </a:rPr>
              <a:t>结构</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如求超图的</a:t>
            </a:r>
            <a:r>
              <a:rPr lang="en-US" altLang="zh-CN" sz="2400" dirty="0">
                <a:latin typeface="Times New Roman" panose="02020503050405090304" pitchFamily="18" charset="0"/>
                <a:cs typeface="Times New Roman" panose="02020503050405090304" pitchFamily="18" charset="0"/>
              </a:rPr>
              <a:t>MatCut, </a:t>
            </a:r>
            <a:r>
              <a:rPr lang="zh-CN" altLang="en-US" sz="2400" dirty="0">
                <a:latin typeface="Times New Roman" panose="02020503050405090304" pitchFamily="18" charset="0"/>
                <a:cs typeface="Times New Roman" panose="02020503050405090304" pitchFamily="18" charset="0"/>
              </a:rPr>
              <a:t>则缺省建模过程</a:t>
            </a:r>
          </a:p>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5" name="图片 4"/>
          <p:cNvPicPr>
            <a:picLocks noChangeAspect="1"/>
          </p:cNvPicPr>
          <p:nvPr>
            <p:custDataLst>
              <p:tags r:id="rId4"/>
            </p:custDataLst>
          </p:nvPr>
        </p:nvPicPr>
        <p:blipFill>
          <a:blip r:embed="rId8"/>
          <a:stretch>
            <a:fillRect/>
          </a:stretch>
        </p:blipFill>
        <p:spPr>
          <a:xfrm>
            <a:off x="0" y="1607185"/>
            <a:ext cx="4757420" cy="1443990"/>
          </a:xfrm>
          <a:prstGeom prst="rect">
            <a:avLst/>
          </a:prstGeom>
        </p:spPr>
      </p:pic>
      <p:pic>
        <p:nvPicPr>
          <p:cNvPr id="8" name="图片 7"/>
          <p:cNvPicPr>
            <a:picLocks noChangeAspect="1"/>
          </p:cNvPicPr>
          <p:nvPr>
            <p:custDataLst>
              <p:tags r:id="rId5"/>
            </p:custDataLst>
          </p:nvPr>
        </p:nvPicPr>
        <p:blipFill>
          <a:blip r:embed="rId9"/>
          <a:stretch>
            <a:fillRect/>
          </a:stretch>
        </p:blipFill>
        <p:spPr>
          <a:xfrm>
            <a:off x="4494530" y="2148840"/>
            <a:ext cx="4524375" cy="3694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119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80000" lnSpcReduction="100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2. HyperGNN as the Learnable Transformation Function</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解决方案</a:t>
            </a:r>
            <a:r>
              <a:rPr lang="en-US" altLang="zh-CN" sz="2400" dirty="0">
                <a:solidFill>
                  <a:schemeClr val="tx1"/>
                </a:solidFill>
                <a:latin typeface="Times New Roman" panose="02020503050405090304" pitchFamily="18" charset="0"/>
                <a:cs typeface="Times New Roman" panose="02020503050405090304" pitchFamily="18" charset="0"/>
              </a:rPr>
              <a:t>: </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pic>
        <p:nvPicPr>
          <p:cNvPr id="2" name="图片 1"/>
          <p:cNvPicPr>
            <a:picLocks noChangeAspect="1"/>
          </p:cNvPicPr>
          <p:nvPr>
            <p:custDataLst>
              <p:tags r:id="rId3"/>
            </p:custDataLst>
          </p:nvPr>
        </p:nvPicPr>
        <p:blipFill>
          <a:blip r:embed="rId11"/>
          <a:stretch>
            <a:fillRect/>
          </a:stretch>
        </p:blipFill>
        <p:spPr>
          <a:xfrm>
            <a:off x="4822190" y="1644650"/>
            <a:ext cx="4321810" cy="1626870"/>
          </a:xfrm>
          <a:prstGeom prst="rect">
            <a:avLst/>
          </a:prstGeom>
        </p:spPr>
      </p:pic>
      <p:pic>
        <p:nvPicPr>
          <p:cNvPr id="3" name="图片 2"/>
          <p:cNvPicPr>
            <a:picLocks noChangeAspect="1"/>
          </p:cNvPicPr>
          <p:nvPr>
            <p:custDataLst>
              <p:tags r:id="rId4"/>
            </p:custDataLst>
          </p:nvPr>
        </p:nvPicPr>
        <p:blipFill>
          <a:blip r:embed="rId12"/>
          <a:stretch>
            <a:fillRect/>
          </a:stretch>
        </p:blipFill>
        <p:spPr>
          <a:xfrm>
            <a:off x="0" y="1642110"/>
            <a:ext cx="4571365" cy="1481455"/>
          </a:xfrm>
          <a:prstGeom prst="rect">
            <a:avLst/>
          </a:prstGeom>
        </p:spPr>
      </p:pic>
      <p:sp>
        <p:nvSpPr>
          <p:cNvPr id="9" name="下箭头 8"/>
          <p:cNvSpPr/>
          <p:nvPr>
            <p:custDataLst>
              <p:tags r:id="rId5"/>
            </p:custDataLst>
          </p:nvPr>
        </p:nvSpPr>
        <p:spPr>
          <a:xfrm rot="3300000">
            <a:off x="4218305" y="2755900"/>
            <a:ext cx="442595" cy="19513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右箭头 10"/>
          <p:cNvSpPr/>
          <p:nvPr/>
        </p:nvSpPr>
        <p:spPr>
          <a:xfrm>
            <a:off x="4160520" y="2310765"/>
            <a:ext cx="769620" cy="3498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6"/>
            </p:custDataLst>
          </p:nvPr>
        </p:nvPicPr>
        <p:blipFill>
          <a:blip r:embed="rId13"/>
          <a:stretch>
            <a:fillRect/>
          </a:stretch>
        </p:blipFill>
        <p:spPr>
          <a:xfrm>
            <a:off x="0" y="4404360"/>
            <a:ext cx="5661660" cy="1849120"/>
          </a:xfrm>
          <a:prstGeom prst="rect">
            <a:avLst/>
          </a:prstGeom>
        </p:spPr>
      </p:pic>
      <p:pic>
        <p:nvPicPr>
          <p:cNvPr id="13" name="图片 12"/>
          <p:cNvPicPr>
            <a:picLocks noChangeAspect="1"/>
          </p:cNvPicPr>
          <p:nvPr>
            <p:custDataLst>
              <p:tags r:id="rId7"/>
            </p:custDataLst>
          </p:nvPr>
        </p:nvPicPr>
        <p:blipFill>
          <a:blip r:embed="rId14"/>
          <a:stretch>
            <a:fillRect/>
          </a:stretch>
        </p:blipFill>
        <p:spPr>
          <a:xfrm>
            <a:off x="5697855" y="3937000"/>
            <a:ext cx="3190240" cy="467360"/>
          </a:xfrm>
          <a:prstGeom prst="rect">
            <a:avLst/>
          </a:prstGeom>
        </p:spPr>
      </p:pic>
      <p:pic>
        <p:nvPicPr>
          <p:cNvPr id="14" name="图片 13"/>
          <p:cNvPicPr>
            <a:picLocks noChangeAspect="1"/>
          </p:cNvPicPr>
          <p:nvPr>
            <p:custDataLst>
              <p:tags r:id="rId8"/>
            </p:custDataLst>
          </p:nvPr>
        </p:nvPicPr>
        <p:blipFill>
          <a:blip r:embed="rId15"/>
          <a:stretch>
            <a:fillRect/>
          </a:stretch>
        </p:blipFill>
        <p:spPr>
          <a:xfrm>
            <a:off x="5537835" y="4509135"/>
            <a:ext cx="3350260" cy="467995"/>
          </a:xfrm>
          <a:prstGeom prst="rect">
            <a:avLst/>
          </a:prstGeom>
        </p:spPr>
      </p:pic>
      <p:sp>
        <p:nvSpPr>
          <p:cNvPr id="15" name="文本框 14"/>
          <p:cNvSpPr txBox="1"/>
          <p:nvPr/>
        </p:nvSpPr>
        <p:spPr>
          <a:xfrm>
            <a:off x="1882140" y="1637665"/>
            <a:ext cx="3048000" cy="368300"/>
          </a:xfrm>
          <a:prstGeom prst="rect">
            <a:avLst/>
          </a:prstGeom>
          <a:noFill/>
        </p:spPr>
        <p:txBody>
          <a:bodyPr wrap="square" rtlCol="0">
            <a:spAutoFit/>
          </a:bodyPr>
          <a:lstStyle/>
          <a:p>
            <a:r>
              <a:rPr lang="zh-CN" altLang="en-US"/>
              <a:t>离散</a:t>
            </a:r>
            <a:endParaRPr lang="en-US" altLang="zh-CN"/>
          </a:p>
        </p:txBody>
      </p:sp>
      <p:sp>
        <p:nvSpPr>
          <p:cNvPr id="17" name="文本框 16"/>
          <p:cNvSpPr txBox="1"/>
          <p:nvPr/>
        </p:nvSpPr>
        <p:spPr>
          <a:xfrm>
            <a:off x="6869430" y="1710055"/>
            <a:ext cx="3048000" cy="368300"/>
          </a:xfrm>
          <a:prstGeom prst="rect">
            <a:avLst/>
          </a:prstGeom>
          <a:noFill/>
        </p:spPr>
        <p:txBody>
          <a:bodyPr wrap="square" rtlCol="0">
            <a:spAutoFit/>
          </a:bodyPr>
          <a:lstStyle/>
          <a:p>
            <a:r>
              <a:rPr lang="zh-CN" altLang="en-US"/>
              <a:t>连续</a:t>
            </a:r>
          </a:p>
        </p:txBody>
      </p:sp>
      <p:sp>
        <p:nvSpPr>
          <p:cNvPr id="18" name="文本框 17"/>
          <p:cNvSpPr txBox="1"/>
          <p:nvPr/>
        </p:nvSpPr>
        <p:spPr>
          <a:xfrm>
            <a:off x="465455" y="4140835"/>
            <a:ext cx="3048000" cy="368300"/>
          </a:xfrm>
          <a:prstGeom prst="rect">
            <a:avLst/>
          </a:prstGeom>
          <a:noFill/>
        </p:spPr>
        <p:txBody>
          <a:bodyPr wrap="square" rtlCol="0">
            <a:spAutoFit/>
          </a:bodyPr>
          <a:lstStyle/>
          <a:p>
            <a:r>
              <a:rPr lang="zh-CN" altLang="en-US"/>
              <a:t>参数化</a:t>
            </a:r>
            <a:r>
              <a:rPr lang="en-US" altLang="zh-CN"/>
              <a:t>, </a:t>
            </a:r>
            <a:r>
              <a:rPr lang="zh-CN" altLang="en-US"/>
              <a:t>连续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sz="quarter" idx="13"/>
          </p:nvPr>
        </p:nvPicPr>
        <p:blipFill>
          <a:blip r:embed="rId3"/>
          <a:stretch>
            <a:fillRect/>
          </a:stretch>
        </p:blipFill>
        <p:spPr>
          <a:xfrm>
            <a:off x="110490" y="564515"/>
            <a:ext cx="8922385" cy="57289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80000" lnSpcReduction="100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2. HyperGNN as the Learnable Transformation Function</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loss: </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pic>
        <p:nvPicPr>
          <p:cNvPr id="3" name="图片 2"/>
          <p:cNvPicPr>
            <a:picLocks noChangeAspect="1"/>
          </p:cNvPicPr>
          <p:nvPr>
            <p:custDataLst>
              <p:tags r:id="rId3"/>
            </p:custDataLst>
          </p:nvPr>
        </p:nvPicPr>
        <p:blipFill>
          <a:blip r:embed="rId9"/>
          <a:stretch>
            <a:fillRect/>
          </a:stretch>
        </p:blipFill>
        <p:spPr>
          <a:xfrm>
            <a:off x="1904365" y="1571625"/>
            <a:ext cx="4852670" cy="1057275"/>
          </a:xfrm>
          <a:prstGeom prst="rect">
            <a:avLst/>
          </a:prstGeom>
        </p:spPr>
      </p:pic>
      <p:pic>
        <p:nvPicPr>
          <p:cNvPr id="5" name="图片 4"/>
          <p:cNvPicPr>
            <a:picLocks noChangeAspect="1"/>
          </p:cNvPicPr>
          <p:nvPr>
            <p:custDataLst>
              <p:tags r:id="rId4"/>
            </p:custDataLst>
          </p:nvPr>
        </p:nvPicPr>
        <p:blipFill>
          <a:blip r:embed="rId10"/>
          <a:stretch>
            <a:fillRect/>
          </a:stretch>
        </p:blipFill>
        <p:spPr>
          <a:xfrm>
            <a:off x="1134110" y="2812415"/>
            <a:ext cx="6393180" cy="452120"/>
          </a:xfrm>
          <a:prstGeom prst="rect">
            <a:avLst/>
          </a:prstGeom>
        </p:spPr>
      </p:pic>
      <p:sp>
        <p:nvSpPr>
          <p:cNvPr id="8" name="矩形 7"/>
          <p:cNvSpPr/>
          <p:nvPr>
            <p:custDataLst>
              <p:tags r:id="rId5"/>
            </p:custDataLst>
          </p:nvPr>
        </p:nvSpPr>
        <p:spPr>
          <a:xfrm>
            <a:off x="250390" y="344804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layer-wise model: </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pic>
        <p:nvPicPr>
          <p:cNvPr id="9" name="图片 8"/>
          <p:cNvPicPr>
            <a:picLocks noChangeAspect="1"/>
          </p:cNvPicPr>
          <p:nvPr>
            <p:custDataLst>
              <p:tags r:id="rId6"/>
            </p:custDataLst>
          </p:nvPr>
        </p:nvPicPr>
        <p:blipFill>
          <a:blip r:embed="rId11"/>
          <a:stretch>
            <a:fillRect/>
          </a:stretch>
        </p:blipFill>
        <p:spPr>
          <a:xfrm>
            <a:off x="1718310" y="4353560"/>
            <a:ext cx="5223510" cy="2002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Simulated Annealing/SA:  模拟退火</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pseudo</a:t>
            </a:r>
            <a:r>
              <a:rPr lang="en-US" altLang="zh-CN" sz="2400" dirty="0">
                <a:solidFill>
                  <a:schemeClr val="tx1"/>
                </a:solidFill>
                <a:latin typeface="Times New Roman" panose="02020503050405090304" pitchFamily="18" charset="0"/>
                <a:cs typeface="Times New Roman" panose="02020503050405090304" pitchFamily="18" charset="0"/>
              </a:rPr>
              <a:t>-</a:t>
            </a:r>
            <a:r>
              <a:rPr lang="zh-CN" altLang="en-US" sz="2400" dirty="0">
                <a:solidFill>
                  <a:schemeClr val="tx1"/>
                </a:solidFill>
                <a:latin typeface="Times New Roman" panose="02020503050405090304" pitchFamily="18" charset="0"/>
                <a:cs typeface="Times New Roman" panose="02020503050405090304" pitchFamily="18" charset="0"/>
              </a:rPr>
              <a:t>code</a:t>
            </a:r>
          </a:p>
        </p:txBody>
      </p:sp>
      <p:sp>
        <p:nvSpPr>
          <p:cNvPr id="7" name="文本框 6"/>
          <p:cNvSpPr txBox="1"/>
          <p:nvPr>
            <p:custDataLst>
              <p:tags r:id="rId3"/>
            </p:custDataLst>
          </p:nvPr>
        </p:nvSpPr>
        <p:spPr>
          <a:xfrm>
            <a:off x="292735" y="148526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2" name="图片 1"/>
          <p:cNvPicPr>
            <a:picLocks noChangeAspect="1"/>
          </p:cNvPicPr>
          <p:nvPr>
            <p:custDataLst>
              <p:tags r:id="rId4"/>
            </p:custDataLst>
          </p:nvPr>
        </p:nvPicPr>
        <p:blipFill>
          <a:blip r:embed="rId8"/>
          <a:stretch>
            <a:fillRect/>
          </a:stretch>
        </p:blipFill>
        <p:spPr>
          <a:xfrm>
            <a:off x="0" y="1519555"/>
            <a:ext cx="9144000" cy="2562225"/>
          </a:xfrm>
          <a:prstGeom prst="rect">
            <a:avLst/>
          </a:prstGeom>
        </p:spPr>
      </p:pic>
      <p:sp>
        <p:nvSpPr>
          <p:cNvPr id="3" name="文本框 2"/>
          <p:cNvSpPr txBox="1"/>
          <p:nvPr/>
        </p:nvSpPr>
        <p:spPr>
          <a:xfrm>
            <a:off x="292735" y="4413250"/>
            <a:ext cx="2733675" cy="2096135"/>
          </a:xfrm>
          <a:prstGeom prst="rect">
            <a:avLst/>
          </a:prstGeom>
          <a:noFill/>
        </p:spPr>
        <p:txBody>
          <a:bodyPr wrap="square" rtlCol="0">
            <a:noAutofit/>
          </a:bodyPr>
          <a:lstStyle/>
          <a:p>
            <a:r>
              <a:rPr lang="zh-CN" altLang="en-US"/>
              <a:t>总的来说</a:t>
            </a:r>
            <a:r>
              <a:rPr lang="en-US" altLang="zh-CN"/>
              <a:t>, SA </a:t>
            </a:r>
            <a:r>
              <a:rPr lang="zh-CN" altLang="en-US"/>
              <a:t>的流程就是</a:t>
            </a:r>
            <a:r>
              <a:rPr lang="en-US" altLang="zh-CN"/>
              <a:t>: </a:t>
            </a:r>
          </a:p>
          <a:p>
            <a:r>
              <a:rPr lang="zh-CN" altLang="en-US"/>
              <a:t>温度从初始值逐渐降低到0，每个时间步长内，算法随机选择一个与当前解接近的解，并根据与温度相关的概率选择当前更优的解参与下一轮迭代。</a:t>
            </a:r>
            <a:r>
              <a:rPr lang="en-US" altLang="zh-CN"/>
              <a:t>SA </a:t>
            </a:r>
            <a:r>
              <a:rPr lang="zh-CN" altLang="en-US"/>
              <a:t>概率收敛至最优解</a:t>
            </a:r>
          </a:p>
        </p:txBody>
      </p:sp>
      <p:pic>
        <p:nvPicPr>
          <p:cNvPr id="11" name="图片 10" descr="Hill_Climbing_with_Simulated_Annealing"/>
          <p:cNvPicPr>
            <a:picLocks noChangeAspect="1"/>
          </p:cNvPicPr>
          <p:nvPr>
            <p:custDataLst>
              <p:tags r:id="rId5"/>
            </p:custDataLst>
          </p:nvPr>
        </p:nvPicPr>
        <p:blipFill>
          <a:blip r:embed="rId9"/>
          <a:stretch>
            <a:fillRect/>
          </a:stretch>
        </p:blipFill>
        <p:spPr>
          <a:xfrm>
            <a:off x="3581400" y="4647565"/>
            <a:ext cx="5306695" cy="1708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3. Mapping with Simulated Annealing</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文本框 6"/>
          <p:cNvSpPr txBox="1"/>
          <p:nvPr>
            <p:custDataLst>
              <p:tags r:id="rId2"/>
            </p:custDataLst>
          </p:nvPr>
        </p:nvSpPr>
        <p:spPr>
          <a:xfrm>
            <a:off x="0" y="3052445"/>
            <a:ext cx="904303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根据</a:t>
            </a:r>
            <a:r>
              <a:rPr lang="en-US" altLang="zh-CN" sz="2400" dirty="0">
                <a:latin typeface="Times New Roman" panose="02020503050405090304" pitchFamily="18" charset="0"/>
                <a:cs typeface="Times New Roman" panose="02020503050405090304" pitchFamily="18" charset="0"/>
              </a:rPr>
              <a:t> HGNN </a:t>
            </a:r>
            <a:r>
              <a:rPr lang="zh-CN" altLang="en-US" sz="2400" dirty="0">
                <a:latin typeface="Times New Roman" panose="02020503050405090304" pitchFamily="18" charset="0"/>
                <a:cs typeface="Times New Roman" panose="02020503050405090304" pitchFamily="18" charset="0"/>
              </a:rPr>
              <a:t>的输出获取</a:t>
            </a:r>
            <a:r>
              <a:rPr lang="en-US" altLang="zh-CN" sz="2400" dirty="0">
                <a:latin typeface="Times New Roman" panose="02020503050405090304" pitchFamily="18" charset="0"/>
                <a:cs typeface="Times New Roman" panose="02020503050405090304" pitchFamily="18" charset="0"/>
              </a:rPr>
              <a:t> x </a:t>
            </a:r>
            <a:r>
              <a:rPr lang="zh-CN" altLang="en-US" sz="2400" dirty="0">
                <a:latin typeface="Times New Roman" panose="02020503050405090304" pitchFamily="18" charset="0"/>
                <a:cs typeface="Times New Roman" panose="02020503050405090304" pitchFamily="18" charset="0"/>
              </a:rPr>
              <a:t>离散取值</a:t>
            </a:r>
            <a:r>
              <a:rPr lang="en-US" altLang="zh-CN" sz="2400" dirty="0">
                <a:latin typeface="Times New Roman" panose="02020503050405090304" pitchFamily="18" charset="0"/>
                <a:cs typeface="Times New Roman" panose="02020503050405090304" pitchFamily="18" charset="0"/>
              </a:rPr>
              <a:t> {d_0, ..., d_v}</a:t>
            </a:r>
            <a:r>
              <a:rPr lang="zh-CN" altLang="en-US" sz="2400" dirty="0">
                <a:latin typeface="Times New Roman" panose="02020503050405090304" pitchFamily="18" charset="0"/>
                <a:cs typeface="Times New Roman" panose="02020503050405090304" pitchFamily="18" charset="0"/>
              </a:rPr>
              <a:t>的概率分布</a:t>
            </a:r>
          </a:p>
          <a:p>
            <a:pPr marL="342900" indent="-342900" algn="just">
              <a:lnSpc>
                <a:spcPct val="150000"/>
              </a:lnSpc>
              <a:buClr>
                <a:schemeClr val="tx1"/>
              </a:buClr>
              <a:buFont typeface="Wingdings" panose="05000000000000000000" pitchFamily="2" charset="2"/>
              <a:buChar char="Ø"/>
            </a:pPr>
            <a:r>
              <a:rPr lang="zh-CN" altLang="en-US" sz="2400" dirty="0"/>
              <a:t>映射过程：从</a:t>
            </a:r>
            <a:r>
              <a:rPr lang="en-US" altLang="zh-CN" sz="2400" dirty="0"/>
              <a:t>p1</a:t>
            </a:r>
            <a:r>
              <a:rPr lang="zh-CN" altLang="en-US" sz="2400" dirty="0"/>
              <a:t>到</a:t>
            </a:r>
            <a:r>
              <a:rPr lang="en-US" altLang="zh-CN" sz="2400" dirty="0"/>
              <a:t>p_n</a:t>
            </a:r>
            <a:r>
              <a:rPr lang="zh-CN" altLang="en-US" sz="2400" dirty="0"/>
              <a:t>的输出分布中取样</a:t>
            </a:r>
            <a:r>
              <a:rPr lang="en-US" altLang="zh-CN" sz="2400" dirty="0"/>
              <a:t>x_1, ..., x_n, </a:t>
            </a:r>
            <a:r>
              <a:rPr lang="zh-CN" altLang="en-US" sz="2400" dirty="0"/>
              <a:t>用该样本作为初始值启动</a:t>
            </a:r>
            <a:r>
              <a:rPr lang="en-US" altLang="zh-CN" sz="2400" dirty="0"/>
              <a:t>SA</a:t>
            </a:r>
            <a:r>
              <a:rPr lang="zh-CN" altLang="en-US" sz="2400" dirty="0"/>
              <a:t>求最优解</a:t>
            </a:r>
          </a:p>
        </p:txBody>
      </p:sp>
      <p:pic>
        <p:nvPicPr>
          <p:cNvPr id="3" name="图片 2"/>
          <p:cNvPicPr>
            <a:picLocks noChangeAspect="1"/>
          </p:cNvPicPr>
          <p:nvPr>
            <p:custDataLst>
              <p:tags r:id="rId3"/>
            </p:custDataLst>
          </p:nvPr>
        </p:nvPicPr>
        <p:blipFill>
          <a:blip r:embed="rId6"/>
          <a:stretch>
            <a:fillRect/>
          </a:stretch>
        </p:blipFill>
        <p:spPr>
          <a:xfrm>
            <a:off x="79375" y="905510"/>
            <a:ext cx="9144000" cy="1901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分布式</a:t>
            </a:r>
            <a:r>
              <a:rPr lang="en-US" altLang="zh-CN" sz="3200" dirty="0">
                <a:latin typeface="Times New Roman" panose="02020503050405090304" pitchFamily="18" charset="0"/>
                <a:ea typeface="+mn-ea"/>
                <a:cs typeface="Times New Roman" panose="02020503050405090304" pitchFamily="18" charset="0"/>
                <a:sym typeface="+mn-lt"/>
              </a:rPr>
              <a:t> HypOp</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文本框 6"/>
          <p:cNvSpPr txBox="1"/>
          <p:nvPr>
            <p:custDataLst>
              <p:tags r:id="rId2"/>
            </p:custDataLst>
          </p:nvPr>
        </p:nvSpPr>
        <p:spPr>
          <a:xfrm>
            <a:off x="101600" y="4314190"/>
            <a:ext cx="7695565" cy="2406650"/>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分布式：</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每个</a:t>
            </a:r>
            <a:r>
              <a:rPr lang="en-US" altLang="zh-CN" sz="2400" dirty="0">
                <a:latin typeface="Times New Roman" panose="02020503050405090304" pitchFamily="18" charset="0"/>
                <a:cs typeface="Times New Roman" panose="02020503050405090304" pitchFamily="18" charset="0"/>
              </a:rPr>
              <a:t>GPU</a:t>
            </a:r>
            <a:r>
              <a:rPr lang="zh-CN" altLang="en-US" sz="2400" dirty="0">
                <a:latin typeface="Times New Roman" panose="02020503050405090304" pitchFamily="18" charset="0"/>
                <a:cs typeface="Times New Roman" panose="02020503050405090304" pitchFamily="18" charset="0"/>
              </a:rPr>
              <a:t>持有一部分超图来训练</a:t>
            </a:r>
          </a:p>
          <a:p>
            <a:pPr indent="0" algn="just">
              <a:lnSpc>
                <a:spcPct val="150000"/>
              </a:lnSpc>
              <a:buClr>
                <a:schemeClr val="tx1"/>
              </a:buClr>
              <a:buFont typeface="Wingdings" panose="05000000000000000000" pitchFamily="2" charset="2"/>
              <a:buNone/>
            </a:pPr>
            <a:endParaRPr lang="zh-CN" altLang="en-US" sz="2400" dirty="0"/>
          </a:p>
        </p:txBody>
      </p:sp>
      <p:pic>
        <p:nvPicPr>
          <p:cNvPr id="5" name="图片 4"/>
          <p:cNvPicPr>
            <a:picLocks noChangeAspect="1"/>
          </p:cNvPicPr>
          <p:nvPr>
            <p:custDataLst>
              <p:tags r:id="rId3"/>
            </p:custDataLst>
          </p:nvPr>
        </p:nvPicPr>
        <p:blipFill>
          <a:blip r:embed="rId6"/>
          <a:stretch>
            <a:fillRect/>
          </a:stretch>
        </p:blipFill>
        <p:spPr>
          <a:xfrm>
            <a:off x="100965" y="962025"/>
            <a:ext cx="8414385" cy="4546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并行</a:t>
            </a:r>
            <a:r>
              <a:rPr lang="en-US" altLang="zh-CN" sz="3200" dirty="0">
                <a:latin typeface="Times New Roman" panose="02020503050405090304" pitchFamily="18" charset="0"/>
                <a:ea typeface="+mn-ea"/>
                <a:cs typeface="Times New Roman" panose="02020503050405090304" pitchFamily="18" charset="0"/>
                <a:sym typeface="+mn-lt"/>
              </a:rPr>
              <a:t> HypOp</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文本框 6"/>
          <p:cNvSpPr txBox="1"/>
          <p:nvPr>
            <p:custDataLst>
              <p:tags r:id="rId2"/>
            </p:custDataLst>
          </p:nvPr>
        </p:nvSpPr>
        <p:spPr>
          <a:xfrm>
            <a:off x="292735" y="148526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2" name="图片 1"/>
          <p:cNvPicPr>
            <a:picLocks noChangeAspect="1"/>
          </p:cNvPicPr>
          <p:nvPr>
            <p:custDataLst>
              <p:tags r:id="rId3"/>
            </p:custDataLst>
          </p:nvPr>
        </p:nvPicPr>
        <p:blipFill>
          <a:blip r:embed="rId7"/>
          <a:stretch>
            <a:fillRect/>
          </a:stretch>
        </p:blipFill>
        <p:spPr>
          <a:xfrm>
            <a:off x="0" y="923925"/>
            <a:ext cx="9144000" cy="4224020"/>
          </a:xfrm>
          <a:prstGeom prst="rect">
            <a:avLst/>
          </a:prstGeom>
        </p:spPr>
      </p:pic>
      <p:sp>
        <p:nvSpPr>
          <p:cNvPr id="5" name="文本框 4"/>
          <p:cNvSpPr txBox="1"/>
          <p:nvPr>
            <p:custDataLst>
              <p:tags r:id="rId4"/>
            </p:custDataLst>
          </p:nvPr>
        </p:nvSpPr>
        <p:spPr>
          <a:xfrm>
            <a:off x="250190" y="5261610"/>
            <a:ext cx="7695565" cy="1013460"/>
          </a:xfrm>
          <a:prstGeom prst="rect">
            <a:avLst/>
          </a:prstGeom>
          <a:solidFill>
            <a:schemeClr val="bg1"/>
          </a:solidFill>
          <a:ln>
            <a:noFill/>
          </a:ln>
        </p:spPr>
        <p:txBody>
          <a:bodyPr wrap="square" rtlCol="0">
            <a:noAutofit/>
          </a:bodyPr>
          <a:lstStyle/>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分布式：</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每个</a:t>
            </a:r>
            <a:r>
              <a:rPr lang="en-US" altLang="zh-CN" sz="2400" dirty="0">
                <a:latin typeface="Times New Roman" panose="02020503050405090304" pitchFamily="18" charset="0"/>
                <a:cs typeface="Times New Roman" panose="02020503050405090304" pitchFamily="18" charset="0"/>
              </a:rPr>
              <a:t>GPU</a:t>
            </a:r>
            <a:r>
              <a:rPr lang="zh-CN" altLang="en-US" sz="2400" dirty="0">
                <a:latin typeface="Times New Roman" panose="02020503050405090304" pitchFamily="18" charset="0"/>
                <a:cs typeface="Times New Roman" panose="02020503050405090304" pitchFamily="18" charset="0"/>
              </a:rPr>
              <a:t>持有一部分超图来训练</a:t>
            </a:r>
          </a:p>
          <a:p>
            <a:pPr indent="0" algn="just">
              <a:lnSpc>
                <a:spcPct val="150000"/>
              </a:lnSpc>
              <a:buClr>
                <a:schemeClr val="tx1"/>
              </a:buClr>
              <a:buFont typeface="Wingdings" panose="05000000000000000000" pitchFamily="2" charset="2"/>
              <a:buNone/>
            </a:pP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sz="3200" dirty="0">
                <a:latin typeface="Times New Roman" panose="02020503050405090304" pitchFamily="18" charset="0"/>
                <a:ea typeface="+mn-ea"/>
                <a:cs typeface="Times New Roman" panose="02020503050405090304" pitchFamily="18" charset="0"/>
                <a:sym typeface="+mn-lt"/>
              </a:rPr>
              <a:t>Experiments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文本框 6"/>
          <p:cNvSpPr txBox="1"/>
          <p:nvPr>
            <p:custDataLst>
              <p:tags r:id="rId2"/>
            </p:custDataLst>
          </p:nvPr>
        </p:nvSpPr>
        <p:spPr>
          <a:xfrm>
            <a:off x="292735" y="1485265"/>
            <a:ext cx="7695565" cy="3367405"/>
          </a:xfrm>
          <a:prstGeom prst="rect">
            <a:avLst/>
          </a:prstGeom>
          <a:solidFill>
            <a:schemeClr val="bg1"/>
          </a:solidFill>
          <a:ln>
            <a:noFill/>
          </a:ln>
        </p:spPr>
        <p:txBody>
          <a:bodyPr wrap="square" rtlCol="0">
            <a:noAutofit/>
          </a:bodyPr>
          <a:lstStyle/>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超图</a:t>
            </a:r>
            <a:r>
              <a:rPr lang="en-US" altLang="zh-CN" sz="2400" dirty="0">
                <a:latin typeface="Times New Roman" panose="02020503050405090304" pitchFamily="18" charset="0"/>
                <a:cs typeface="Times New Roman" panose="02020503050405090304" pitchFamily="18" charset="0"/>
              </a:rPr>
              <a:t>/</a:t>
            </a:r>
            <a:r>
              <a:rPr lang="zh-CN" altLang="en-US" sz="2400" dirty="0">
                <a:latin typeface="Times New Roman" panose="02020503050405090304" pitchFamily="18" charset="0"/>
                <a:cs typeface="Times New Roman" panose="02020503050405090304" pitchFamily="18" charset="0"/>
              </a:rPr>
              <a:t>图的</a:t>
            </a:r>
            <a:r>
              <a:rPr lang="en-US" altLang="zh-CN" sz="2400" dirty="0">
                <a:latin typeface="Times New Roman" panose="02020503050405090304" pitchFamily="18" charset="0"/>
                <a:cs typeface="Times New Roman" panose="02020503050405090304" pitchFamily="18" charset="0"/>
              </a:rPr>
              <a:t> MaxCut</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Graph Maximum Independent Set (MIS)</a:t>
            </a:r>
            <a:endParaRPr lang="en-US" altLang="zh-CN"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tx1"/>
              </a:buClr>
              <a:buFont typeface="Wingdings" panose="05000000000000000000" pitchFamily="2" charset="2"/>
              <a:buChar char="Ø"/>
            </a:pPr>
            <a:r>
              <a:rPr sz="2400" dirty="0">
                <a:latin typeface="Times New Roman" panose="02020503050405090304" pitchFamily="18" charset="0"/>
                <a:cs typeface="Times New Roman" panose="02020503050405090304" pitchFamily="18" charset="0"/>
              </a:rPr>
              <a:t>Satisfiability (SAT)</a:t>
            </a:r>
          </a:p>
          <a:p>
            <a:pPr marL="800100" lvl="1" indent="-342900" algn="just">
              <a:lnSpc>
                <a:spcPct val="150000"/>
              </a:lnSpc>
              <a:buClr>
                <a:schemeClr val="tx1"/>
              </a:buClr>
              <a:buFont typeface="Wingdings" panose="05000000000000000000" pitchFamily="2" charset="2"/>
              <a:buChar char="Ø"/>
            </a:pPr>
            <a:r>
              <a:rPr sz="2400" dirty="0">
                <a:latin typeface="Times New Roman" panose="02020503050405090304" pitchFamily="18" charset="0"/>
                <a:cs typeface="Times New Roman" panose="02020503050405090304" pitchFamily="18" charset="0"/>
              </a:rPr>
              <a:t>Resource Allocation problems</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迁移学习</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实际应用</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国家药物控制</a:t>
            </a:r>
            <a:endParaRPr lang="en-US" altLang="zh-CN" sz="2400" dirty="0">
              <a:latin typeface="Times New Roman" panose="02020503050405090304" pitchFamily="18" charset="0"/>
              <a:cs typeface="Times New Roman" panose="02020503050405090304" pitchFamily="18" charset="0"/>
            </a:endParaRPr>
          </a:p>
          <a:p>
            <a:pPr lvl="1" indent="0" algn="just">
              <a:lnSpc>
                <a:spcPct val="150000"/>
              </a:lnSpc>
              <a:buClr>
                <a:schemeClr val="tx1"/>
              </a:buClr>
              <a:buFont typeface="Wingdings" panose="05000000000000000000" pitchFamily="2" charset="2"/>
              <a:buNone/>
            </a:pPr>
            <a:endParaRPr lang="zh-CN" altLang="en-US" sz="2400" dirty="0"/>
          </a:p>
        </p:txBody>
      </p:sp>
      <p:sp>
        <p:nvSpPr>
          <p:cNvPr id="6" name="矩形 5"/>
          <p:cNvSpPr/>
          <p:nvPr>
            <p:custDataLst>
              <p:tags r:id="rId3"/>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下游应用</a:t>
            </a:r>
            <a:r>
              <a:rPr lang="en-US" altLang="zh-CN" sz="2400" dirty="0">
                <a:solidFill>
                  <a:schemeClr val="tx1"/>
                </a:solidFill>
                <a:latin typeface="Times New Roman" panose="02020503050405090304" pitchFamily="18" charset="0"/>
                <a:cs typeface="Times New Roman" panose="0202050305040509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sz="3200" dirty="0">
                <a:latin typeface="Times New Roman" panose="02020503050405090304" pitchFamily="18" charset="0"/>
                <a:ea typeface="+mn-ea"/>
                <a:cs typeface="Times New Roman" panose="02020503050405090304" pitchFamily="18" charset="0"/>
                <a:sym typeface="+mn-lt"/>
              </a:rPr>
              <a:t>Experiments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文本框 6"/>
          <p:cNvSpPr txBox="1"/>
          <p:nvPr>
            <p:custDataLst>
              <p:tags r:id="rId2"/>
            </p:custDataLst>
          </p:nvPr>
        </p:nvSpPr>
        <p:spPr>
          <a:xfrm>
            <a:off x="250190" y="1501140"/>
            <a:ext cx="7695565" cy="3367405"/>
          </a:xfrm>
          <a:prstGeom prst="rect">
            <a:avLst/>
          </a:prstGeom>
          <a:solidFill>
            <a:schemeClr val="bg1"/>
          </a:solidFill>
          <a:ln>
            <a:noFill/>
          </a:ln>
        </p:spPr>
        <p:txBody>
          <a:bodyPr wrap="square" rtlCol="0">
            <a:noAutofit/>
          </a:bodyPr>
          <a:lstStyle/>
          <a:p>
            <a:pPr marL="800100" lvl="1" indent="-342900" algn="just">
              <a:lnSpc>
                <a:spcPct val="150000"/>
              </a:lnSpc>
              <a:buClr>
                <a:schemeClr val="tx1"/>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a:p>
            <a:pPr lvl="1" indent="0" algn="just">
              <a:lnSpc>
                <a:spcPct val="150000"/>
              </a:lnSpc>
              <a:buClr>
                <a:schemeClr val="tx1"/>
              </a:buClr>
              <a:buFont typeface="Wingdings" panose="05000000000000000000" pitchFamily="2" charset="2"/>
              <a:buNone/>
            </a:pPr>
            <a:endParaRPr lang="zh-CN" altLang="en-US" sz="2400" dirty="0"/>
          </a:p>
        </p:txBody>
      </p:sp>
      <p:sp>
        <p:nvSpPr>
          <p:cNvPr id="6" name="矩形 5"/>
          <p:cNvSpPr/>
          <p:nvPr>
            <p:custDataLst>
              <p:tags r:id="rId3"/>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MaxCut:</a:t>
            </a:r>
          </a:p>
        </p:txBody>
      </p:sp>
      <p:pic>
        <p:nvPicPr>
          <p:cNvPr id="2" name="图片 1"/>
          <p:cNvPicPr>
            <a:picLocks noChangeAspect="1"/>
          </p:cNvPicPr>
          <p:nvPr>
            <p:custDataLst>
              <p:tags r:id="rId4"/>
            </p:custDataLst>
          </p:nvPr>
        </p:nvPicPr>
        <p:blipFill>
          <a:blip r:embed="rId7"/>
          <a:stretch>
            <a:fillRect/>
          </a:stretch>
        </p:blipFill>
        <p:spPr>
          <a:xfrm>
            <a:off x="0" y="1687195"/>
            <a:ext cx="9144000" cy="3483610"/>
          </a:xfrm>
          <a:prstGeom prst="rect">
            <a:avLst/>
          </a:prstGeom>
        </p:spPr>
      </p:pic>
      <p:sp>
        <p:nvSpPr>
          <p:cNvPr id="3" name="文本框 2"/>
          <p:cNvSpPr txBox="1"/>
          <p:nvPr/>
        </p:nvSpPr>
        <p:spPr>
          <a:xfrm>
            <a:off x="625475" y="5578475"/>
            <a:ext cx="3048000" cy="368300"/>
          </a:xfrm>
          <a:prstGeom prst="rect">
            <a:avLst/>
          </a:prstGeom>
          <a:noFill/>
        </p:spPr>
        <p:txBody>
          <a:bodyPr wrap="square" rtlCol="0">
            <a:spAutoFit/>
          </a:bodyPr>
          <a:lstStyle/>
          <a:p>
            <a:r>
              <a:rPr lang="en-US" altLang="zh-CN"/>
              <a:t>Baseline: ADAM,  SA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sz="3200" dirty="0">
                <a:latin typeface="Times New Roman" panose="02020503050405090304" pitchFamily="18" charset="0"/>
                <a:ea typeface="+mn-ea"/>
                <a:cs typeface="Times New Roman" panose="02020503050405090304" pitchFamily="18" charset="0"/>
                <a:sym typeface="+mn-lt"/>
              </a:rPr>
              <a:t>Experiments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sz="2400" dirty="0">
                <a:solidFill>
                  <a:schemeClr val="tx1"/>
                </a:solidFill>
                <a:latin typeface="Times New Roman" panose="02020503050405090304" pitchFamily="18" charset="0"/>
                <a:cs typeface="Times New Roman" panose="02020503050405090304" pitchFamily="18" charset="0"/>
              </a:rPr>
              <a:t>Maximum Independent Set Problem</a:t>
            </a:r>
            <a:r>
              <a:rPr lang="en-US" sz="2400" dirty="0">
                <a:solidFill>
                  <a:schemeClr val="tx1"/>
                </a:solidFill>
                <a:latin typeface="Times New Roman" panose="02020503050405090304" pitchFamily="18" charset="0"/>
                <a:cs typeface="Times New Roman" panose="02020503050405090304" pitchFamily="18" charset="0"/>
              </a:rPr>
              <a:t>:</a:t>
            </a:r>
          </a:p>
        </p:txBody>
      </p:sp>
      <p:pic>
        <p:nvPicPr>
          <p:cNvPr id="2" name="图片 1"/>
          <p:cNvPicPr>
            <a:picLocks noChangeAspect="1"/>
          </p:cNvPicPr>
          <p:nvPr>
            <p:custDataLst>
              <p:tags r:id="rId3"/>
            </p:custDataLst>
          </p:nvPr>
        </p:nvPicPr>
        <p:blipFill>
          <a:blip r:embed="rId6"/>
          <a:stretch>
            <a:fillRect/>
          </a:stretch>
        </p:blipFill>
        <p:spPr>
          <a:xfrm>
            <a:off x="1570990" y="1433195"/>
            <a:ext cx="5995670" cy="5358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70000" lnSpcReduction="20000"/>
          </a:bodyPr>
          <a:lstStyle/>
          <a:p>
            <a:pPr marL="0" lvl="1" indent="0" algn="just">
              <a:lnSpc>
                <a:spcPct val="150000"/>
              </a:lnSpc>
              <a:spcBef>
                <a:spcPts val="1000"/>
              </a:spcBef>
              <a:buClr>
                <a:schemeClr val="bg2">
                  <a:lumMod val="50000"/>
                </a:schemeClr>
              </a:buClr>
              <a:buFont typeface="Wingdings" panose="05000000000000000000" pitchFamily="2" charset="2"/>
              <a:buNone/>
            </a:pPr>
            <a:r>
              <a:rPr sz="3200" dirty="0">
                <a:latin typeface="Times New Roman" panose="02020503050405090304" pitchFamily="18" charset="0"/>
                <a:ea typeface="+mn-ea"/>
                <a:cs typeface="Times New Roman" panose="02020503050405090304" pitchFamily="18" charset="0"/>
                <a:sym typeface="+mn-lt"/>
              </a:rPr>
              <a:t>LIMITATIONS: PHASE TRANSITION IN GNN PERFORMANCE</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文本框 6"/>
          <p:cNvSpPr txBox="1"/>
          <p:nvPr>
            <p:custDataLst>
              <p:tags r:id="rId2"/>
            </p:custDataLst>
          </p:nvPr>
        </p:nvSpPr>
        <p:spPr>
          <a:xfrm>
            <a:off x="292735" y="148526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对当前工作的一些启示</a:t>
            </a:r>
            <a:r>
              <a:rPr lang="en-US" altLang="zh-CN" sz="2400" dirty="0">
                <a:latin typeface="Times New Roman" panose="02020503050405090304" pitchFamily="18" charset="0"/>
                <a:cs typeface="Times New Roman" panose="02020503050405090304" pitchFamily="18" charset="0"/>
              </a:rPr>
              <a:t>:</a:t>
            </a:r>
            <a:endParaRPr lang="zh-CN" altLang="en-US"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作者提出</a:t>
            </a:r>
            <a:r>
              <a:rPr lang="en-US" altLang="zh-CN" sz="2400" dirty="0">
                <a:latin typeface="Times New Roman" panose="02020503050405090304" pitchFamily="18" charset="0"/>
                <a:cs typeface="Times New Roman" panose="02020503050405090304" pitchFamily="18" charset="0"/>
              </a:rPr>
              <a:t> GNN </a:t>
            </a:r>
            <a:r>
              <a:rPr lang="zh-CN" altLang="en-US" sz="2400" dirty="0">
                <a:latin typeface="Times New Roman" panose="02020503050405090304" pitchFamily="18" charset="0"/>
                <a:cs typeface="Times New Roman" panose="02020503050405090304" pitchFamily="18" charset="0"/>
              </a:rPr>
              <a:t>在</a:t>
            </a:r>
            <a:r>
              <a:rPr lang="en-US" altLang="zh-CN" sz="2400" dirty="0">
                <a:latin typeface="Times New Roman" panose="02020503050405090304" pitchFamily="18" charset="0"/>
                <a:cs typeface="Times New Roman" panose="02020503050405090304" pitchFamily="18" charset="0"/>
              </a:rPr>
              <a:t>dense graph </a:t>
            </a:r>
            <a:r>
              <a:rPr lang="zh-CN" altLang="en-US" sz="2400" dirty="0">
                <a:latin typeface="Times New Roman" panose="02020503050405090304" pitchFamily="18" charset="0"/>
                <a:cs typeface="Times New Roman" panose="02020503050405090304" pitchFamily="18" charset="0"/>
              </a:rPr>
              <a:t>上的效果会变差</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可以试着对</a:t>
            </a:r>
            <a:r>
              <a:rPr lang="en-US" altLang="zh-CN" sz="2400" dirty="0">
                <a:latin typeface="Times New Roman" panose="02020503050405090304" pitchFamily="18" charset="0"/>
                <a:cs typeface="Times New Roman" panose="02020503050405090304" pitchFamily="18" charset="0"/>
              </a:rPr>
              <a:t> graph </a:t>
            </a:r>
            <a:r>
              <a:rPr lang="zh-CN" altLang="en-US" sz="2400" dirty="0">
                <a:latin typeface="Times New Roman" panose="02020503050405090304" pitchFamily="18" charset="0"/>
                <a:cs typeface="Times New Roman" panose="02020503050405090304" pitchFamily="18" charset="0"/>
              </a:rPr>
              <a:t>进行一个</a:t>
            </a:r>
            <a:r>
              <a:rPr lang="en-US" altLang="zh-CN" sz="2400" dirty="0">
                <a:latin typeface="Times New Roman" panose="02020503050405090304" pitchFamily="18" charset="0"/>
                <a:cs typeface="Times New Roman" panose="02020503050405090304" pitchFamily="18" charset="0"/>
              </a:rPr>
              <a:t> sparsification</a:t>
            </a:r>
          </a:p>
          <a:p>
            <a:pPr marL="800100" lvl="1"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ref: Dropedge:Towards deep graph convolutional networks on node classification. (ICLR 2019)</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Autofit/>
          </a:bodyPr>
          <a:lstStyle/>
          <a:p>
            <a:r>
              <a:rPr lang="zh-CN" altLang="en-US" sz="2300" b="1" dirty="0">
                <a:solidFill>
                  <a:srgbClr val="191B1F"/>
                </a:solidFill>
                <a:uFillTx/>
                <a:latin typeface="+中文标题" charset="0"/>
              </a:rPr>
              <a:t>近期工作汇报</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6</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27</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129</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张量化图卷积改进思路</a:t>
            </a:r>
          </a:p>
        </p:txBody>
      </p:sp>
      <p:pic>
        <p:nvPicPr>
          <p:cNvPr id="2" name="图片 1"/>
          <p:cNvPicPr>
            <a:picLocks noChangeAspect="1"/>
          </p:cNvPicPr>
          <p:nvPr/>
        </p:nvPicPr>
        <p:blipFill>
          <a:blip r:embed="rId3"/>
          <a:stretch>
            <a:fillRect/>
          </a:stretch>
        </p:blipFill>
        <p:spPr>
          <a:xfrm>
            <a:off x="122555" y="1090930"/>
            <a:ext cx="7861300" cy="1625600"/>
          </a:xfrm>
          <a:prstGeom prst="rect">
            <a:avLst/>
          </a:prstGeom>
        </p:spPr>
      </p:pic>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2716826"/>
            <a:ext cx="8436770" cy="1732915"/>
          </a:xfrm>
          <a:prstGeom prst="rect">
            <a:avLst/>
          </a:prstGeom>
        </p:spPr>
        <p:txBody>
          <a:bodyPr wrap="square">
            <a:spAutoFit/>
          </a:bodyPr>
          <a:lstStyle/>
          <a:p>
            <a:pPr lvl="1" indent="0" algn="just">
              <a:lnSpc>
                <a:spcPct val="150000"/>
              </a:lnSpc>
              <a:spcBef>
                <a:spcPts val="1000"/>
              </a:spcBef>
              <a:buClr>
                <a:schemeClr val="bg2">
                  <a:lumMod val="50000"/>
                </a:schemeClr>
              </a:buClr>
              <a:buFont typeface="Wingdings" panose="05000000000000000000" pitchFamily="2" charset="2"/>
              <a:buNone/>
            </a:pPr>
            <a:endParaRPr lang="zh-CN" altLang="en-US" sz="2000" b="1" dirty="0">
              <a:solidFill>
                <a:srgbClr val="000000"/>
              </a:solidFill>
              <a:latin typeface="+mn-ea"/>
            </a:endParaRPr>
          </a:p>
          <a:p>
            <a:pPr lvl="1" indent="0" algn="just">
              <a:lnSpc>
                <a:spcPct val="150000"/>
              </a:lnSpc>
              <a:spcBef>
                <a:spcPts val="1000"/>
              </a:spcBef>
              <a:buClr>
                <a:schemeClr val="bg2">
                  <a:lumMod val="50000"/>
                </a:schemeClr>
              </a:buClr>
              <a:buFont typeface="Wingdings" panose="05000000000000000000" pitchFamily="2" charset="2"/>
              <a:buNone/>
            </a:pP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11" name="图片 10"/>
          <p:cNvPicPr>
            <a:picLocks noChangeAspect="1"/>
          </p:cNvPicPr>
          <p:nvPr/>
        </p:nvPicPr>
        <p:blipFill>
          <a:blip r:embed="rId4"/>
          <a:stretch>
            <a:fillRect/>
          </a:stretch>
        </p:blipFill>
        <p:spPr>
          <a:xfrm>
            <a:off x="250190" y="3399155"/>
            <a:ext cx="8913495" cy="2828290"/>
          </a:xfrm>
          <a:prstGeom prst="rect">
            <a:avLst/>
          </a:prstGeom>
        </p:spPr>
      </p:pic>
      <p:sp>
        <p:nvSpPr>
          <p:cNvPr id="12" name="文本框 11"/>
          <p:cNvSpPr txBox="1"/>
          <p:nvPr/>
        </p:nvSpPr>
        <p:spPr>
          <a:xfrm>
            <a:off x="122555" y="2901950"/>
            <a:ext cx="1325880" cy="368300"/>
          </a:xfrm>
          <a:prstGeom prst="rect">
            <a:avLst/>
          </a:prstGeom>
          <a:noFill/>
        </p:spPr>
        <p:txBody>
          <a:bodyPr wrap="none" rtlCol="0">
            <a:spAutoFit/>
          </a:bodyPr>
          <a:lstStyle/>
          <a:p>
            <a:r>
              <a:rPr lang="zh-CN" altLang="en-US"/>
              <a:t>改进方案：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近期工作</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8" name="文本框 7"/>
          <p:cNvSpPr txBox="1"/>
          <p:nvPr>
            <p:custDataLst>
              <p:tags r:id="rId2"/>
            </p:custDataLst>
          </p:nvPr>
        </p:nvSpPr>
        <p:spPr>
          <a:xfrm>
            <a:off x="505460" y="2242185"/>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en-US" altLang="zh-CN" sz="2400"/>
              <a:t>ICDM Submission</a:t>
            </a:r>
            <a:endParaRPr lang="zh-CN" altLang="en-US" sz="2400"/>
          </a:p>
          <a:p>
            <a:pPr marL="800100" lvl="1" indent="-342900" algn="just">
              <a:lnSpc>
                <a:spcPct val="150000"/>
              </a:lnSpc>
              <a:buClr>
                <a:schemeClr val="tx1"/>
              </a:buClr>
              <a:buFont typeface="Wingdings" panose="05000000000000000000" pitchFamily="2" charset="2"/>
              <a:buChar char="Ø"/>
            </a:pPr>
            <a:r>
              <a:rPr lang="zh-CN" altLang="en-US" sz="2400"/>
              <a:t>修改内容同步</a:t>
            </a:r>
            <a:r>
              <a:rPr lang="en-US" altLang="zh-CN" sz="2400"/>
              <a:t> &amp; </a:t>
            </a:r>
            <a:r>
              <a:rPr lang="zh-CN" altLang="en-US" sz="2400"/>
              <a:t>总结</a:t>
            </a:r>
            <a:endParaRPr lang="en-US" altLang="zh-CN" sz="2400"/>
          </a:p>
          <a:p>
            <a:pPr marL="342900" indent="-342900" algn="just">
              <a:lnSpc>
                <a:spcPct val="150000"/>
              </a:lnSpc>
              <a:buClr>
                <a:schemeClr val="tx1"/>
              </a:buClr>
              <a:buFont typeface="Wingdings" panose="05000000000000000000" pitchFamily="2" charset="2"/>
              <a:buChar char="Ø"/>
            </a:pPr>
            <a:r>
              <a:rPr lang="en-US" altLang="zh-CN" sz="2400"/>
              <a:t>Distributed Constrained Combinatorial Optimization leveraging Hypergraph Neural </a:t>
            </a:r>
            <a:r>
              <a:rPr lang="zh-CN" altLang="en-US" sz="2400"/>
              <a:t>Networks</a:t>
            </a:r>
          </a:p>
          <a:p>
            <a:pPr marL="800100" lvl="1" indent="-342900" algn="just">
              <a:lnSpc>
                <a:spcPct val="150000"/>
              </a:lnSpc>
              <a:buClr>
                <a:schemeClr val="tx1"/>
              </a:buClr>
              <a:buFont typeface="Wingdings" panose="05000000000000000000" pitchFamily="2" charset="2"/>
              <a:buChar char="Ø"/>
            </a:pP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ICDM Submission</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62455"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论文修改</a:t>
            </a:r>
          </a:p>
        </p:txBody>
      </p:sp>
      <p:sp>
        <p:nvSpPr>
          <p:cNvPr id="7" name="文本框 6"/>
          <p:cNvSpPr txBox="1"/>
          <p:nvPr>
            <p:custDataLst>
              <p:tags r:id="rId3"/>
            </p:custDataLst>
          </p:nvPr>
        </p:nvSpPr>
        <p:spPr>
          <a:xfrm>
            <a:off x="292735" y="143319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标题修改</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格式改为</a:t>
            </a:r>
            <a:r>
              <a:rPr lang="en-US" altLang="zh-CN" sz="2400" dirty="0">
                <a:latin typeface="Times New Roman" panose="02020503050405090304" pitchFamily="18" charset="0"/>
                <a:cs typeface="Times New Roman" panose="02020503050405090304" pitchFamily="18" charset="0"/>
              </a:rPr>
              <a:t> IEEE </a:t>
            </a:r>
            <a:r>
              <a:rPr lang="zh-CN" altLang="en-US" sz="2400" dirty="0">
                <a:latin typeface="Times New Roman" panose="02020503050405090304" pitchFamily="18" charset="0"/>
                <a:cs typeface="Times New Roman" panose="02020503050405090304" pitchFamily="18" charset="0"/>
              </a:rPr>
              <a:t>会议</a:t>
            </a:r>
            <a:r>
              <a:rPr lang="en-US" altLang="zh-CN" sz="2400" dirty="0">
                <a:latin typeface="Times New Roman" panose="02020503050405090304" pitchFamily="18" charset="0"/>
                <a:cs typeface="Times New Roman" panose="02020503050405090304" pitchFamily="18" charset="0"/>
              </a:rPr>
              <a:t>(</a:t>
            </a:r>
            <a:r>
              <a:rPr lang="zh-CN" altLang="en-US" sz="2400" dirty="0">
                <a:latin typeface="Times New Roman" panose="02020503050405090304" pitchFamily="18" charset="0"/>
                <a:cs typeface="Times New Roman" panose="02020503050405090304" pitchFamily="18" charset="0"/>
              </a:rPr>
              <a:t>双列</a:t>
            </a:r>
            <a:r>
              <a:rPr lang="en-US" altLang="zh-CN" sz="2400" dirty="0">
                <a:latin typeface="Times New Roman" panose="02020503050405090304" pitchFamily="18" charset="0"/>
                <a:cs typeface="Times New Roman" panose="02020503050405090304" pitchFamily="18" charset="0"/>
              </a:rPr>
              <a:t>)</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其他小修</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实验部分修改</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对比实验部分重写</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添加</a:t>
            </a:r>
            <a:r>
              <a:rPr lang="en-US" altLang="zh-CN" sz="2400" dirty="0">
                <a:latin typeface="Times New Roman" panose="02020503050405090304" pitchFamily="18" charset="0"/>
                <a:cs typeface="Times New Roman" panose="02020503050405090304" pitchFamily="18" charset="0"/>
              </a:rPr>
              <a:t>Running time analysis</a:t>
            </a: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工作当前不足</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理论</a:t>
            </a:r>
          </a:p>
        </p:txBody>
      </p:sp>
      <p:sp>
        <p:nvSpPr>
          <p:cNvPr id="7" name="文本框 6"/>
          <p:cNvSpPr txBox="1"/>
          <p:nvPr>
            <p:custDataLst>
              <p:tags r:id="rId3"/>
            </p:custDataLst>
          </p:nvPr>
        </p:nvSpPr>
        <p:spPr>
          <a:xfrm>
            <a:off x="250190" y="143319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卷积</a:t>
            </a:r>
            <a:r>
              <a:rPr lang="en-US" altLang="zh-CN" sz="2400" dirty="0">
                <a:latin typeface="Times New Roman" panose="02020503050405090304" pitchFamily="18" charset="0"/>
                <a:cs typeface="Times New Roman" panose="02020503050405090304" pitchFamily="18" charset="0"/>
                <a:sym typeface="+mn-ea"/>
              </a:rPr>
              <a:t>Kernel  Y_k(x)</a:t>
            </a:r>
          </a:p>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5" name="图片 4"/>
          <p:cNvPicPr>
            <a:picLocks noChangeAspect="1"/>
          </p:cNvPicPr>
          <p:nvPr>
            <p:custDataLst>
              <p:tags r:id="rId4"/>
            </p:custDataLst>
          </p:nvPr>
        </p:nvPicPr>
        <p:blipFill>
          <a:blip r:embed="rId9"/>
          <a:stretch>
            <a:fillRect/>
          </a:stretch>
        </p:blipFill>
        <p:spPr>
          <a:xfrm>
            <a:off x="292735" y="2667000"/>
            <a:ext cx="6763385" cy="3201035"/>
          </a:xfrm>
          <a:prstGeom prst="rect">
            <a:avLst/>
          </a:prstGeom>
        </p:spPr>
      </p:pic>
      <p:pic>
        <p:nvPicPr>
          <p:cNvPr id="2" name="图片 1"/>
          <p:cNvPicPr>
            <a:picLocks noChangeAspect="1"/>
          </p:cNvPicPr>
          <p:nvPr>
            <p:custDataLst>
              <p:tags r:id="rId5"/>
            </p:custDataLst>
          </p:nvPr>
        </p:nvPicPr>
        <p:blipFill>
          <a:blip r:embed="rId10"/>
          <a:stretch>
            <a:fillRect/>
          </a:stretch>
        </p:blipFill>
        <p:spPr>
          <a:xfrm>
            <a:off x="5910580" y="4558665"/>
            <a:ext cx="2977515" cy="1622425"/>
          </a:xfrm>
          <a:prstGeom prst="rect">
            <a:avLst/>
          </a:prstGeom>
        </p:spPr>
      </p:pic>
      <p:pic>
        <p:nvPicPr>
          <p:cNvPr id="3" name="图片 2"/>
          <p:cNvPicPr>
            <a:picLocks noChangeAspect="1"/>
          </p:cNvPicPr>
          <p:nvPr>
            <p:custDataLst>
              <p:tags r:id="rId6"/>
            </p:custDataLst>
          </p:nvPr>
        </p:nvPicPr>
        <p:blipFill>
          <a:blip r:embed="rId11"/>
          <a:stretch>
            <a:fillRect/>
          </a:stretch>
        </p:blipFill>
        <p:spPr>
          <a:xfrm>
            <a:off x="1752600" y="5868670"/>
            <a:ext cx="3373755" cy="909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工作当前不足</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理论</a:t>
            </a:r>
          </a:p>
        </p:txBody>
      </p:sp>
      <p:sp>
        <p:nvSpPr>
          <p:cNvPr id="7" name="文本框 6"/>
          <p:cNvSpPr txBox="1"/>
          <p:nvPr>
            <p:custDataLst>
              <p:tags r:id="rId3"/>
            </p:custDataLst>
          </p:nvPr>
        </p:nvSpPr>
        <p:spPr>
          <a:xfrm>
            <a:off x="250190" y="143319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对于</a:t>
            </a:r>
            <a:r>
              <a:rPr lang="en-US" altLang="zh-CN" sz="2400" dirty="0">
                <a:latin typeface="Times New Roman" panose="02020503050405090304" pitchFamily="18" charset="0"/>
                <a:cs typeface="Times New Roman" panose="02020503050405090304" pitchFamily="18" charset="0"/>
                <a:sym typeface="+mn-ea"/>
              </a:rPr>
              <a:t>HDLSS</a:t>
            </a:r>
            <a:r>
              <a:rPr lang="zh-CN" altLang="en-US" sz="2400" dirty="0">
                <a:latin typeface="Times New Roman" panose="02020503050405090304" pitchFamily="18" charset="0"/>
                <a:cs typeface="Times New Roman" panose="02020503050405090304" pitchFamily="18" charset="0"/>
                <a:sym typeface="+mn-ea"/>
              </a:rPr>
              <a:t>数据的建图处理</a:t>
            </a: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复杂度高</a:t>
            </a:r>
          </a:p>
          <a:p>
            <a:pPr marL="342900" indent="-342900" algn="just">
              <a:lnSpc>
                <a:spcPct val="150000"/>
              </a:lnSpc>
              <a:buClr>
                <a:schemeClr val="tx1"/>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sym typeface="+mn-ea"/>
            </a:endParaRPr>
          </a:p>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2" name="图片 1"/>
          <p:cNvPicPr>
            <a:picLocks noChangeAspect="1"/>
          </p:cNvPicPr>
          <p:nvPr>
            <p:custDataLst>
              <p:tags r:id="rId4"/>
            </p:custDataLst>
          </p:nvPr>
        </p:nvPicPr>
        <p:blipFill>
          <a:blip r:embed="rId8"/>
          <a:stretch>
            <a:fillRect/>
          </a:stretch>
        </p:blipFill>
        <p:spPr>
          <a:xfrm>
            <a:off x="1911350" y="2078355"/>
            <a:ext cx="5111115" cy="3234055"/>
          </a:xfrm>
          <a:prstGeom prst="rect">
            <a:avLst/>
          </a:prstGeom>
        </p:spPr>
      </p:pic>
      <p:pic>
        <p:nvPicPr>
          <p:cNvPr id="8" name="图片 7"/>
          <p:cNvPicPr>
            <a:picLocks noChangeAspect="1"/>
          </p:cNvPicPr>
          <p:nvPr>
            <p:custDataLst>
              <p:tags r:id="rId5"/>
            </p:custDataLst>
          </p:nvPr>
        </p:nvPicPr>
        <p:blipFill>
          <a:blip r:embed="rId9"/>
          <a:stretch>
            <a:fillRect/>
          </a:stretch>
        </p:blipFill>
        <p:spPr>
          <a:xfrm>
            <a:off x="2783840" y="5439410"/>
            <a:ext cx="2628900" cy="1409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工作当前不足</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实验效果</a:t>
            </a:r>
          </a:p>
        </p:txBody>
      </p:sp>
      <p:sp>
        <p:nvSpPr>
          <p:cNvPr id="7" name="文本框 6"/>
          <p:cNvSpPr txBox="1"/>
          <p:nvPr>
            <p:custDataLst>
              <p:tags r:id="rId3"/>
            </p:custDataLst>
          </p:nvPr>
        </p:nvSpPr>
        <p:spPr>
          <a:xfrm>
            <a:off x="292735" y="148526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理论</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可能支持扩展</a:t>
            </a:r>
            <a:r>
              <a:rPr lang="en-US" altLang="zh-CN" sz="2400" dirty="0">
                <a:latin typeface="Times New Roman" panose="02020503050405090304" pitchFamily="18" charset="0"/>
                <a:cs typeface="Times New Roman" panose="02020503050405090304" pitchFamily="18" charset="0"/>
              </a:rPr>
              <a:t> ?</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到底是不是</a:t>
            </a:r>
            <a:r>
              <a:rPr lang="en-US" altLang="zh-CN" sz="2400" dirty="0">
                <a:latin typeface="Times New Roman" panose="02020503050405090304" pitchFamily="18" charset="0"/>
                <a:cs typeface="Times New Roman" panose="02020503050405090304" pitchFamily="18" charset="0"/>
              </a:rPr>
              <a:t> MLP + </a:t>
            </a:r>
            <a:r>
              <a:rPr lang="zh-CN" altLang="en-US" sz="2400" dirty="0">
                <a:latin typeface="Times New Roman" panose="02020503050405090304" pitchFamily="18" charset="0"/>
                <a:cs typeface="Times New Roman" panose="02020503050405090304" pitchFamily="18" charset="0"/>
              </a:rPr>
              <a:t>高阶相似度</a:t>
            </a:r>
            <a:r>
              <a:rPr lang="en-US" altLang="zh-CN" sz="2400" dirty="0">
                <a:latin typeface="Times New Roman" panose="02020503050405090304" pitchFamily="18" charset="0"/>
                <a:cs typeface="Times New Roman" panose="02020503050405090304" pitchFamily="18" charset="0"/>
              </a:rPr>
              <a:t> ? </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实验</a:t>
            </a:r>
            <a:endParaRPr lang="en-US" altLang="zh-CN"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GCN </a:t>
            </a:r>
            <a:r>
              <a:rPr lang="zh-CN" altLang="en-US" sz="2400" dirty="0">
                <a:latin typeface="Times New Roman" panose="02020503050405090304" pitchFamily="18" charset="0"/>
                <a:cs typeface="Times New Roman" panose="02020503050405090304" pitchFamily="18" charset="0"/>
              </a:rPr>
              <a:t>作为</a:t>
            </a:r>
            <a:r>
              <a:rPr lang="en-US" altLang="zh-CN" sz="2400" dirty="0">
                <a:latin typeface="Times New Roman" panose="02020503050405090304" pitchFamily="18" charset="0"/>
                <a:cs typeface="Times New Roman" panose="02020503050405090304" pitchFamily="18" charset="0"/>
              </a:rPr>
              <a:t>b</a:t>
            </a:r>
            <a:r>
              <a:rPr lang="zh-CN" altLang="en-US" sz="2400" dirty="0">
                <a:latin typeface="Times New Roman" panose="02020503050405090304" pitchFamily="18" charset="0"/>
                <a:cs typeface="Times New Roman" panose="02020503050405090304" pitchFamily="18" charset="0"/>
              </a:rPr>
              <a:t>ackbone</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限制了性能上限</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复杂度</a:t>
            </a:r>
            <a:r>
              <a:rPr lang="en-US" altLang="zh-CN" sz="2400" dirty="0">
                <a:latin typeface="Times New Roman" panose="02020503050405090304" pitchFamily="18" charset="0"/>
                <a:cs typeface="Times New Roman" panose="02020503050405090304" pitchFamily="18" charset="0"/>
              </a:rPr>
              <a:t> </a:t>
            </a:r>
            <a:endParaRPr lang="zh-CN" altLang="en-US"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权重初始化对结果的影响较大</a:t>
            </a: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Autofit/>
          </a:bodyPr>
          <a:lstStyle/>
          <a:p>
            <a:r>
              <a:rPr lang="en-US" altLang="zh-CN" sz="2300" b="1" dirty="0">
                <a:solidFill>
                  <a:srgbClr val="191B1F"/>
                </a:solidFill>
                <a:uFillTx/>
                <a:latin typeface="+中文标题" charset="0"/>
              </a:rPr>
              <a:t>Distributed Constrained Combinatorial Optimization leveraging Hypergraph Neural Networks</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6</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27</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135</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Problem Setting</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约束求解模型</a:t>
            </a:r>
            <a:r>
              <a:rPr lang="en-US" altLang="zh-CN" sz="2400" dirty="0">
                <a:solidFill>
                  <a:schemeClr val="tx1"/>
                </a:solidFill>
                <a:latin typeface="Times New Roman" panose="02020503050405090304" pitchFamily="18" charset="0"/>
                <a:cs typeface="Times New Roman" panose="02020503050405090304" pitchFamily="18" charset="0"/>
              </a:rPr>
              <a:t>:</a:t>
            </a:r>
          </a:p>
        </p:txBody>
      </p:sp>
      <p:sp>
        <p:nvSpPr>
          <p:cNvPr id="7" name="文本框 6"/>
          <p:cNvSpPr txBox="1"/>
          <p:nvPr>
            <p:custDataLst>
              <p:tags r:id="rId3"/>
            </p:custDataLst>
          </p:nvPr>
        </p:nvSpPr>
        <p:spPr>
          <a:xfrm>
            <a:off x="5015230" y="1899285"/>
            <a:ext cx="3873500"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难点：</a:t>
            </a:r>
          </a:p>
          <a:p>
            <a:pPr marL="800100" lvl="1"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non-convex/non-linear</a:t>
            </a:r>
            <a:r>
              <a:rPr lang="zh-CN" altLang="en-US" sz="2400" dirty="0">
                <a:latin typeface="Times New Roman" panose="02020503050405090304" pitchFamily="18" charset="0"/>
                <a:cs typeface="Times New Roman" panose="02020503050405090304" pitchFamily="18" charset="0"/>
              </a:rPr>
              <a:t>的目标和约束</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优化变量可以是离散取值</a:t>
            </a:r>
            <a:r>
              <a:rPr lang="en-US" altLang="zh-CN" sz="2400" dirty="0">
                <a:latin typeface="Times New Roman" panose="02020503050405090304" pitchFamily="18" charset="0"/>
                <a:cs typeface="Times New Roman" panose="02020503050405090304" pitchFamily="18" charset="0"/>
              </a:rPr>
              <a:t>(GD</a:t>
            </a:r>
            <a:r>
              <a:rPr lang="zh-CN" altLang="en-US" sz="2400" dirty="0">
                <a:latin typeface="Times New Roman" panose="02020503050405090304" pitchFamily="18" charset="0"/>
                <a:cs typeface="Times New Roman" panose="02020503050405090304" pitchFamily="18" charset="0"/>
              </a:rPr>
              <a:t>类方法失效</a:t>
            </a:r>
            <a:r>
              <a:rPr lang="en-US" altLang="zh-CN" sz="2400" dirty="0">
                <a:latin typeface="Times New Roman" panose="02020503050405090304" pitchFamily="18" charset="0"/>
                <a:cs typeface="Times New Roman" panose="02020503050405090304" pitchFamily="18" charset="0"/>
              </a:rPr>
              <a:t>) </a:t>
            </a:r>
          </a:p>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5" name="图片 4"/>
          <p:cNvPicPr>
            <a:picLocks noChangeAspect="1"/>
          </p:cNvPicPr>
          <p:nvPr>
            <p:custDataLst>
              <p:tags r:id="rId4"/>
            </p:custDataLst>
          </p:nvPr>
        </p:nvPicPr>
        <p:blipFill>
          <a:blip r:embed="rId8"/>
          <a:stretch>
            <a:fillRect/>
          </a:stretch>
        </p:blipFill>
        <p:spPr>
          <a:xfrm>
            <a:off x="250190" y="1589405"/>
            <a:ext cx="4879975" cy="1481455"/>
          </a:xfrm>
          <a:prstGeom prst="rect">
            <a:avLst/>
          </a:prstGeom>
        </p:spPr>
      </p:pic>
      <p:pic>
        <p:nvPicPr>
          <p:cNvPr id="8" name="图片 7"/>
          <p:cNvPicPr>
            <a:picLocks noChangeAspect="1"/>
          </p:cNvPicPr>
          <p:nvPr>
            <p:custDataLst>
              <p:tags r:id="rId5"/>
            </p:custDataLst>
          </p:nvPr>
        </p:nvPicPr>
        <p:blipFill>
          <a:blip r:embed="rId9"/>
          <a:stretch>
            <a:fillRect/>
          </a:stretch>
        </p:blipFill>
        <p:spPr>
          <a:xfrm>
            <a:off x="605790" y="3145790"/>
            <a:ext cx="4524375" cy="3694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Problem Setting</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解决方案</a:t>
            </a:r>
            <a:r>
              <a:rPr lang="en-US" altLang="zh-CN" sz="2400" dirty="0">
                <a:solidFill>
                  <a:schemeClr val="tx1"/>
                </a:solidFill>
                <a:latin typeface="Times New Roman" panose="02020503050405090304" pitchFamily="18" charset="0"/>
                <a:cs typeface="Times New Roman" panose="02020503050405090304" pitchFamily="18" charset="0"/>
              </a:rPr>
              <a:t>: </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sp>
        <p:nvSpPr>
          <p:cNvPr id="7" name="文本框 6"/>
          <p:cNvSpPr txBox="1"/>
          <p:nvPr>
            <p:custDataLst>
              <p:tags r:id="rId3"/>
            </p:custDataLst>
          </p:nvPr>
        </p:nvSpPr>
        <p:spPr>
          <a:xfrm>
            <a:off x="5015230" y="1899285"/>
            <a:ext cx="3873500"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方案：</a:t>
            </a:r>
          </a:p>
          <a:p>
            <a:pPr marL="800100" lvl="1"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将状态空间松弛为连续空间，解决满足连续性的优化问题，</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再把解映射回原空间</a:t>
            </a:r>
          </a:p>
          <a:p>
            <a:pPr marL="800100" lvl="1"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HypOP: HGNN</a:t>
            </a:r>
            <a:r>
              <a:rPr lang="zh-CN" altLang="en-US" sz="2400" dirty="0">
                <a:latin typeface="Times New Roman" panose="02020503050405090304" pitchFamily="18" charset="0"/>
                <a:cs typeface="Times New Roman" panose="02020503050405090304" pitchFamily="18" charset="0"/>
              </a:rPr>
              <a:t>作为可学习转换函数</a:t>
            </a:r>
            <a:endParaRPr lang="en-US" altLang="zh-CN"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5" name="图片 4"/>
          <p:cNvPicPr>
            <a:picLocks noChangeAspect="1"/>
          </p:cNvPicPr>
          <p:nvPr>
            <p:custDataLst>
              <p:tags r:id="rId4"/>
            </p:custDataLst>
          </p:nvPr>
        </p:nvPicPr>
        <p:blipFill>
          <a:blip r:embed="rId9"/>
          <a:stretch>
            <a:fillRect/>
          </a:stretch>
        </p:blipFill>
        <p:spPr>
          <a:xfrm>
            <a:off x="431165" y="1607820"/>
            <a:ext cx="4879975" cy="1481455"/>
          </a:xfrm>
          <a:prstGeom prst="rect">
            <a:avLst/>
          </a:prstGeom>
        </p:spPr>
      </p:pic>
      <p:pic>
        <p:nvPicPr>
          <p:cNvPr id="3" name="图片 2"/>
          <p:cNvPicPr>
            <a:picLocks noChangeAspect="1"/>
          </p:cNvPicPr>
          <p:nvPr>
            <p:custDataLst>
              <p:tags r:id="rId5"/>
            </p:custDataLst>
          </p:nvPr>
        </p:nvPicPr>
        <p:blipFill>
          <a:blip r:embed="rId10"/>
          <a:stretch>
            <a:fillRect/>
          </a:stretch>
        </p:blipFill>
        <p:spPr>
          <a:xfrm>
            <a:off x="117475" y="4502785"/>
            <a:ext cx="4276725" cy="1636395"/>
          </a:xfrm>
          <a:prstGeom prst="rect">
            <a:avLst/>
          </a:prstGeom>
        </p:spPr>
      </p:pic>
      <p:sp>
        <p:nvSpPr>
          <p:cNvPr id="9" name="下箭头 8"/>
          <p:cNvSpPr/>
          <p:nvPr/>
        </p:nvSpPr>
        <p:spPr>
          <a:xfrm>
            <a:off x="2204085" y="3210560"/>
            <a:ext cx="471805" cy="11709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6"/>
            </p:custDataLst>
          </p:nvPr>
        </p:nvPicPr>
        <p:blipFill>
          <a:blip r:embed="rId11"/>
          <a:stretch>
            <a:fillRect/>
          </a:stretch>
        </p:blipFill>
        <p:spPr>
          <a:xfrm>
            <a:off x="0" y="6115685"/>
            <a:ext cx="9144000" cy="361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Overview of HypOP framework</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文本框 6"/>
          <p:cNvSpPr txBox="1"/>
          <p:nvPr>
            <p:custDataLst>
              <p:tags r:id="rId2"/>
            </p:custDataLst>
          </p:nvPr>
        </p:nvSpPr>
        <p:spPr>
          <a:xfrm>
            <a:off x="250190" y="3446145"/>
            <a:ext cx="8768080" cy="341185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Framework</a:t>
            </a:r>
            <a:r>
              <a:rPr lang="zh-CN" altLang="en-US" sz="2400" dirty="0">
                <a:latin typeface="Times New Roman" panose="02020503050405090304" pitchFamily="18" charset="0"/>
                <a:cs typeface="Times New Roman" panose="02020503050405090304" pitchFamily="18" charset="0"/>
              </a:rPr>
              <a:t>：</a:t>
            </a:r>
          </a:p>
          <a:p>
            <a:pPr lvl="1" indent="0" algn="just">
              <a:lnSpc>
                <a:spcPct val="150000"/>
              </a:lnSpc>
              <a:buClr>
                <a:schemeClr val="tx1"/>
              </a:buClr>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1.  Hypergraph modeling</a:t>
            </a:r>
          </a:p>
          <a:p>
            <a:pPr lvl="1" algn="just">
              <a:lnSpc>
                <a:spcPct val="150000"/>
              </a:lnSpc>
              <a:buClr>
                <a:schemeClr val="tx1"/>
              </a:buClr>
              <a:buSzTx/>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2. Solving the relaxed problem using hgnn.(unsupervised)</a:t>
            </a:r>
          </a:p>
          <a:p>
            <a:pPr lvl="1" indent="0" algn="just">
              <a:lnSpc>
                <a:spcPct val="150000"/>
              </a:lnSpc>
              <a:buClr>
                <a:schemeClr val="tx1"/>
              </a:buClr>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3. Post-processing mapping (continous output =&gt; discrete value)</a:t>
            </a:r>
          </a:p>
          <a:p>
            <a:pPr indent="0" algn="just">
              <a:lnSpc>
                <a:spcPct val="150000"/>
              </a:lnSpc>
              <a:buClr>
                <a:schemeClr val="tx1"/>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2" name="图片 1"/>
          <p:cNvPicPr>
            <a:picLocks noChangeAspect="1"/>
          </p:cNvPicPr>
          <p:nvPr>
            <p:custDataLst>
              <p:tags r:id="rId3"/>
            </p:custDataLst>
          </p:nvPr>
        </p:nvPicPr>
        <p:blipFill>
          <a:blip r:embed="rId6"/>
          <a:stretch>
            <a:fillRect/>
          </a:stretch>
        </p:blipFill>
        <p:spPr>
          <a:xfrm>
            <a:off x="0" y="916940"/>
            <a:ext cx="9144000" cy="2529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139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80000" lnSpcReduction="100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2. HyperGNN as the Learnable Transformation Function</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解决方案</a:t>
            </a:r>
            <a:r>
              <a:rPr lang="en-US" altLang="zh-CN" sz="2400" dirty="0">
                <a:solidFill>
                  <a:schemeClr val="tx1"/>
                </a:solidFill>
                <a:latin typeface="Times New Roman" panose="02020503050405090304" pitchFamily="18" charset="0"/>
                <a:cs typeface="Times New Roman" panose="02020503050405090304" pitchFamily="18" charset="0"/>
              </a:rPr>
              <a:t>: </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pic>
        <p:nvPicPr>
          <p:cNvPr id="2" name="图片 1"/>
          <p:cNvPicPr>
            <a:picLocks noChangeAspect="1"/>
          </p:cNvPicPr>
          <p:nvPr>
            <p:custDataLst>
              <p:tags r:id="rId3"/>
            </p:custDataLst>
          </p:nvPr>
        </p:nvPicPr>
        <p:blipFill>
          <a:blip r:embed="rId11"/>
          <a:stretch>
            <a:fillRect/>
          </a:stretch>
        </p:blipFill>
        <p:spPr>
          <a:xfrm>
            <a:off x="4822190" y="1644650"/>
            <a:ext cx="4321810" cy="1626870"/>
          </a:xfrm>
          <a:prstGeom prst="rect">
            <a:avLst/>
          </a:prstGeom>
        </p:spPr>
      </p:pic>
      <p:pic>
        <p:nvPicPr>
          <p:cNvPr id="3" name="图片 2"/>
          <p:cNvPicPr>
            <a:picLocks noChangeAspect="1"/>
          </p:cNvPicPr>
          <p:nvPr>
            <p:custDataLst>
              <p:tags r:id="rId4"/>
            </p:custDataLst>
          </p:nvPr>
        </p:nvPicPr>
        <p:blipFill>
          <a:blip r:embed="rId12"/>
          <a:stretch>
            <a:fillRect/>
          </a:stretch>
        </p:blipFill>
        <p:spPr>
          <a:xfrm>
            <a:off x="0" y="1642110"/>
            <a:ext cx="4571365" cy="1481455"/>
          </a:xfrm>
          <a:prstGeom prst="rect">
            <a:avLst/>
          </a:prstGeom>
        </p:spPr>
      </p:pic>
      <p:sp>
        <p:nvSpPr>
          <p:cNvPr id="9" name="下箭头 8"/>
          <p:cNvSpPr/>
          <p:nvPr>
            <p:custDataLst>
              <p:tags r:id="rId5"/>
            </p:custDataLst>
          </p:nvPr>
        </p:nvSpPr>
        <p:spPr>
          <a:xfrm rot="3300000">
            <a:off x="4218305" y="2755900"/>
            <a:ext cx="442595" cy="19513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右箭头 10"/>
          <p:cNvSpPr/>
          <p:nvPr/>
        </p:nvSpPr>
        <p:spPr>
          <a:xfrm>
            <a:off x="4160520" y="2310765"/>
            <a:ext cx="769620" cy="3498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p:cNvPicPr>
            <a:picLocks noChangeAspect="1"/>
          </p:cNvPicPr>
          <p:nvPr>
            <p:custDataLst>
              <p:tags r:id="rId6"/>
            </p:custDataLst>
          </p:nvPr>
        </p:nvPicPr>
        <p:blipFill>
          <a:blip r:embed="rId13"/>
          <a:stretch>
            <a:fillRect/>
          </a:stretch>
        </p:blipFill>
        <p:spPr>
          <a:xfrm>
            <a:off x="0" y="4404360"/>
            <a:ext cx="5661660" cy="1849120"/>
          </a:xfrm>
          <a:prstGeom prst="rect">
            <a:avLst/>
          </a:prstGeom>
        </p:spPr>
      </p:pic>
      <p:pic>
        <p:nvPicPr>
          <p:cNvPr id="13" name="图片 12"/>
          <p:cNvPicPr>
            <a:picLocks noChangeAspect="1"/>
          </p:cNvPicPr>
          <p:nvPr>
            <p:custDataLst>
              <p:tags r:id="rId7"/>
            </p:custDataLst>
          </p:nvPr>
        </p:nvPicPr>
        <p:blipFill>
          <a:blip r:embed="rId14"/>
          <a:stretch>
            <a:fillRect/>
          </a:stretch>
        </p:blipFill>
        <p:spPr>
          <a:xfrm>
            <a:off x="5697855" y="3937000"/>
            <a:ext cx="3190240" cy="467360"/>
          </a:xfrm>
          <a:prstGeom prst="rect">
            <a:avLst/>
          </a:prstGeom>
        </p:spPr>
      </p:pic>
      <p:pic>
        <p:nvPicPr>
          <p:cNvPr id="14" name="图片 13"/>
          <p:cNvPicPr>
            <a:picLocks noChangeAspect="1"/>
          </p:cNvPicPr>
          <p:nvPr>
            <p:custDataLst>
              <p:tags r:id="rId8"/>
            </p:custDataLst>
          </p:nvPr>
        </p:nvPicPr>
        <p:blipFill>
          <a:blip r:embed="rId15"/>
          <a:stretch>
            <a:fillRect/>
          </a:stretch>
        </p:blipFill>
        <p:spPr>
          <a:xfrm>
            <a:off x="5537835" y="4509135"/>
            <a:ext cx="3350260" cy="467995"/>
          </a:xfrm>
          <a:prstGeom prst="rect">
            <a:avLst/>
          </a:prstGeom>
        </p:spPr>
      </p:pic>
      <p:sp>
        <p:nvSpPr>
          <p:cNvPr id="15" name="文本框 14"/>
          <p:cNvSpPr txBox="1"/>
          <p:nvPr/>
        </p:nvSpPr>
        <p:spPr>
          <a:xfrm>
            <a:off x="1882140" y="1637665"/>
            <a:ext cx="3048000" cy="368300"/>
          </a:xfrm>
          <a:prstGeom prst="rect">
            <a:avLst/>
          </a:prstGeom>
          <a:noFill/>
        </p:spPr>
        <p:txBody>
          <a:bodyPr wrap="square" rtlCol="0">
            <a:spAutoFit/>
          </a:bodyPr>
          <a:lstStyle/>
          <a:p>
            <a:r>
              <a:rPr lang="zh-CN" altLang="en-US"/>
              <a:t>离散</a:t>
            </a:r>
            <a:endParaRPr lang="en-US" altLang="zh-CN"/>
          </a:p>
        </p:txBody>
      </p:sp>
      <p:sp>
        <p:nvSpPr>
          <p:cNvPr id="17" name="文本框 16"/>
          <p:cNvSpPr txBox="1"/>
          <p:nvPr/>
        </p:nvSpPr>
        <p:spPr>
          <a:xfrm>
            <a:off x="6869430" y="1710055"/>
            <a:ext cx="3048000" cy="368300"/>
          </a:xfrm>
          <a:prstGeom prst="rect">
            <a:avLst/>
          </a:prstGeom>
          <a:noFill/>
        </p:spPr>
        <p:txBody>
          <a:bodyPr wrap="square" rtlCol="0">
            <a:spAutoFit/>
          </a:bodyPr>
          <a:lstStyle/>
          <a:p>
            <a:r>
              <a:rPr lang="zh-CN" altLang="en-US"/>
              <a:t>连续</a:t>
            </a:r>
          </a:p>
        </p:txBody>
      </p:sp>
      <p:sp>
        <p:nvSpPr>
          <p:cNvPr id="18" name="文本框 17"/>
          <p:cNvSpPr txBox="1"/>
          <p:nvPr/>
        </p:nvSpPr>
        <p:spPr>
          <a:xfrm>
            <a:off x="465455" y="4140835"/>
            <a:ext cx="3048000" cy="368300"/>
          </a:xfrm>
          <a:prstGeom prst="rect">
            <a:avLst/>
          </a:prstGeom>
          <a:noFill/>
        </p:spPr>
        <p:txBody>
          <a:bodyPr wrap="square" rtlCol="0">
            <a:spAutoFit/>
          </a:bodyPr>
          <a:lstStyle/>
          <a:p>
            <a:r>
              <a:rPr lang="zh-CN" altLang="en-US"/>
              <a:t>参数化</a:t>
            </a:r>
            <a:r>
              <a:rPr lang="en-US" altLang="zh-CN"/>
              <a:t>, </a:t>
            </a:r>
            <a:r>
              <a:rPr lang="zh-CN" altLang="en-US"/>
              <a:t>连续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张量化图卷积改进思路</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353535" y="2426631"/>
            <a:ext cx="8436770" cy="4092575"/>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当下问题：</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两层张量</a:t>
            </a:r>
            <a:r>
              <a:rPr lang="en-US" altLang="zh-CN" sz="2000" b="1" dirty="0">
                <a:solidFill>
                  <a:srgbClr val="000000"/>
                </a:solidFill>
                <a:latin typeface="+mn-ea"/>
              </a:rPr>
              <a:t>GCN</a:t>
            </a:r>
            <a:r>
              <a:rPr lang="zh-CN" altLang="en-US" sz="2000" b="1" dirty="0">
                <a:solidFill>
                  <a:srgbClr val="000000"/>
                </a:solidFill>
                <a:latin typeface="+mn-ea"/>
              </a:rPr>
              <a:t>的显存无限申请</a:t>
            </a:r>
            <a:r>
              <a:rPr lang="en-US" altLang="zh-CN" sz="2000" b="1" dirty="0">
                <a:solidFill>
                  <a:srgbClr val="000000"/>
                </a:solidFill>
                <a:latin typeface="+mn-ea"/>
              </a:rPr>
              <a:t>bug(</a:t>
            </a:r>
            <a:r>
              <a:rPr lang="zh-CN" altLang="en-US" sz="2000" b="1" dirty="0">
                <a:solidFill>
                  <a:srgbClr val="000000"/>
                </a:solidFill>
                <a:latin typeface="+mn-ea"/>
              </a:rPr>
              <a:t>无法解决</a:t>
            </a:r>
            <a:r>
              <a:rPr lang="en-US" altLang="zh-CN" sz="2000" b="1" dirty="0">
                <a:solidFill>
                  <a:srgbClr val="000000"/>
                </a:solidFill>
                <a:latin typeface="+mn-ea"/>
              </a:rPr>
              <a:t>)</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en-US" altLang="zh-CN"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en-US" altLang="zh-CN"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en-US" altLang="zh-CN"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重写代码逻辑</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2" name="图片 1" descr="1371680090413_.pic"/>
          <p:cNvPicPr>
            <a:picLocks noChangeAspect="1"/>
          </p:cNvPicPr>
          <p:nvPr/>
        </p:nvPicPr>
        <p:blipFill>
          <a:blip r:embed="rId3"/>
          <a:stretch>
            <a:fillRect/>
          </a:stretch>
        </p:blipFill>
        <p:spPr>
          <a:xfrm>
            <a:off x="742950" y="3634740"/>
            <a:ext cx="5410200" cy="1676400"/>
          </a:xfrm>
          <a:prstGeom prst="rect">
            <a:avLst/>
          </a:prstGeom>
        </p:spPr>
      </p:pic>
      <p:pic>
        <p:nvPicPr>
          <p:cNvPr id="3" name="图片 2"/>
          <p:cNvPicPr>
            <a:picLocks noChangeAspect="1"/>
          </p:cNvPicPr>
          <p:nvPr/>
        </p:nvPicPr>
        <p:blipFill>
          <a:blip r:embed="rId4"/>
          <a:stretch>
            <a:fillRect/>
          </a:stretch>
        </p:blipFill>
        <p:spPr>
          <a:xfrm>
            <a:off x="667385" y="5958840"/>
            <a:ext cx="6769100" cy="469900"/>
          </a:xfrm>
          <a:prstGeom prst="rect">
            <a:avLst/>
          </a:prstGeom>
        </p:spPr>
      </p:pic>
      <p:pic>
        <p:nvPicPr>
          <p:cNvPr id="9" name="图片 8"/>
          <p:cNvPicPr>
            <a:picLocks noChangeAspect="1"/>
          </p:cNvPicPr>
          <p:nvPr/>
        </p:nvPicPr>
        <p:blipFill>
          <a:blip r:embed="rId5"/>
          <a:stretch>
            <a:fillRect/>
          </a:stretch>
        </p:blipFill>
        <p:spPr>
          <a:xfrm>
            <a:off x="326390" y="1223645"/>
            <a:ext cx="5568315" cy="10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80000" lnSpcReduction="100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2. HyperGNN as the Learnable Transformation Function</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loss: </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pic>
        <p:nvPicPr>
          <p:cNvPr id="3" name="图片 2"/>
          <p:cNvPicPr>
            <a:picLocks noChangeAspect="1"/>
          </p:cNvPicPr>
          <p:nvPr>
            <p:custDataLst>
              <p:tags r:id="rId3"/>
            </p:custDataLst>
          </p:nvPr>
        </p:nvPicPr>
        <p:blipFill>
          <a:blip r:embed="rId9"/>
          <a:stretch>
            <a:fillRect/>
          </a:stretch>
        </p:blipFill>
        <p:spPr>
          <a:xfrm>
            <a:off x="1904365" y="1571625"/>
            <a:ext cx="4852670" cy="1057275"/>
          </a:xfrm>
          <a:prstGeom prst="rect">
            <a:avLst/>
          </a:prstGeom>
        </p:spPr>
      </p:pic>
      <p:pic>
        <p:nvPicPr>
          <p:cNvPr id="5" name="图片 4"/>
          <p:cNvPicPr>
            <a:picLocks noChangeAspect="1"/>
          </p:cNvPicPr>
          <p:nvPr>
            <p:custDataLst>
              <p:tags r:id="rId4"/>
            </p:custDataLst>
          </p:nvPr>
        </p:nvPicPr>
        <p:blipFill>
          <a:blip r:embed="rId10"/>
          <a:stretch>
            <a:fillRect/>
          </a:stretch>
        </p:blipFill>
        <p:spPr>
          <a:xfrm>
            <a:off x="1134110" y="2812415"/>
            <a:ext cx="6393180" cy="452120"/>
          </a:xfrm>
          <a:prstGeom prst="rect">
            <a:avLst/>
          </a:prstGeom>
        </p:spPr>
      </p:pic>
      <p:sp>
        <p:nvSpPr>
          <p:cNvPr id="8" name="矩形 7"/>
          <p:cNvSpPr/>
          <p:nvPr>
            <p:custDataLst>
              <p:tags r:id="rId5"/>
            </p:custDataLst>
          </p:nvPr>
        </p:nvSpPr>
        <p:spPr>
          <a:xfrm>
            <a:off x="250390" y="344804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layer-wise model: </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pic>
        <p:nvPicPr>
          <p:cNvPr id="9" name="图片 8"/>
          <p:cNvPicPr>
            <a:picLocks noChangeAspect="1"/>
          </p:cNvPicPr>
          <p:nvPr>
            <p:custDataLst>
              <p:tags r:id="rId6"/>
            </p:custDataLst>
          </p:nvPr>
        </p:nvPicPr>
        <p:blipFill>
          <a:blip r:embed="rId11"/>
          <a:stretch>
            <a:fillRect/>
          </a:stretch>
        </p:blipFill>
        <p:spPr>
          <a:xfrm>
            <a:off x="1718310" y="4353560"/>
            <a:ext cx="5223510" cy="2002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Simulated Annealing/SA:  模拟退火</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pseudo</a:t>
            </a:r>
            <a:r>
              <a:rPr lang="en-US" altLang="zh-CN" sz="2400" dirty="0">
                <a:solidFill>
                  <a:schemeClr val="tx1"/>
                </a:solidFill>
                <a:latin typeface="Times New Roman" panose="02020503050405090304" pitchFamily="18" charset="0"/>
                <a:cs typeface="Times New Roman" panose="02020503050405090304" pitchFamily="18" charset="0"/>
              </a:rPr>
              <a:t>-</a:t>
            </a:r>
            <a:r>
              <a:rPr lang="zh-CN" altLang="en-US" sz="2400" dirty="0">
                <a:solidFill>
                  <a:schemeClr val="tx1"/>
                </a:solidFill>
                <a:latin typeface="Times New Roman" panose="02020503050405090304" pitchFamily="18" charset="0"/>
                <a:cs typeface="Times New Roman" panose="02020503050405090304" pitchFamily="18" charset="0"/>
              </a:rPr>
              <a:t>code</a:t>
            </a:r>
          </a:p>
        </p:txBody>
      </p:sp>
      <p:sp>
        <p:nvSpPr>
          <p:cNvPr id="7" name="文本框 6"/>
          <p:cNvSpPr txBox="1"/>
          <p:nvPr>
            <p:custDataLst>
              <p:tags r:id="rId3"/>
            </p:custDataLst>
          </p:nvPr>
        </p:nvSpPr>
        <p:spPr>
          <a:xfrm>
            <a:off x="292735" y="1485265"/>
            <a:ext cx="7695565" cy="336740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dirty="0"/>
          </a:p>
        </p:txBody>
      </p:sp>
      <p:pic>
        <p:nvPicPr>
          <p:cNvPr id="2" name="图片 1"/>
          <p:cNvPicPr>
            <a:picLocks noChangeAspect="1"/>
          </p:cNvPicPr>
          <p:nvPr>
            <p:custDataLst>
              <p:tags r:id="rId4"/>
            </p:custDataLst>
          </p:nvPr>
        </p:nvPicPr>
        <p:blipFill>
          <a:blip r:embed="rId8"/>
          <a:stretch>
            <a:fillRect/>
          </a:stretch>
        </p:blipFill>
        <p:spPr>
          <a:xfrm>
            <a:off x="0" y="1519555"/>
            <a:ext cx="9144000" cy="2562225"/>
          </a:xfrm>
          <a:prstGeom prst="rect">
            <a:avLst/>
          </a:prstGeom>
        </p:spPr>
      </p:pic>
      <p:sp>
        <p:nvSpPr>
          <p:cNvPr id="3" name="文本框 2"/>
          <p:cNvSpPr txBox="1"/>
          <p:nvPr/>
        </p:nvSpPr>
        <p:spPr>
          <a:xfrm>
            <a:off x="292735" y="4413250"/>
            <a:ext cx="2733675" cy="2096135"/>
          </a:xfrm>
          <a:prstGeom prst="rect">
            <a:avLst/>
          </a:prstGeom>
          <a:noFill/>
        </p:spPr>
        <p:txBody>
          <a:bodyPr wrap="square" rtlCol="0">
            <a:noAutofit/>
          </a:bodyPr>
          <a:lstStyle/>
          <a:p>
            <a:r>
              <a:rPr lang="zh-CN" altLang="en-US"/>
              <a:t>总的来说</a:t>
            </a:r>
            <a:r>
              <a:rPr lang="en-US" altLang="zh-CN"/>
              <a:t>, SA </a:t>
            </a:r>
            <a:r>
              <a:rPr lang="zh-CN" altLang="en-US"/>
              <a:t>的流程就是</a:t>
            </a:r>
            <a:r>
              <a:rPr lang="en-US" altLang="zh-CN"/>
              <a:t>: </a:t>
            </a:r>
          </a:p>
          <a:p>
            <a:r>
              <a:rPr lang="zh-CN" altLang="en-US"/>
              <a:t>温度从初始值逐渐降低到0，每个时间步长内，算法随机选择一个与当前解接近的解，并根据与温度相关的概率选择当前更优的解参与下一轮迭代。</a:t>
            </a:r>
            <a:r>
              <a:rPr lang="en-US" altLang="zh-CN"/>
              <a:t>SA </a:t>
            </a:r>
            <a:r>
              <a:rPr lang="zh-CN" altLang="en-US"/>
              <a:t>概率收敛至最优解</a:t>
            </a:r>
          </a:p>
        </p:txBody>
      </p:sp>
      <p:pic>
        <p:nvPicPr>
          <p:cNvPr id="11" name="图片 10" descr="Hill_Climbing_with_Simulated_Annealing"/>
          <p:cNvPicPr>
            <a:picLocks noChangeAspect="1"/>
          </p:cNvPicPr>
          <p:nvPr>
            <p:custDataLst>
              <p:tags r:id="rId5"/>
            </p:custDataLst>
          </p:nvPr>
        </p:nvPicPr>
        <p:blipFill>
          <a:blip r:embed="rId9"/>
          <a:stretch>
            <a:fillRect/>
          </a:stretch>
        </p:blipFill>
        <p:spPr>
          <a:xfrm>
            <a:off x="3581400" y="4647565"/>
            <a:ext cx="5306695" cy="1708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9"/>
          <a:stretch>
            <a:fillRect/>
          </a:stretch>
        </p:blipFill>
        <p:spPr>
          <a:xfrm>
            <a:off x="88900" y="3762375"/>
            <a:ext cx="9055100" cy="2959100"/>
          </a:xfrm>
          <a:prstGeom prst="rect">
            <a:avLst/>
          </a:prstGeom>
        </p:spPr>
      </p:pic>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3. Mapping with Simulated Annealing</a:t>
            </a:r>
          </a:p>
        </p:txBody>
      </p:sp>
      <p:sp>
        <p:nvSpPr>
          <p:cNvPr id="16" name="文本框 15"/>
          <p:cNvSpPr txBox="1"/>
          <p:nvPr>
            <p:custDataLst>
              <p:tags r:id="rId2"/>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文本框 6"/>
          <p:cNvSpPr txBox="1"/>
          <p:nvPr>
            <p:custDataLst>
              <p:tags r:id="rId3"/>
            </p:custDataLst>
          </p:nvPr>
        </p:nvSpPr>
        <p:spPr>
          <a:xfrm>
            <a:off x="250190" y="932180"/>
            <a:ext cx="8692515" cy="291274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根据</a:t>
            </a:r>
            <a:r>
              <a:rPr lang="en-US" altLang="zh-CN" sz="2400" dirty="0">
                <a:latin typeface="Times New Roman" panose="02020503050405090304" pitchFamily="18" charset="0"/>
                <a:cs typeface="Times New Roman" panose="02020503050405090304" pitchFamily="18" charset="0"/>
              </a:rPr>
              <a:t> HGNN </a:t>
            </a:r>
            <a:r>
              <a:rPr lang="zh-CN" altLang="en-US" sz="2400" dirty="0">
                <a:latin typeface="Times New Roman" panose="02020503050405090304" pitchFamily="18" charset="0"/>
                <a:cs typeface="Times New Roman" panose="02020503050405090304" pitchFamily="18" charset="0"/>
              </a:rPr>
              <a:t>的输出获取</a:t>
            </a:r>
            <a:r>
              <a:rPr lang="en-US" altLang="zh-CN" sz="2400" dirty="0">
                <a:latin typeface="Times New Roman" panose="02020503050405090304" pitchFamily="18" charset="0"/>
                <a:cs typeface="Times New Roman" panose="02020503050405090304" pitchFamily="18" charset="0"/>
              </a:rPr>
              <a:t> x </a:t>
            </a:r>
            <a:r>
              <a:rPr lang="zh-CN" altLang="en-US" sz="2400" dirty="0">
                <a:latin typeface="Times New Roman" panose="02020503050405090304" pitchFamily="18" charset="0"/>
                <a:cs typeface="Times New Roman" panose="02020503050405090304" pitchFamily="18" charset="0"/>
              </a:rPr>
              <a:t>离散取值</a:t>
            </a:r>
            <a:r>
              <a:rPr lang="en-US" altLang="zh-CN" sz="2400" dirty="0">
                <a:latin typeface="Times New Roman" panose="02020503050405090304" pitchFamily="18" charset="0"/>
                <a:cs typeface="Times New Roman" panose="02020503050405090304" pitchFamily="18" charset="0"/>
              </a:rPr>
              <a:t> {d_0, ..., d_v}</a:t>
            </a:r>
            <a:r>
              <a:rPr lang="zh-CN" altLang="en-US" sz="2400" dirty="0">
                <a:latin typeface="Times New Roman" panose="02020503050405090304" pitchFamily="18" charset="0"/>
                <a:cs typeface="Times New Roman" panose="02020503050405090304" pitchFamily="18" charset="0"/>
              </a:rPr>
              <a:t>的概率分布</a:t>
            </a:r>
          </a:p>
          <a:p>
            <a:pPr marL="342900" indent="-342900" algn="just">
              <a:lnSpc>
                <a:spcPct val="150000"/>
              </a:lnSpc>
              <a:buClr>
                <a:schemeClr val="tx1"/>
              </a:buClr>
              <a:buFont typeface="Wingdings" panose="05000000000000000000" pitchFamily="2" charset="2"/>
              <a:buChar char="Ø"/>
            </a:pPr>
            <a:r>
              <a:rPr lang="zh-CN" altLang="en-US" sz="2400" dirty="0"/>
              <a:t>映射过程：从</a:t>
            </a:r>
            <a:r>
              <a:rPr lang="en-US" altLang="zh-CN" sz="2400" dirty="0"/>
              <a:t>p1</a:t>
            </a:r>
            <a:r>
              <a:rPr lang="zh-CN" altLang="en-US" sz="2400" dirty="0"/>
              <a:t>到</a:t>
            </a:r>
            <a:r>
              <a:rPr lang="en-US" altLang="zh-CN" sz="2400" dirty="0"/>
              <a:t>p_n</a:t>
            </a:r>
            <a:r>
              <a:rPr lang="zh-CN" altLang="en-US" sz="2400" dirty="0"/>
              <a:t>的输出分布中取样</a:t>
            </a:r>
            <a:r>
              <a:rPr lang="en-US" altLang="zh-CN" sz="2400" dirty="0"/>
              <a:t>x_1, ..., x_n, </a:t>
            </a:r>
            <a:r>
              <a:rPr lang="zh-CN" altLang="en-US" sz="2400" dirty="0"/>
              <a:t>用该样本作为初始值启动</a:t>
            </a:r>
            <a:r>
              <a:rPr lang="en-US" altLang="zh-CN" sz="2400" dirty="0"/>
              <a:t>SA</a:t>
            </a:r>
            <a:r>
              <a:rPr lang="zh-CN" altLang="en-US" sz="2400" dirty="0"/>
              <a:t>求最优解</a:t>
            </a:r>
          </a:p>
          <a:p>
            <a:pPr marL="342900" indent="-342900" algn="just">
              <a:lnSpc>
                <a:spcPct val="150000"/>
              </a:lnSpc>
              <a:buClr>
                <a:schemeClr val="tx1"/>
              </a:buClr>
              <a:buFont typeface="Wingdings" panose="05000000000000000000" pitchFamily="2" charset="2"/>
              <a:buChar char="Ø"/>
            </a:pPr>
            <a:r>
              <a:rPr lang="zh-CN" altLang="en-US" sz="2400" dirty="0"/>
              <a:t>问题举例</a:t>
            </a:r>
            <a:r>
              <a:rPr lang="en-US" altLang="zh-CN" sz="2400" dirty="0"/>
              <a:t>: </a:t>
            </a:r>
          </a:p>
        </p:txBody>
      </p:sp>
      <p:pic>
        <p:nvPicPr>
          <p:cNvPr id="2" name="图片 1"/>
          <p:cNvPicPr>
            <a:picLocks noChangeAspect="1"/>
          </p:cNvPicPr>
          <p:nvPr>
            <p:custDataLst>
              <p:tags r:id="rId4"/>
            </p:custDataLst>
          </p:nvPr>
        </p:nvPicPr>
        <p:blipFill>
          <a:blip r:embed="rId10"/>
          <a:stretch>
            <a:fillRect/>
          </a:stretch>
        </p:blipFill>
        <p:spPr>
          <a:xfrm>
            <a:off x="552450" y="3236595"/>
            <a:ext cx="2602230" cy="608330"/>
          </a:xfrm>
          <a:prstGeom prst="rect">
            <a:avLst/>
          </a:prstGeom>
        </p:spPr>
      </p:pic>
      <p:pic>
        <p:nvPicPr>
          <p:cNvPr id="5" name="图片 4"/>
          <p:cNvPicPr>
            <a:picLocks noChangeAspect="1"/>
          </p:cNvPicPr>
          <p:nvPr>
            <p:custDataLst>
              <p:tags r:id="rId5"/>
            </p:custDataLst>
          </p:nvPr>
        </p:nvPicPr>
        <p:blipFill>
          <a:blip r:embed="rId11"/>
          <a:stretch>
            <a:fillRect/>
          </a:stretch>
        </p:blipFill>
        <p:spPr>
          <a:xfrm>
            <a:off x="3750310" y="3662045"/>
            <a:ext cx="5192395" cy="608330"/>
          </a:xfrm>
          <a:prstGeom prst="rect">
            <a:avLst/>
          </a:prstGeom>
        </p:spPr>
      </p:pic>
      <p:pic>
        <p:nvPicPr>
          <p:cNvPr id="12" name="图片 11"/>
          <p:cNvPicPr>
            <a:picLocks noChangeAspect="1"/>
          </p:cNvPicPr>
          <p:nvPr>
            <p:custDataLst>
              <p:tags r:id="rId6"/>
            </p:custDataLst>
          </p:nvPr>
        </p:nvPicPr>
        <p:blipFill>
          <a:blip r:embed="rId12"/>
          <a:stretch>
            <a:fillRect/>
          </a:stretch>
        </p:blipFill>
        <p:spPr>
          <a:xfrm>
            <a:off x="4631690" y="5029835"/>
            <a:ext cx="4101465" cy="8934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Autofit/>
          </a:bodyPr>
          <a:lstStyle/>
          <a:p>
            <a:r>
              <a:rPr lang="en-US" altLang="zh-CN" sz="2300" b="1" dirty="0">
                <a:solidFill>
                  <a:srgbClr val="191B1F"/>
                </a:solidFill>
                <a:sym typeface="+mn-ea"/>
              </a:rPr>
              <a:t>[ICML '23] </a:t>
            </a:r>
            <a:r>
              <a:rPr lang="en-US" altLang="zh-CN" sz="2300" b="1" dirty="0">
                <a:solidFill>
                  <a:srgbClr val="191B1F"/>
                </a:solidFill>
                <a:uFillTx/>
                <a:latin typeface="+中文标题" charset="0"/>
              </a:rPr>
              <a:t>Graph Neural Networks can Recover the Hidden Features Solely from the Graph Structure</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7</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31</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143</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1 Intro</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8" name="文本框 7"/>
          <p:cNvSpPr txBox="1"/>
          <p:nvPr>
            <p:custDataLst>
              <p:tags r:id="rId2"/>
            </p:custDataLst>
          </p:nvPr>
        </p:nvSpPr>
        <p:spPr>
          <a:xfrm>
            <a:off x="292735" y="1153614"/>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en-US" altLang="zh-CN" sz="2400" dirty="0"/>
              <a:t>GNN</a:t>
            </a:r>
            <a:r>
              <a:rPr lang="zh-CN" altLang="en-US" sz="2400" dirty="0"/>
              <a:t>算法的核心：平滑滤波 </a:t>
            </a:r>
            <a:r>
              <a:rPr lang="en-US" altLang="zh-CN" sz="2400" dirty="0"/>
              <a:t>(filtering)</a:t>
            </a:r>
            <a:r>
              <a:rPr lang="zh-CN" altLang="en-US" sz="2400" dirty="0"/>
              <a:t>。</a:t>
            </a:r>
            <a:r>
              <a:rPr lang="en-US" altLang="zh-CN" sz="2400" dirty="0"/>
              <a:t>GNN</a:t>
            </a:r>
            <a:r>
              <a:rPr lang="zh-CN" altLang="en-US" sz="2400" dirty="0"/>
              <a:t>通过聚合节点信息生成</a:t>
            </a:r>
            <a:r>
              <a:rPr lang="en-US" altLang="zh-CN" sz="2400" dirty="0"/>
              <a:t>embedding</a:t>
            </a:r>
          </a:p>
          <a:p>
            <a:pPr marL="342900" indent="-342900" algn="just">
              <a:lnSpc>
                <a:spcPct val="150000"/>
              </a:lnSpc>
              <a:buClr>
                <a:schemeClr val="tx1"/>
              </a:buClr>
              <a:buFont typeface="Wingdings" panose="05000000000000000000" pitchFamily="2" charset="2"/>
              <a:buChar char="Ø"/>
            </a:pPr>
            <a:r>
              <a:rPr lang="en-US" altLang="zh-CN" sz="2400" dirty="0"/>
              <a:t>GNN</a:t>
            </a:r>
            <a:r>
              <a:rPr lang="zh-CN" altLang="en-US" sz="2400" dirty="0"/>
              <a:t>算法的传统视角：在图结构上进行消息传递，</a:t>
            </a:r>
            <a:r>
              <a:rPr lang="en-US" altLang="zh-CN" sz="2400" dirty="0"/>
              <a:t>i.e., </a:t>
            </a:r>
            <a:r>
              <a:rPr lang="zh-CN" altLang="en-US" sz="2400" dirty="0"/>
              <a:t>在图上对特征进行平滑</a:t>
            </a: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algn="just">
              <a:lnSpc>
                <a:spcPct val="150000"/>
              </a:lnSpc>
              <a:buClr>
                <a:schemeClr val="tx1"/>
              </a:buClr>
            </a:pPr>
            <a:endParaRPr lang="en-US" altLang="zh-CN" sz="2400" dirty="0"/>
          </a:p>
        </p:txBody>
      </p:sp>
      <p:pic>
        <p:nvPicPr>
          <p:cNvPr id="3" name="图片 2"/>
          <p:cNvPicPr>
            <a:picLocks noChangeAspect="1"/>
          </p:cNvPicPr>
          <p:nvPr/>
        </p:nvPicPr>
        <p:blipFill>
          <a:blip r:embed="rId5"/>
          <a:stretch>
            <a:fillRect/>
          </a:stretch>
        </p:blipFill>
        <p:spPr>
          <a:xfrm>
            <a:off x="1139205" y="4030395"/>
            <a:ext cx="7314246" cy="21171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1 Intro: </a:t>
            </a:r>
            <a:r>
              <a:rPr lang="zh-CN" altLang="en-US" sz="3200" dirty="0">
                <a:latin typeface="Times New Roman" panose="02020503050405090304" pitchFamily="18" charset="0"/>
                <a:ea typeface="+mn-ea"/>
                <a:cs typeface="Times New Roman" panose="02020503050405090304" pitchFamily="18" charset="0"/>
                <a:sym typeface="+mn-lt"/>
              </a:rPr>
              <a:t>平滑</a:t>
            </a:r>
            <a:r>
              <a:rPr lang="zh-CN" altLang="en-US" sz="3200" dirty="0">
                <a:latin typeface="Times New Roman" panose="02020503050405090304" pitchFamily="18" charset="0"/>
                <a:cs typeface="Times New Roman" panose="02020503050405090304" pitchFamily="18" charset="0"/>
                <a:sym typeface="+mn-lt"/>
              </a:rPr>
              <a:t>滤波</a:t>
            </a:r>
            <a:r>
              <a:rPr lang="zh-CN" altLang="en-US" sz="3200" dirty="0">
                <a:latin typeface="Times New Roman" panose="02020503050405090304" pitchFamily="18" charset="0"/>
                <a:ea typeface="+mn-ea"/>
                <a:cs typeface="Times New Roman" panose="02020503050405090304" pitchFamily="18" charset="0"/>
                <a:sym typeface="+mn-lt"/>
              </a:rPr>
              <a:t>视角下的</a:t>
            </a:r>
            <a:r>
              <a:rPr lang="en-US" altLang="zh-CN" sz="3200" dirty="0">
                <a:latin typeface="Times New Roman" panose="02020503050405090304" pitchFamily="18" charset="0"/>
                <a:ea typeface="+mn-ea"/>
                <a:cs typeface="Times New Roman" panose="02020503050405090304" pitchFamily="18" charset="0"/>
                <a:sym typeface="+mn-lt"/>
              </a:rPr>
              <a:t>GNN </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8" name="文本框 7"/>
          <p:cNvSpPr txBox="1"/>
          <p:nvPr>
            <p:custDataLst>
              <p:tags r:id="rId2"/>
            </p:custDataLst>
          </p:nvPr>
        </p:nvSpPr>
        <p:spPr>
          <a:xfrm>
            <a:off x="221226" y="1755775"/>
            <a:ext cx="8638540" cy="1042035"/>
          </a:xfrm>
          <a:prstGeom prst="rect">
            <a:avLst/>
          </a:prstGeom>
          <a:solidFill>
            <a:schemeClr val="bg1"/>
          </a:solidFill>
          <a:ln>
            <a:noFill/>
          </a:ln>
        </p:spPr>
        <p:txBody>
          <a:bodyPr wrap="square" rtlCol="0">
            <a:noAutofit/>
          </a:bodyPr>
          <a:lstStyle/>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不从给定的输入</a:t>
            </a:r>
            <a:r>
              <a:rPr lang="en-US" altLang="zh-CN" sz="2400" dirty="0"/>
              <a:t>(</a:t>
            </a:r>
            <a:r>
              <a:rPr lang="zh-CN" altLang="en-US" sz="2400" dirty="0"/>
              <a:t>特征</a:t>
            </a:r>
            <a:r>
              <a:rPr lang="en-US" altLang="zh-CN" sz="2400" dirty="0"/>
              <a:t>&amp;</a:t>
            </a:r>
            <a:r>
              <a:rPr lang="zh-CN" altLang="en-US" sz="2400" dirty="0"/>
              <a:t>拓扑结构</a:t>
            </a:r>
            <a:r>
              <a:rPr lang="en-US" altLang="zh-CN" sz="2400" dirty="0"/>
              <a:t>)</a:t>
            </a:r>
            <a:r>
              <a:rPr lang="zh-CN" altLang="en-US" sz="2400" dirty="0"/>
              <a:t>中产生</a:t>
            </a:r>
            <a:r>
              <a:rPr lang="en-US" altLang="zh-CN" sz="2400" dirty="0"/>
              <a:t>(</a:t>
            </a:r>
            <a:r>
              <a:rPr lang="zh-CN" altLang="en-US" sz="2400" dirty="0"/>
              <a:t>学习</a:t>
            </a:r>
            <a:r>
              <a:rPr lang="en-US" altLang="zh-CN" sz="2400" dirty="0"/>
              <a:t>)</a:t>
            </a:r>
            <a:r>
              <a:rPr lang="zh-CN" altLang="en-US" sz="2400" dirty="0"/>
              <a:t>额外信息</a:t>
            </a:r>
            <a:r>
              <a:rPr lang="en-US" altLang="zh-CN" sz="1600" dirty="0"/>
              <a:t>[1, 2]</a:t>
            </a:r>
            <a:r>
              <a:rPr lang="zh-CN" altLang="en-US" sz="2400" dirty="0"/>
              <a:t>。</a:t>
            </a:r>
            <a:endParaRPr lang="en-US" altLang="zh-CN" sz="2400" dirty="0"/>
          </a:p>
          <a:p>
            <a:pPr marL="800100" lvl="1" indent="-342900" algn="just">
              <a:lnSpc>
                <a:spcPct val="150000"/>
              </a:lnSpc>
              <a:buClr>
                <a:schemeClr val="tx1"/>
              </a:buClr>
              <a:buFont typeface="Wingdings" panose="05000000000000000000" pitchFamily="2" charset="2"/>
              <a:buChar char="Ø"/>
            </a:pPr>
            <a:r>
              <a:rPr lang="zh-CN" altLang="en-US" sz="2400" dirty="0"/>
              <a:t>仅通过</a:t>
            </a:r>
            <a:r>
              <a:rPr lang="en-US" altLang="zh-CN" sz="2400" dirty="0"/>
              <a:t>`</a:t>
            </a:r>
            <a:r>
              <a:rPr lang="zh-CN" altLang="en-US" sz="2400" dirty="0"/>
              <a:t>平滑</a:t>
            </a:r>
            <a:r>
              <a:rPr lang="en-US" altLang="zh-CN" sz="2400" dirty="0"/>
              <a:t>` </a:t>
            </a:r>
            <a:r>
              <a:rPr lang="zh-CN" altLang="en-US" sz="2400" dirty="0"/>
              <a:t>接收和聚合信息</a:t>
            </a:r>
            <a:endParaRPr lang="en-US" altLang="zh-CN" sz="2400" dirty="0"/>
          </a:p>
          <a:p>
            <a:pPr marL="800100" lvl="1" indent="-342900" algn="just">
              <a:lnSpc>
                <a:spcPct val="150000"/>
              </a:lnSpc>
              <a:buClr>
                <a:schemeClr val="tx1"/>
              </a:buClr>
              <a:buFont typeface="Wingdings" panose="05000000000000000000" pitchFamily="2" charset="2"/>
              <a:buChar char="Ø"/>
            </a:pPr>
            <a:r>
              <a:rPr lang="zh-CN" altLang="en-US" sz="2400" dirty="0"/>
              <a:t>特征 </a:t>
            </a:r>
            <a:r>
              <a:rPr lang="en-US" altLang="zh-CN" sz="2400" dirty="0"/>
              <a:t>X </a:t>
            </a:r>
            <a:r>
              <a:rPr lang="zh-CN" altLang="en-US" sz="2400" dirty="0"/>
              <a:t>是信息的载体，邻接矩阵 </a:t>
            </a:r>
            <a:r>
              <a:rPr lang="en-US" altLang="zh-CN" sz="2400" dirty="0"/>
              <a:t>A</a:t>
            </a:r>
            <a:r>
              <a:rPr lang="zh-CN" altLang="en-US" sz="2400" dirty="0"/>
              <a:t> 辅助信息的传播</a:t>
            </a: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两点推论：</a:t>
            </a:r>
            <a:endParaRPr lang="en-US" altLang="zh-CN" sz="2400" dirty="0"/>
          </a:p>
          <a:p>
            <a:pPr marL="800100" lvl="1" indent="-342900" algn="just">
              <a:lnSpc>
                <a:spcPct val="150000"/>
              </a:lnSpc>
              <a:buClr>
                <a:schemeClr val="tx1"/>
              </a:buClr>
              <a:buFont typeface="Wingdings" panose="05000000000000000000" pitchFamily="2" charset="2"/>
              <a:buChar char="Ø"/>
            </a:pPr>
            <a:r>
              <a:rPr lang="zh-CN" altLang="en-US" sz="2400" dirty="0"/>
              <a:t>不使用图结构，只输入特征： </a:t>
            </a:r>
            <a:r>
              <a:rPr lang="en-US" altLang="zh-CN" sz="2400" dirty="0"/>
              <a:t>GNN =&gt; MLP</a:t>
            </a:r>
          </a:p>
          <a:p>
            <a:pPr marL="800100" lvl="1" indent="-342900" algn="just">
              <a:lnSpc>
                <a:spcPct val="150000"/>
              </a:lnSpc>
              <a:buClr>
                <a:schemeClr val="tx1"/>
              </a:buClr>
              <a:buFont typeface="Wingdings" panose="05000000000000000000" pitchFamily="2" charset="2"/>
              <a:buChar char="Ø"/>
            </a:pPr>
            <a:r>
              <a:rPr lang="zh-CN" altLang="en-US" sz="2400" dirty="0"/>
              <a:t>没有特征</a:t>
            </a:r>
            <a:r>
              <a:rPr lang="en-US" altLang="zh-CN" sz="2400" dirty="0"/>
              <a:t>/</a:t>
            </a:r>
            <a:r>
              <a:rPr lang="zh-CN" altLang="en-US" sz="2400" dirty="0"/>
              <a:t>特征是拓扑结构本身：</a:t>
            </a:r>
            <a:r>
              <a:rPr lang="zh-CN" altLang="en-US" sz="2400" dirty="0">
                <a:solidFill>
                  <a:srgbClr val="FF0000"/>
                </a:solidFill>
              </a:rPr>
              <a:t>无法学习有效表示</a:t>
            </a:r>
            <a:endParaRPr lang="en-US" altLang="zh-CN" sz="2400" dirty="0">
              <a:solidFill>
                <a:srgbClr val="FF0000"/>
              </a:solidFill>
            </a:endParaRPr>
          </a:p>
          <a:p>
            <a:pPr marL="342900" indent="-342900" algn="just">
              <a:lnSpc>
                <a:spcPct val="150000"/>
              </a:lnSpc>
              <a:buClr>
                <a:schemeClr val="tx1"/>
              </a:buClr>
              <a:buFont typeface="Wingdings" panose="05000000000000000000" pitchFamily="2" charset="2"/>
              <a:buChar char="Ø"/>
            </a:pPr>
            <a:endParaRPr lang="en-US" altLang="zh-CN" sz="2400" dirty="0"/>
          </a:p>
          <a:p>
            <a:pPr algn="just">
              <a:lnSpc>
                <a:spcPct val="150000"/>
              </a:lnSpc>
              <a:buClr>
                <a:schemeClr val="tx1"/>
              </a:buClr>
            </a:pPr>
            <a:endParaRPr lang="en-US" altLang="zh-CN" sz="2400" dirty="0"/>
          </a:p>
          <a:p>
            <a:pPr lvl="1" algn="just">
              <a:lnSpc>
                <a:spcPct val="150000"/>
              </a:lnSpc>
              <a:buClr>
                <a:schemeClr val="tx1"/>
              </a:buClr>
            </a:pPr>
            <a:endParaRPr lang="zh-CN" altLang="en-US" sz="2400" dirty="0"/>
          </a:p>
        </p:txBody>
      </p:sp>
      <p:pic>
        <p:nvPicPr>
          <p:cNvPr id="5" name="图片 4"/>
          <p:cNvPicPr>
            <a:picLocks noChangeAspect="1"/>
          </p:cNvPicPr>
          <p:nvPr/>
        </p:nvPicPr>
        <p:blipFill>
          <a:blip r:embed="rId5"/>
          <a:stretch>
            <a:fillRect/>
          </a:stretch>
        </p:blipFill>
        <p:spPr>
          <a:xfrm>
            <a:off x="221002" y="905429"/>
            <a:ext cx="8566693" cy="1970565"/>
          </a:xfrm>
          <a:prstGeom prst="rect">
            <a:avLst/>
          </a:prstGeom>
        </p:spPr>
      </p:pic>
      <p:sp>
        <p:nvSpPr>
          <p:cNvPr id="2" name="文本框 1"/>
          <p:cNvSpPr txBox="1"/>
          <p:nvPr/>
        </p:nvSpPr>
        <p:spPr>
          <a:xfrm>
            <a:off x="415044" y="6396335"/>
            <a:ext cx="8393922" cy="461665"/>
          </a:xfrm>
          <a:prstGeom prst="rect">
            <a:avLst/>
          </a:prstGeom>
          <a:noFill/>
        </p:spPr>
        <p:txBody>
          <a:bodyPr wrap="square" rtlCol="0">
            <a:spAutoFit/>
          </a:bodyPr>
          <a:lstStyle/>
          <a:p>
            <a:r>
              <a:rPr lang="en-US" altLang="zh-CN" sz="1200" dirty="0">
                <a:solidFill>
                  <a:srgbClr val="5B9BD5"/>
                </a:solidFill>
              </a:rPr>
              <a:t>1. Li, Q., Han, Z., and Wu, X. Deeper insights into graph convolutional networks for semi-supervised learning. </a:t>
            </a:r>
          </a:p>
          <a:p>
            <a:r>
              <a:rPr lang="en-US" altLang="zh-CN" sz="1200" dirty="0">
                <a:solidFill>
                  <a:srgbClr val="5B9BD5"/>
                </a:solidFill>
              </a:rPr>
              <a:t>2. NT, H. and Maehara, T. Revisiting graph neural networks: All we have is low-pass filters.</a:t>
            </a:r>
            <a:endParaRPr lang="zh-CN" altLang="en-US" sz="1200" dirty="0">
              <a:solidFill>
                <a:srgbClr val="5B9BD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1 Intro: GNN</a:t>
            </a:r>
            <a:r>
              <a:rPr lang="zh-CN" altLang="en-US" sz="3200" dirty="0">
                <a:latin typeface="Times New Roman" panose="02020503050405090304" pitchFamily="18" charset="0"/>
                <a:cs typeface="Times New Roman" panose="02020503050405090304" pitchFamily="18" charset="0"/>
                <a:sym typeface="+mn-lt"/>
              </a:rPr>
              <a:t>可以从拓扑重建特征</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8" name="文本框 7"/>
          <p:cNvSpPr txBox="1"/>
          <p:nvPr>
            <p:custDataLst>
              <p:tags r:id="rId2"/>
            </p:custDataLst>
          </p:nvPr>
        </p:nvSpPr>
        <p:spPr>
          <a:xfrm>
            <a:off x="292735" y="1153614"/>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t>作者观点：</a:t>
            </a:r>
            <a:r>
              <a:rPr lang="en-US" altLang="zh-CN" sz="2400" dirty="0">
                <a:solidFill>
                  <a:srgbClr val="FF0000"/>
                </a:solidFill>
              </a:rPr>
              <a:t>GNNs can create new useful node features by themselves </a:t>
            </a:r>
            <a:r>
              <a:rPr lang="en-US" altLang="zh-CN" sz="2400" dirty="0"/>
              <a:t>even when the input node features are uninformative.</a:t>
            </a:r>
          </a:p>
          <a:p>
            <a:pPr marL="342900" indent="-342900" algn="just">
              <a:lnSpc>
                <a:spcPct val="150000"/>
              </a:lnSpc>
              <a:buClr>
                <a:schemeClr val="tx1"/>
              </a:buClr>
              <a:buFont typeface="Wingdings" panose="05000000000000000000" pitchFamily="2" charset="2"/>
              <a:buChar char="Ø"/>
            </a:pPr>
            <a:r>
              <a:rPr lang="en-US" altLang="zh-CN" sz="2400" dirty="0"/>
              <a:t>GNN</a:t>
            </a:r>
            <a:r>
              <a:rPr lang="zh-CN" altLang="en-US" sz="2400" dirty="0"/>
              <a:t>能仅从拓扑结构中还原一部分真实的特征信息</a:t>
            </a:r>
            <a:endParaRPr lang="en-US" altLang="zh-CN" sz="2400" dirty="0"/>
          </a:p>
          <a:p>
            <a:pPr lvl="1" algn="just">
              <a:lnSpc>
                <a:spcPct val="150000"/>
              </a:lnSpc>
              <a:buClr>
                <a:schemeClr val="tx1"/>
              </a:buClr>
            </a:pPr>
            <a:endParaRPr lang="zh-CN" altLang="en-US" sz="2400" dirty="0"/>
          </a:p>
        </p:txBody>
      </p:sp>
      <p:pic>
        <p:nvPicPr>
          <p:cNvPr id="5" name="图片 4"/>
          <p:cNvPicPr>
            <a:picLocks noChangeAspect="1"/>
          </p:cNvPicPr>
          <p:nvPr/>
        </p:nvPicPr>
        <p:blipFill>
          <a:blip r:embed="rId5"/>
          <a:stretch>
            <a:fillRect/>
          </a:stretch>
        </p:blipFill>
        <p:spPr>
          <a:xfrm>
            <a:off x="110591" y="3154296"/>
            <a:ext cx="9002827" cy="27875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2</a:t>
            </a:r>
            <a:r>
              <a:rPr lang="en-US" altLang="zh-CN" sz="3200" dirty="0">
                <a:latin typeface="Times New Roman" panose="02020503050405090304" pitchFamily="18" charset="0"/>
                <a:ea typeface="+mn-ea"/>
                <a:cs typeface="Times New Roman" panose="02020503050405090304" pitchFamily="18" charset="0"/>
                <a:sym typeface="+mn-lt"/>
              </a:rPr>
              <a:t> Feature Recovery: Problem Setting</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8" name="文本框 7"/>
          <p:cNvSpPr txBox="1"/>
          <p:nvPr>
            <p:custDataLst>
              <p:tags r:id="rId2"/>
            </p:custDataLst>
          </p:nvPr>
        </p:nvSpPr>
        <p:spPr>
          <a:xfrm>
            <a:off x="292735" y="1153614"/>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特征恢复：不提供特征，仅将图的结构暴露给</a:t>
            </a:r>
            <a:r>
              <a:rPr lang="en-US" altLang="zh-CN" sz="2400" dirty="0"/>
              <a:t>GNN</a:t>
            </a:r>
            <a:r>
              <a:rPr lang="zh-CN" altLang="en-US" sz="2400" dirty="0"/>
              <a:t>，让</a:t>
            </a:r>
            <a:r>
              <a:rPr lang="en-US" altLang="zh-CN" sz="2400" dirty="0"/>
              <a:t>GNN</a:t>
            </a:r>
            <a:r>
              <a:rPr lang="zh-CN" altLang="en-US" sz="2400" dirty="0"/>
              <a:t>从中学习原始特征 </a:t>
            </a:r>
            <a:r>
              <a:rPr lang="en-US" altLang="zh-CN" sz="2400" dirty="0"/>
              <a:t>z</a:t>
            </a:r>
          </a:p>
          <a:p>
            <a:pPr marL="342900" indent="-342900" algn="just">
              <a:lnSpc>
                <a:spcPct val="150000"/>
              </a:lnSpc>
              <a:buClr>
                <a:schemeClr val="tx1"/>
              </a:buClr>
              <a:buFont typeface="Wingdings" panose="05000000000000000000" pitchFamily="2" charset="2"/>
              <a:buChar char="Ø"/>
            </a:pPr>
            <a:r>
              <a:rPr lang="zh-CN" altLang="en-US" sz="2400" dirty="0"/>
              <a:t>特殊的图生成任务：学习特征 </a:t>
            </a:r>
            <a:r>
              <a:rPr lang="en-US" altLang="zh-CN" sz="2400" dirty="0"/>
              <a:t>z </a:t>
            </a:r>
            <a:r>
              <a:rPr lang="zh-CN" altLang="en-US" sz="2400" dirty="0"/>
              <a:t>的分布</a:t>
            </a:r>
            <a:r>
              <a:rPr lang="en-US" altLang="zh-CN" sz="2400" dirty="0"/>
              <a:t>/</a:t>
            </a:r>
            <a:r>
              <a:rPr lang="zh-CN" altLang="en-US" sz="2400" dirty="0"/>
              <a:t>流形 </a:t>
            </a:r>
            <a:r>
              <a:rPr lang="en-US" altLang="zh-CN" sz="2400" dirty="0"/>
              <a:t>p(z)</a:t>
            </a:r>
          </a:p>
          <a:p>
            <a:pPr marL="342900" indent="-342900" algn="just">
              <a:lnSpc>
                <a:spcPct val="150000"/>
              </a:lnSpc>
              <a:buClr>
                <a:schemeClr val="tx1"/>
              </a:buClr>
              <a:buFont typeface="Wingdings" panose="05000000000000000000" pitchFamily="2" charset="2"/>
              <a:buChar char="Ø"/>
            </a:pPr>
            <a:r>
              <a:rPr lang="en-US" altLang="zh-CN" sz="2400" dirty="0"/>
              <a:t>Metric: orthogonal Procrustes distance, </a:t>
            </a:r>
          </a:p>
        </p:txBody>
      </p:sp>
      <p:pic>
        <p:nvPicPr>
          <p:cNvPr id="6" name="图片 5"/>
          <p:cNvPicPr>
            <a:picLocks noChangeAspect="1"/>
          </p:cNvPicPr>
          <p:nvPr/>
        </p:nvPicPr>
        <p:blipFill>
          <a:blip r:embed="rId5"/>
          <a:stretch>
            <a:fillRect/>
          </a:stretch>
        </p:blipFill>
        <p:spPr>
          <a:xfrm>
            <a:off x="1357853" y="1008138"/>
            <a:ext cx="6676536" cy="2569291"/>
          </a:xfrm>
          <a:prstGeom prst="rect">
            <a:avLst/>
          </a:prstGeom>
        </p:spPr>
      </p:pic>
      <p:pic>
        <p:nvPicPr>
          <p:cNvPr id="7" name="图片 6"/>
          <p:cNvPicPr>
            <a:picLocks noChangeAspect="1"/>
          </p:cNvPicPr>
          <p:nvPr/>
        </p:nvPicPr>
        <p:blipFill>
          <a:blip r:embed="rId6"/>
          <a:stretch>
            <a:fillRect/>
          </a:stretch>
        </p:blipFill>
        <p:spPr>
          <a:xfrm>
            <a:off x="2631498" y="6090601"/>
            <a:ext cx="3881004" cy="7346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2 Feature Recovery</a:t>
            </a:r>
            <a:r>
              <a:rPr lang="en-US" altLang="zh-CN" sz="3200" dirty="0">
                <a:latin typeface="Times New Roman" panose="02020503050405090304" pitchFamily="18" charset="0"/>
                <a:cs typeface="Times New Roman" panose="02020503050405090304" pitchFamily="18" charset="0"/>
                <a:sym typeface="+mn-lt"/>
              </a:rPr>
              <a:t>:</a:t>
            </a:r>
            <a:r>
              <a:rPr lang="zh-CN" altLang="en-US" sz="3200" dirty="0">
                <a:latin typeface="Times New Roman" panose="02020503050405090304" pitchFamily="18" charset="0"/>
                <a:cs typeface="Times New Roman" panose="02020503050405090304" pitchFamily="18" charset="0"/>
                <a:sym typeface="+mn-lt"/>
              </a:rPr>
              <a:t> </a:t>
            </a:r>
            <a:r>
              <a:rPr lang="en-US" altLang="zh-CN" sz="3200" dirty="0">
                <a:latin typeface="Times New Roman" panose="02020503050405090304" pitchFamily="18" charset="0"/>
                <a:cs typeface="Times New Roman" panose="02020503050405090304" pitchFamily="18" charset="0"/>
                <a:sym typeface="+mn-lt"/>
              </a:rPr>
              <a:t>Intuition &amp; Difficulty</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8" name="文本框 7"/>
          <p:cNvSpPr txBox="1"/>
          <p:nvPr>
            <p:custDataLst>
              <p:tags r:id="rId2"/>
            </p:custDataLst>
          </p:nvPr>
        </p:nvSpPr>
        <p:spPr>
          <a:xfrm>
            <a:off x="292735" y="1139009"/>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en-US" altLang="zh-CN" sz="2400" dirty="0"/>
              <a:t>Attempt: </a:t>
            </a:r>
            <a:r>
              <a:rPr lang="zh-CN" altLang="en-US" sz="2400" dirty="0"/>
              <a:t>利用局部结构学习流形</a:t>
            </a:r>
            <a:endParaRPr lang="en-US" altLang="zh-CN" sz="2400" dirty="0"/>
          </a:p>
          <a:p>
            <a:pPr marL="800100" lvl="1" indent="-342900" algn="just">
              <a:lnSpc>
                <a:spcPct val="150000"/>
              </a:lnSpc>
              <a:buClr>
                <a:schemeClr val="tx1"/>
              </a:buClr>
              <a:buFont typeface="Wingdings" panose="05000000000000000000" pitchFamily="2" charset="2"/>
              <a:buChar char="Ø"/>
            </a:pPr>
            <a:r>
              <a:rPr lang="zh-CN" altLang="en-US" sz="2400" dirty="0"/>
              <a:t>特征度量学习 </a:t>
            </a:r>
            <a:r>
              <a:rPr lang="en-US" altLang="zh-CN" sz="2400" dirty="0"/>
              <a:t>=&gt; </a:t>
            </a:r>
            <a:r>
              <a:rPr lang="zh-CN" altLang="en-US" sz="2400" dirty="0"/>
              <a:t>节点的距离和其特征相关性并无联系</a:t>
            </a:r>
            <a:endParaRPr lang="en-US" altLang="zh-CN" sz="2400" dirty="0"/>
          </a:p>
          <a:p>
            <a:pPr marL="800100" lvl="1" indent="-342900" algn="just">
              <a:lnSpc>
                <a:spcPct val="150000"/>
              </a:lnSpc>
              <a:buClr>
                <a:schemeClr val="tx1"/>
              </a:buClr>
              <a:buFont typeface="Wingdings" panose="05000000000000000000" pitchFamily="2" charset="2"/>
              <a:buChar char="Ø"/>
            </a:pPr>
            <a:r>
              <a:rPr lang="zh-CN" altLang="en-US" sz="2400" dirty="0"/>
              <a:t>节点中心性 </a:t>
            </a:r>
            <a:r>
              <a:rPr lang="en-US" altLang="zh-CN" sz="2400" dirty="0"/>
              <a:t>=&gt; </a:t>
            </a:r>
            <a:r>
              <a:rPr lang="zh-CN" altLang="en-US" sz="2400" dirty="0"/>
              <a:t>特征密度与拓扑结构也无关</a:t>
            </a:r>
            <a:endParaRPr lang="en-US" altLang="zh-CN" sz="2400" dirty="0"/>
          </a:p>
          <a:p>
            <a:pPr marL="800100" lvl="1" indent="-342900" algn="just">
              <a:lnSpc>
                <a:spcPct val="150000"/>
              </a:lnSpc>
              <a:buClr>
                <a:schemeClr val="tx1"/>
              </a:buClr>
              <a:buFont typeface="Wingdings" panose="05000000000000000000" pitchFamily="2" charset="2"/>
              <a:buChar char="Ø"/>
            </a:pPr>
            <a:endParaRPr lang="en-US" altLang="zh-CN" sz="2400" dirty="0"/>
          </a:p>
          <a:p>
            <a:pPr lvl="1" algn="just">
              <a:lnSpc>
                <a:spcPct val="150000"/>
              </a:lnSpc>
              <a:buClr>
                <a:schemeClr val="tx1"/>
              </a:buClr>
            </a:pPr>
            <a:endParaRPr lang="zh-CN" altLang="en-US" sz="2400" dirty="0"/>
          </a:p>
        </p:txBody>
      </p:sp>
      <p:pic>
        <p:nvPicPr>
          <p:cNvPr id="3" name="图片 2"/>
          <p:cNvPicPr>
            <a:picLocks noChangeAspect="1"/>
          </p:cNvPicPr>
          <p:nvPr/>
        </p:nvPicPr>
        <p:blipFill>
          <a:blip r:embed="rId5"/>
          <a:stretch>
            <a:fillRect/>
          </a:stretch>
        </p:blipFill>
        <p:spPr>
          <a:xfrm>
            <a:off x="0" y="2998760"/>
            <a:ext cx="5860470" cy="2930236"/>
          </a:xfrm>
          <a:prstGeom prst="rect">
            <a:avLst/>
          </a:prstGeom>
        </p:spPr>
      </p:pic>
      <p:sp>
        <p:nvSpPr>
          <p:cNvPr id="9" name="文本框 8"/>
          <p:cNvSpPr txBox="1"/>
          <p:nvPr/>
        </p:nvSpPr>
        <p:spPr>
          <a:xfrm>
            <a:off x="1442487" y="5891685"/>
            <a:ext cx="3437159" cy="369332"/>
          </a:xfrm>
          <a:prstGeom prst="rect">
            <a:avLst/>
          </a:prstGeom>
          <a:noFill/>
        </p:spPr>
        <p:txBody>
          <a:bodyPr wrap="none" rtlCol="0">
            <a:spAutoFit/>
          </a:bodyPr>
          <a:lstStyle/>
          <a:p>
            <a:r>
              <a:rPr lang="zh-CN" altLang="en-US" dirty="0"/>
              <a:t>一张</a:t>
            </a:r>
            <a:r>
              <a:rPr lang="en-US" altLang="zh-CN" dirty="0"/>
              <a:t>10-NN </a:t>
            </a:r>
            <a:r>
              <a:rPr lang="zh-CN" altLang="en-US" dirty="0"/>
              <a:t>图的特征</a:t>
            </a:r>
            <a:r>
              <a:rPr lang="en-US" altLang="zh-CN" dirty="0"/>
              <a:t>(t-SNE-&gt;2d)</a:t>
            </a:r>
            <a:endParaRPr lang="zh-CN" altLang="en-US" dirty="0"/>
          </a:p>
        </p:txBody>
      </p:sp>
      <p:sp>
        <p:nvSpPr>
          <p:cNvPr id="14" name="文本框 13"/>
          <p:cNvSpPr txBox="1"/>
          <p:nvPr/>
        </p:nvSpPr>
        <p:spPr>
          <a:xfrm>
            <a:off x="5743302" y="2902808"/>
            <a:ext cx="3400698" cy="3350854"/>
          </a:xfrm>
          <a:prstGeom prst="rect">
            <a:avLst/>
          </a:prstGeom>
          <a:noFill/>
        </p:spPr>
        <p:txBody>
          <a:bodyPr wrap="square">
            <a:spAutoFit/>
          </a:bodyPr>
          <a:lstStyle/>
          <a:p>
            <a:pPr marL="342900" indent="-342900" algn="just">
              <a:lnSpc>
                <a:spcPct val="150000"/>
              </a:lnSpc>
              <a:buClr>
                <a:schemeClr val="tx1"/>
              </a:buClr>
              <a:buFont typeface="Wingdings" panose="05000000000000000000" pitchFamily="2" charset="2"/>
              <a:buChar char="Ø"/>
            </a:pPr>
            <a:r>
              <a:rPr lang="zh-CN" altLang="en-US" sz="2400" dirty="0"/>
              <a:t>方案</a:t>
            </a:r>
            <a:r>
              <a:rPr lang="en-US" altLang="zh-CN" sz="2400" dirty="0"/>
              <a:t>:</a:t>
            </a:r>
            <a:r>
              <a:rPr lang="zh-CN" altLang="en-US" sz="2400" dirty="0"/>
              <a:t>利用</a:t>
            </a:r>
            <a:r>
              <a:rPr lang="en-US" altLang="zh-CN" sz="2400" dirty="0"/>
              <a:t>Random Walk</a:t>
            </a:r>
            <a:r>
              <a:rPr lang="zh-CN" altLang="en-US" sz="2400" dirty="0"/>
              <a:t>估计特征分布</a:t>
            </a: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依据</a:t>
            </a:r>
            <a:r>
              <a:rPr lang="en-US" altLang="zh-CN" sz="2400" dirty="0"/>
              <a:t>: </a:t>
            </a:r>
            <a:r>
              <a:rPr lang="zh-CN" altLang="en-US" sz="2400" dirty="0"/>
              <a:t>在有大量节点的图上执行</a:t>
            </a:r>
            <a:r>
              <a:rPr lang="en-US" altLang="zh-CN" sz="2400" dirty="0"/>
              <a:t>RW</a:t>
            </a:r>
            <a:r>
              <a:rPr lang="zh-CN" altLang="en-US" sz="2400" dirty="0"/>
              <a:t>渐进等价于在特征空间中的扩散过程</a:t>
            </a:r>
            <a:r>
              <a:rPr lang="en-US" altLang="zh-CN" sz="1600" dirty="0"/>
              <a:t>[1]</a:t>
            </a:r>
            <a:endParaRPr lang="zh-CN" altLang="en-US" sz="1600" dirty="0"/>
          </a:p>
        </p:txBody>
      </p:sp>
      <p:sp>
        <p:nvSpPr>
          <p:cNvPr id="15" name="文本框 14"/>
          <p:cNvSpPr txBox="1"/>
          <p:nvPr/>
        </p:nvSpPr>
        <p:spPr>
          <a:xfrm>
            <a:off x="328658" y="6410087"/>
            <a:ext cx="8393922" cy="276999"/>
          </a:xfrm>
          <a:prstGeom prst="rect">
            <a:avLst/>
          </a:prstGeom>
          <a:noFill/>
        </p:spPr>
        <p:txBody>
          <a:bodyPr wrap="square" rtlCol="0">
            <a:spAutoFit/>
          </a:bodyPr>
          <a:lstStyle/>
          <a:p>
            <a:r>
              <a:rPr lang="en-US" altLang="zh-CN" sz="1200" dirty="0">
                <a:solidFill>
                  <a:srgbClr val="5B9BD5"/>
                </a:solidFill>
              </a:rPr>
              <a:t>1. Hashimoto, T. B., Sun, Y., and </a:t>
            </a:r>
            <a:r>
              <a:rPr lang="en-US" altLang="zh-CN" sz="1200" dirty="0" err="1">
                <a:solidFill>
                  <a:srgbClr val="5B9BD5"/>
                </a:solidFill>
              </a:rPr>
              <a:t>Jaakkola</a:t>
            </a:r>
            <a:r>
              <a:rPr lang="en-US" altLang="zh-CN" sz="1200" dirty="0">
                <a:solidFill>
                  <a:srgbClr val="5B9BD5"/>
                </a:solidFill>
              </a:rPr>
              <a:t>, T. S. Metric recovery from directed unweighted graphs.</a:t>
            </a:r>
            <a:endParaRPr lang="zh-CN" altLang="en-US" sz="1200" dirty="0">
              <a:solidFill>
                <a:srgbClr val="5B9BD5"/>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149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3 Theoretical Validations</a:t>
            </a:r>
          </a:p>
        </p:txBody>
      </p:sp>
      <p:sp>
        <p:nvSpPr>
          <p:cNvPr id="16" name="文本框 15"/>
          <p:cNvSpPr txBox="1"/>
          <p:nvPr>
            <p:custDataLst>
              <p:tags r:id="rId1"/>
            </p:custDataLst>
          </p:nvPr>
        </p:nvSpPr>
        <p:spPr>
          <a:xfrm>
            <a:off x="250390" y="1457459"/>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8" name="文本框 7"/>
          <p:cNvSpPr txBox="1"/>
          <p:nvPr>
            <p:custDataLst>
              <p:tags r:id="rId2"/>
            </p:custDataLst>
          </p:nvPr>
        </p:nvSpPr>
        <p:spPr>
          <a:xfrm>
            <a:off x="250390" y="1457459"/>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dirty="0"/>
              <a:t>足够多的节点数量</a:t>
            </a: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节点的原始特征从</a:t>
            </a:r>
            <a:r>
              <a:rPr lang="en-US" altLang="zh-CN" sz="2400" dirty="0"/>
              <a:t>p(z)</a:t>
            </a:r>
            <a:r>
              <a:rPr lang="zh-CN" altLang="en-US" sz="2400" dirty="0"/>
              <a:t>中</a:t>
            </a:r>
            <a:r>
              <a:rPr lang="en-US" altLang="zh-CN" sz="2400" dirty="0"/>
              <a:t> </a:t>
            </a:r>
            <a:r>
              <a:rPr lang="en-US" altLang="zh-CN" sz="2400" dirty="0" err="1"/>
              <a:t>i.i.d</a:t>
            </a:r>
            <a:r>
              <a:rPr lang="en-US" altLang="zh-CN" sz="2400" dirty="0"/>
              <a:t> </a:t>
            </a:r>
            <a:r>
              <a:rPr lang="zh-CN" altLang="en-US" sz="2400" dirty="0"/>
              <a:t>采样 </a:t>
            </a:r>
            <a:r>
              <a:rPr lang="en-US" altLang="zh-CN" sz="2400" dirty="0"/>
              <a:t>{</a:t>
            </a:r>
            <a:r>
              <a:rPr lang="zh-CN" altLang="en-US" sz="2400" dirty="0"/>
              <a:t>独立同分布</a:t>
            </a:r>
            <a:r>
              <a:rPr lang="en-US" altLang="zh-CN" sz="2400" dirty="0"/>
              <a:t>}</a:t>
            </a:r>
          </a:p>
          <a:p>
            <a:pPr marL="342900" indent="-342900" algn="just">
              <a:lnSpc>
                <a:spcPct val="150000"/>
              </a:lnSpc>
              <a:buClr>
                <a:schemeClr val="tx1"/>
              </a:buClr>
              <a:buFont typeface="Wingdings" panose="05000000000000000000" pitchFamily="2" charset="2"/>
              <a:buChar char="Ø"/>
            </a:pPr>
            <a:r>
              <a:rPr lang="en-US" altLang="zh-CN" sz="2400" dirty="0"/>
              <a:t>One by One Generation.</a:t>
            </a:r>
            <a:r>
              <a:rPr lang="zh-CN" altLang="en-US" sz="2400" dirty="0"/>
              <a:t> 节点是一个个迭代插入到图中的</a:t>
            </a: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对于节点</a:t>
            </a:r>
            <a:r>
              <a:rPr lang="en-US" altLang="zh-CN" sz="2400" dirty="0"/>
              <a:t>v, u, </a:t>
            </a:r>
            <a:r>
              <a:rPr lang="zh-CN" altLang="en-US" sz="2400" dirty="0"/>
              <a:t>存在边 </a:t>
            </a:r>
            <a:r>
              <a:rPr lang="en-US" altLang="zh-CN" sz="2400" dirty="0"/>
              <a:t>v </a:t>
            </a:r>
            <a:r>
              <a:rPr lang="en-US" altLang="zh-CN" sz="2400" dirty="0">
                <a:sym typeface="Wingdings" panose="05000000000000000000" pitchFamily="2" charset="2"/>
              </a:rPr>
              <a:t> u</a:t>
            </a:r>
            <a:r>
              <a:rPr lang="zh-CN" altLang="en-US" sz="2400" dirty="0"/>
              <a:t>，</a:t>
            </a:r>
            <a:r>
              <a:rPr lang="en-US" altLang="zh-CN" sz="2400" dirty="0" err="1"/>
              <a:t>iff</a:t>
            </a:r>
            <a:endParaRPr lang="en-US" altLang="zh-CN" sz="2400" dirty="0"/>
          </a:p>
        </p:txBody>
      </p:sp>
      <p:sp>
        <p:nvSpPr>
          <p:cNvPr id="7" name="矩形 6"/>
          <p:cNvSpPr/>
          <p:nvPr>
            <p:custDataLst>
              <p:tags r:id="rId3"/>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对图作出如下假设：</a:t>
            </a:r>
            <a:endParaRPr lang="en-US" altLang="zh-CN" sz="2400" dirty="0">
              <a:solidFill>
                <a:schemeClr val="tx1"/>
              </a:solidFill>
              <a:latin typeface="Times New Roman" panose="02020503050405090304" pitchFamily="18" charset="0"/>
              <a:cs typeface="Times New Roman" panose="02020503050405090304" pitchFamily="18" charset="0"/>
            </a:endParaRPr>
          </a:p>
        </p:txBody>
      </p:sp>
      <p:pic>
        <p:nvPicPr>
          <p:cNvPr id="12" name="图片 11"/>
          <p:cNvPicPr>
            <a:picLocks noChangeAspect="1"/>
          </p:cNvPicPr>
          <p:nvPr/>
        </p:nvPicPr>
        <p:blipFill>
          <a:blip r:embed="rId8"/>
          <a:stretch>
            <a:fillRect/>
          </a:stretch>
        </p:blipFill>
        <p:spPr>
          <a:xfrm>
            <a:off x="4986330" y="3255517"/>
            <a:ext cx="2733499" cy="428625"/>
          </a:xfrm>
          <a:prstGeom prst="rect">
            <a:avLst/>
          </a:prstGeom>
        </p:spPr>
      </p:pic>
      <p:sp>
        <p:nvSpPr>
          <p:cNvPr id="14" name="矩形 13"/>
          <p:cNvSpPr/>
          <p:nvPr>
            <p:custDataLst>
              <p:tags r:id="rId4"/>
            </p:custDataLst>
          </p:nvPr>
        </p:nvSpPr>
        <p:spPr>
          <a:xfrm>
            <a:off x="250390" y="3797289"/>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移除原始特征，转而为每个节点构造新的特征 </a:t>
            </a:r>
            <a:r>
              <a:rPr lang="en-US" altLang="zh-CN" sz="2400" dirty="0">
                <a:solidFill>
                  <a:schemeClr val="tx1"/>
                </a:solidFill>
                <a:latin typeface="Times New Roman" panose="02020503050405090304" pitchFamily="18" charset="0"/>
                <a:cs typeface="Times New Roman" panose="02020503050405090304" pitchFamily="18" charset="0"/>
              </a:rPr>
              <a:t>x</a:t>
            </a:r>
            <a:r>
              <a:rPr lang="zh-CN" altLang="en-US" sz="2400" dirty="0">
                <a:solidFill>
                  <a:schemeClr val="tx1"/>
                </a:solidFill>
                <a:latin typeface="Times New Roman" panose="02020503050405090304" pitchFamily="18" charset="0"/>
                <a:cs typeface="Times New Roman" panose="02020503050405090304" pitchFamily="18" charset="0"/>
              </a:rPr>
              <a:t>：</a:t>
            </a:r>
            <a:endParaRPr lang="en-US" altLang="zh-CN" sz="2400" dirty="0">
              <a:solidFill>
                <a:schemeClr val="tx1"/>
              </a:solidFill>
              <a:latin typeface="Times New Roman" panose="02020503050405090304" pitchFamily="18" charset="0"/>
              <a:cs typeface="Times New Roman" panose="02020503050405090304" pitchFamily="18" charset="0"/>
            </a:endParaRPr>
          </a:p>
        </p:txBody>
      </p:sp>
      <p:sp>
        <p:nvSpPr>
          <p:cNvPr id="17" name="文本框 16"/>
          <p:cNvSpPr txBox="1"/>
          <p:nvPr>
            <p:custDataLst>
              <p:tags r:id="rId5"/>
            </p:custDataLst>
          </p:nvPr>
        </p:nvSpPr>
        <p:spPr>
          <a:xfrm>
            <a:off x="221002" y="4356543"/>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r>
              <a:rPr lang="en-US" altLang="zh-CN" sz="2400" dirty="0"/>
              <a:t>n</a:t>
            </a:r>
            <a:r>
              <a:rPr lang="zh-CN" altLang="en-US" sz="2400" dirty="0"/>
              <a:t>个节点，每个节点获取一个 </a:t>
            </a:r>
            <a:r>
              <a:rPr lang="en-US" altLang="zh-CN" sz="2400" dirty="0"/>
              <a:t>2 + m </a:t>
            </a:r>
            <a:r>
              <a:rPr lang="zh-CN" altLang="en-US" sz="2400" dirty="0"/>
              <a:t>维的特征</a:t>
            </a:r>
            <a:endParaRPr lang="en-US" altLang="zh-CN" sz="2400" dirty="0"/>
          </a:p>
        </p:txBody>
      </p:sp>
      <p:pic>
        <p:nvPicPr>
          <p:cNvPr id="18" name="图片 17"/>
          <p:cNvPicPr>
            <a:picLocks noChangeAspect="1"/>
          </p:cNvPicPr>
          <p:nvPr/>
        </p:nvPicPr>
        <p:blipFill>
          <a:blip r:embed="rId9"/>
          <a:stretch>
            <a:fillRect/>
          </a:stretch>
        </p:blipFill>
        <p:spPr>
          <a:xfrm>
            <a:off x="1720914" y="4322296"/>
            <a:ext cx="5160719" cy="1319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fontScale="90000"/>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张量化图卷积实验结果</a:t>
            </a:r>
            <a:r>
              <a:rPr lang="en-US" altLang="zh-CN" sz="3200" dirty="0">
                <a:latin typeface="Times New Roman" panose="02020503050405090304" pitchFamily="18" charset="0"/>
                <a:ea typeface="+mn-ea"/>
                <a:cs typeface="Times New Roman" panose="02020503050405090304" pitchFamily="18" charset="0"/>
                <a:sym typeface="+mn-lt"/>
              </a:rPr>
              <a:t>(</a:t>
            </a:r>
            <a:r>
              <a:rPr lang="zh-CN" altLang="en-US" sz="3200" dirty="0">
                <a:latin typeface="Times New Roman" panose="02020503050405090304" pitchFamily="18" charset="0"/>
                <a:ea typeface="+mn-ea"/>
                <a:cs typeface="Times New Roman" panose="02020503050405090304" pitchFamily="18" charset="0"/>
                <a:sym typeface="+mn-lt"/>
              </a:rPr>
              <a:t>未引入不可分解相似度</a:t>
            </a:r>
            <a:r>
              <a:rPr lang="en-US" altLang="zh-CN" sz="3200" dirty="0">
                <a:latin typeface="Times New Roman" panose="02020503050405090304" pitchFamily="18" charset="0"/>
                <a:ea typeface="+mn-ea"/>
                <a:cs typeface="Times New Roman" panose="02020503050405090304" pitchFamily="18" charset="0"/>
                <a:sym typeface="+mn-lt"/>
              </a:rPr>
              <a:t>)</a:t>
            </a:r>
            <a:endParaRPr lang="zh-CN" altLang="en-US" sz="3200" dirty="0">
              <a:latin typeface="Times New Roman" panose="02020503050405090304" pitchFamily="18" charset="0"/>
              <a:ea typeface="+mn-ea"/>
              <a:cs typeface="Times New Roman" panose="02020503050405090304" pitchFamily="18" charset="0"/>
              <a:sym typeface="+mn-lt"/>
            </a:endParaRP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1077256"/>
            <a:ext cx="8436770" cy="4682490"/>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关键参数</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学习率</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en-US" altLang="zh-CN" sz="2000" b="1" dirty="0">
                <a:solidFill>
                  <a:srgbClr val="000000"/>
                </a:solidFill>
                <a:latin typeface="+mn-ea"/>
              </a:rPr>
              <a:t>dropout</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权重衰减</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中间层维度</a:t>
            </a:r>
            <a:r>
              <a:rPr lang="en-US" altLang="zh-CN" sz="2000" b="1" dirty="0">
                <a:solidFill>
                  <a:srgbClr val="000000"/>
                </a:solidFill>
                <a:latin typeface="+mn-ea"/>
              </a:rPr>
              <a:t>(hidden dimension)</a:t>
            </a: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3 Theoretical Validations</a:t>
            </a:r>
          </a:p>
        </p:txBody>
      </p:sp>
      <p:sp>
        <p:nvSpPr>
          <p:cNvPr id="8" name="文本框 7"/>
          <p:cNvSpPr txBox="1"/>
          <p:nvPr>
            <p:custDataLst>
              <p:tags r:id="rId1"/>
            </p:custDataLst>
          </p:nvPr>
        </p:nvSpPr>
        <p:spPr>
          <a:xfrm>
            <a:off x="221002" y="952534"/>
            <a:ext cx="8638540" cy="1042035"/>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en-US" altLang="zh-CN" sz="2400" dirty="0"/>
              <a:t>1. GNN</a:t>
            </a:r>
            <a:r>
              <a:rPr lang="zh-CN" altLang="en-US" sz="2400" dirty="0"/>
              <a:t>是阈值函数 </a:t>
            </a:r>
            <a:r>
              <a:rPr lang="en-US" altLang="zh-CN" sz="2400" dirty="0"/>
              <a:t>s(z) </a:t>
            </a:r>
            <a:r>
              <a:rPr lang="zh-CN" altLang="en-US" sz="2400" dirty="0"/>
              <a:t>的一致估计量，且只需有限拟合函数</a:t>
            </a: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r>
              <a:rPr lang="en-US" altLang="zh-CN" sz="2400" dirty="0"/>
              <a:t>2. GNN</a:t>
            </a:r>
            <a:r>
              <a:rPr lang="zh-CN" altLang="en-US" sz="2400" dirty="0"/>
              <a:t>可以恢复原始特征，且只需有限的拟合函数</a:t>
            </a: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p:txBody>
      </p:sp>
      <p:pic>
        <p:nvPicPr>
          <p:cNvPr id="6" name="图片 5"/>
          <p:cNvPicPr>
            <a:picLocks noChangeAspect="1"/>
          </p:cNvPicPr>
          <p:nvPr/>
        </p:nvPicPr>
        <p:blipFill>
          <a:blip r:embed="rId4"/>
          <a:stretch>
            <a:fillRect/>
          </a:stretch>
        </p:blipFill>
        <p:spPr>
          <a:xfrm>
            <a:off x="1500584" y="1689799"/>
            <a:ext cx="6142832" cy="930731"/>
          </a:xfrm>
          <a:prstGeom prst="rect">
            <a:avLst/>
          </a:prstGeom>
        </p:spPr>
      </p:pic>
      <p:pic>
        <p:nvPicPr>
          <p:cNvPr id="13" name="图片 12"/>
          <p:cNvPicPr>
            <a:picLocks noChangeAspect="1"/>
          </p:cNvPicPr>
          <p:nvPr/>
        </p:nvPicPr>
        <p:blipFill>
          <a:blip r:embed="rId5"/>
          <a:stretch>
            <a:fillRect/>
          </a:stretch>
        </p:blipFill>
        <p:spPr>
          <a:xfrm>
            <a:off x="956776" y="4079294"/>
            <a:ext cx="6688996" cy="21778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4</a:t>
            </a:r>
            <a:r>
              <a:rPr lang="en-US" altLang="zh-CN" sz="3200" dirty="0">
                <a:latin typeface="Times New Roman" panose="02020503050405090304" pitchFamily="18" charset="0"/>
                <a:ea typeface="+mn-ea"/>
                <a:cs typeface="Times New Roman" panose="02020503050405090304" pitchFamily="18" charset="0"/>
                <a:sym typeface="+mn-lt"/>
              </a:rPr>
              <a:t> Experiments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68375" y="6150021"/>
            <a:ext cx="8465798" cy="580865"/>
          </a:xfrm>
          <a:prstGeom prst="rect">
            <a:avLst/>
          </a:prstGeom>
          <a:noFill/>
        </p:spPr>
        <p:txBody>
          <a:bodyPr wrap="square">
            <a:spAutoFit/>
          </a:bodyPr>
          <a:lstStyle/>
          <a:p>
            <a:pPr marL="342900" indent="-342900" algn="just">
              <a:lnSpc>
                <a:spcPct val="150000"/>
              </a:lnSpc>
              <a:buClr>
                <a:schemeClr val="tx1"/>
              </a:buClr>
              <a:buFont typeface="Wingdings" panose="05000000000000000000" pitchFamily="2" charset="2"/>
              <a:buChar char="Ø"/>
            </a:pPr>
            <a:r>
              <a:rPr lang="en-US" altLang="zh-CN" sz="2400" dirty="0"/>
              <a:t>Two-Moon</a:t>
            </a:r>
            <a:r>
              <a:rPr lang="zh-CN" altLang="en-US" sz="2400" dirty="0"/>
              <a:t> </a:t>
            </a:r>
            <a:r>
              <a:rPr lang="en-US" altLang="zh-CN" sz="2400" dirty="0"/>
              <a:t>&amp;</a:t>
            </a:r>
            <a:r>
              <a:rPr lang="zh-CN" altLang="en-US" sz="2400" dirty="0"/>
              <a:t> </a:t>
            </a:r>
            <a:r>
              <a:rPr lang="en-US" altLang="zh-CN" sz="2400" dirty="0"/>
              <a:t>Adult</a:t>
            </a:r>
          </a:p>
        </p:txBody>
      </p:sp>
      <p:pic>
        <p:nvPicPr>
          <p:cNvPr id="5" name="图片 4"/>
          <p:cNvPicPr>
            <a:picLocks noChangeAspect="1"/>
          </p:cNvPicPr>
          <p:nvPr/>
        </p:nvPicPr>
        <p:blipFill>
          <a:blip r:embed="rId4"/>
          <a:stretch>
            <a:fillRect/>
          </a:stretch>
        </p:blipFill>
        <p:spPr>
          <a:xfrm>
            <a:off x="68375" y="1097718"/>
            <a:ext cx="8915337" cy="50793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t>152</a:t>
            </a:fld>
            <a:endParaRPr lang="zh-CN" altLang="en-US"/>
          </a:p>
        </p:txBody>
      </p:sp>
      <p:sp>
        <p:nvSpPr>
          <p:cNvPr id="3" name="内容占位符 2"/>
          <p:cNvSpPr>
            <a:spLocks noGrp="1"/>
          </p:cNvSpPr>
          <p:nvPr>
            <p:ph sz="quarter" idx="13"/>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136524"/>
            <a:ext cx="9144000" cy="6464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en-US" altLang="zh-CN" sz="2400" b="1" dirty="0">
                <a:solidFill>
                  <a:srgbClr val="191B1F"/>
                </a:solidFill>
              </a:rPr>
              <a:t>[ICML '23] Taming graph kernels with random features</a:t>
            </a:r>
            <a:endParaRPr lang="en-US" altLang="zh-CN" sz="2400" b="1" i="0" dirty="0">
              <a:solidFill>
                <a:srgbClr val="191B1F"/>
              </a:solidFill>
              <a:effectLst/>
            </a:endParaRP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7</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31</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153</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00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1 Intro: Kernel (similarity </a:t>
            </a:r>
            <a:r>
              <a:rPr lang="en-US" altLang="zh-CN" sz="3200" dirty="0" err="1">
                <a:latin typeface="Times New Roman" panose="02020503050405090304" pitchFamily="18" charset="0"/>
                <a:cs typeface="Times New Roman" panose="02020503050405090304" pitchFamily="18" charset="0"/>
                <a:sym typeface="+mn-lt"/>
              </a:rPr>
              <a:t>Func</a:t>
            </a:r>
            <a:r>
              <a:rPr lang="en-US" altLang="zh-CN" sz="3200" dirty="0">
                <a:latin typeface="Times New Roman" panose="02020503050405090304" pitchFamily="18" charset="0"/>
                <a:cs typeface="Times New Roman" panose="02020503050405090304" pitchFamily="18" charset="0"/>
                <a:sym typeface="+mn-lt"/>
              </a:rPr>
              <a:t>.) &amp; Random Features</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221002" y="1014661"/>
            <a:ext cx="8465798" cy="1688860"/>
          </a:xfrm>
          <a:prstGeom prst="rect">
            <a:avLst/>
          </a:prstGeom>
          <a:noFill/>
        </p:spPr>
        <p:txBody>
          <a:bodyPr wrap="square">
            <a:spAutoFit/>
          </a:bodyPr>
          <a:lstStyle/>
          <a:p>
            <a:pPr marL="342900" indent="-342900" algn="just">
              <a:lnSpc>
                <a:spcPct val="150000"/>
              </a:lnSpc>
              <a:buClr>
                <a:schemeClr val="tx1"/>
              </a:buClr>
              <a:buFont typeface="Wingdings" panose="05000000000000000000" pitchFamily="2" charset="2"/>
              <a:buChar char="Ø"/>
            </a:pPr>
            <a:r>
              <a:rPr lang="zh-CN" altLang="en-US" sz="2400" dirty="0"/>
              <a:t>背景</a:t>
            </a:r>
            <a:r>
              <a:rPr lang="en-US" altLang="zh-CN" sz="2400" dirty="0"/>
              <a:t>:</a:t>
            </a:r>
          </a:p>
          <a:p>
            <a:pPr marL="800100" lvl="1" indent="-342900" algn="just">
              <a:lnSpc>
                <a:spcPct val="150000"/>
              </a:lnSpc>
              <a:buClr>
                <a:schemeClr val="tx1"/>
              </a:buClr>
              <a:buFont typeface="Wingdings" panose="05000000000000000000" pitchFamily="2" charset="2"/>
              <a:buChar char="Ø"/>
            </a:pPr>
            <a:r>
              <a:rPr lang="zh-CN" altLang="en-US" sz="2400" dirty="0"/>
              <a:t>直接计算 </a:t>
            </a:r>
            <a:r>
              <a:rPr lang="en-US" altLang="zh-CN" sz="2400" dirty="0"/>
              <a:t>Kernel matrix </a:t>
            </a:r>
            <a:r>
              <a:rPr lang="zh-CN" altLang="en-US" sz="2400" dirty="0"/>
              <a:t>的复杂度起码是 </a:t>
            </a:r>
            <a:r>
              <a:rPr lang="en-US" altLang="zh-CN" sz="2400" dirty="0"/>
              <a:t>O(N^2)</a:t>
            </a:r>
          </a:p>
          <a:p>
            <a:pPr marL="800100" lvl="1" indent="-342900" algn="just">
              <a:lnSpc>
                <a:spcPct val="150000"/>
              </a:lnSpc>
              <a:buClr>
                <a:schemeClr val="tx1"/>
              </a:buClr>
              <a:buFont typeface="Wingdings" panose="05000000000000000000" pitchFamily="2" charset="2"/>
              <a:buChar char="Ø"/>
            </a:pPr>
            <a:r>
              <a:rPr lang="zh-CN" altLang="en-US" sz="2400" dirty="0"/>
              <a:t>解决方案</a:t>
            </a:r>
            <a:r>
              <a:rPr lang="en-US" altLang="zh-CN" sz="2400" dirty="0"/>
              <a:t>: </a:t>
            </a:r>
            <a:r>
              <a:rPr lang="zh-CN" altLang="en-US" sz="2400" dirty="0"/>
              <a:t>使用 </a:t>
            </a:r>
            <a:r>
              <a:rPr lang="en-US" altLang="zh-CN" sz="2400" dirty="0"/>
              <a:t>Random Features (RFs)</a:t>
            </a:r>
          </a:p>
        </p:txBody>
      </p:sp>
      <p:pic>
        <p:nvPicPr>
          <p:cNvPr id="3" name="图片 2"/>
          <p:cNvPicPr>
            <a:picLocks noChangeAspect="1"/>
          </p:cNvPicPr>
          <p:nvPr/>
        </p:nvPicPr>
        <p:blipFill>
          <a:blip r:embed="rId4"/>
          <a:stretch>
            <a:fillRect/>
          </a:stretch>
        </p:blipFill>
        <p:spPr>
          <a:xfrm>
            <a:off x="4873630" y="1226261"/>
            <a:ext cx="2266144" cy="372675"/>
          </a:xfrm>
          <a:prstGeom prst="rect">
            <a:avLst/>
          </a:prstGeom>
        </p:spPr>
      </p:pic>
      <p:sp>
        <p:nvSpPr>
          <p:cNvPr id="9" name="文本框 8"/>
          <p:cNvSpPr txBox="1"/>
          <p:nvPr/>
        </p:nvSpPr>
        <p:spPr>
          <a:xfrm>
            <a:off x="164556" y="3122055"/>
            <a:ext cx="8465798" cy="3349956"/>
          </a:xfrm>
          <a:prstGeom prst="rect">
            <a:avLst/>
          </a:prstGeom>
          <a:noFill/>
        </p:spPr>
        <p:txBody>
          <a:bodyPr wrap="square">
            <a:spAutoFit/>
          </a:bodyPr>
          <a:lstStyle/>
          <a:p>
            <a:pPr lvl="1" algn="just">
              <a:lnSpc>
                <a:spcPct val="150000"/>
              </a:lnSpc>
              <a:buClr>
                <a:schemeClr val="tx1"/>
              </a:buClr>
            </a:pPr>
            <a:endParaRPr lang="en-US" altLang="zh-CN" sz="2400" dirty="0"/>
          </a:p>
          <a:p>
            <a:pPr marL="800100" lvl="1" indent="-342900" algn="just">
              <a:lnSpc>
                <a:spcPct val="150000"/>
              </a:lnSpc>
              <a:buClr>
                <a:schemeClr val="tx1"/>
              </a:buClr>
              <a:buFont typeface="Wingdings" panose="05000000000000000000" pitchFamily="2" charset="2"/>
              <a:buChar char="Ø"/>
            </a:pPr>
            <a:r>
              <a:rPr lang="en-US" altLang="zh-CN" sz="2400" dirty="0"/>
              <a:t>RFs </a:t>
            </a:r>
            <a:r>
              <a:rPr lang="zh-CN" altLang="en-US" sz="2400" dirty="0"/>
              <a:t>是将数据从原始空间映射到新空间的随机函数</a:t>
            </a:r>
            <a:r>
              <a:rPr lang="en-US" altLang="zh-CN" sz="2400" dirty="0"/>
              <a:t>, </a:t>
            </a:r>
            <a:r>
              <a:rPr lang="zh-CN" altLang="en-US" sz="2400" dirty="0"/>
              <a:t>利用线性的</a:t>
            </a:r>
            <a:r>
              <a:rPr lang="en-US" altLang="zh-CN" sz="2400" dirty="0"/>
              <a:t>kernel</a:t>
            </a:r>
            <a:r>
              <a:rPr lang="zh-CN" altLang="en-US" sz="2400" dirty="0"/>
              <a:t>来近似原来的</a:t>
            </a:r>
            <a:r>
              <a:rPr lang="en-US" altLang="zh-CN" sz="2400" dirty="0"/>
              <a:t>kernel</a:t>
            </a:r>
          </a:p>
          <a:p>
            <a:pPr marL="800100" lvl="1" indent="-342900" algn="just">
              <a:lnSpc>
                <a:spcPct val="150000"/>
              </a:lnSpc>
              <a:buClr>
                <a:schemeClr val="tx1"/>
              </a:buClr>
              <a:buFont typeface="Wingdings" panose="05000000000000000000" pitchFamily="2" charset="2"/>
              <a:buChar char="Ø"/>
            </a:pPr>
            <a:r>
              <a:rPr lang="zh-CN" altLang="en-US" sz="2400" dirty="0"/>
              <a:t>提供</a:t>
            </a:r>
            <a:r>
              <a:rPr lang="en-US" altLang="zh-CN" sz="2400" dirty="0"/>
              <a:t> K </a:t>
            </a:r>
            <a:r>
              <a:rPr lang="zh-CN" altLang="en-US" sz="2400" dirty="0"/>
              <a:t>的无偏低秩分解</a:t>
            </a:r>
            <a:r>
              <a:rPr lang="en-US" altLang="zh-CN" sz="2400" dirty="0"/>
              <a:t>, </a:t>
            </a:r>
            <a:r>
              <a:rPr lang="zh-CN" altLang="en-US" sz="2400" dirty="0"/>
              <a:t>并帮助创建线性方法的非线性变体</a:t>
            </a:r>
            <a:r>
              <a:rPr lang="en-US" altLang="zh-CN" sz="2400" dirty="0"/>
              <a:t>(</a:t>
            </a:r>
            <a:r>
              <a:rPr lang="zh-CN" altLang="en-US" sz="2400" dirty="0"/>
              <a:t>如 </a:t>
            </a:r>
            <a:r>
              <a:rPr lang="en-US" altLang="zh-CN" sz="2400" dirty="0"/>
              <a:t>kernel-SVM</a:t>
            </a:r>
            <a:r>
              <a:rPr lang="zh-CN" altLang="en-US" sz="2400" dirty="0"/>
              <a:t>或</a:t>
            </a:r>
            <a:r>
              <a:rPr lang="en-US" altLang="zh-CN" sz="2400" dirty="0"/>
              <a:t>kernel regression)</a:t>
            </a:r>
          </a:p>
          <a:p>
            <a:pPr marL="800100" lvl="1" indent="-342900" algn="just">
              <a:lnSpc>
                <a:spcPct val="150000"/>
              </a:lnSpc>
              <a:buClr>
                <a:schemeClr val="tx1"/>
              </a:buClr>
              <a:buFont typeface="Wingdings" panose="05000000000000000000" pitchFamily="2" charset="2"/>
              <a:buChar char="Ø"/>
            </a:pPr>
            <a:endParaRPr lang="en-US" altLang="zh-CN" sz="2400" dirty="0"/>
          </a:p>
        </p:txBody>
      </p:sp>
      <p:pic>
        <p:nvPicPr>
          <p:cNvPr id="7" name="图片 6"/>
          <p:cNvPicPr>
            <a:picLocks noChangeAspect="1"/>
          </p:cNvPicPr>
          <p:nvPr/>
        </p:nvPicPr>
        <p:blipFill>
          <a:blip r:embed="rId5"/>
          <a:stretch>
            <a:fillRect/>
          </a:stretch>
        </p:blipFill>
        <p:spPr>
          <a:xfrm>
            <a:off x="3279409" y="2872590"/>
            <a:ext cx="2924064" cy="6343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1 Intro: Graph Kernel &amp; GRFs</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258296" y="1022177"/>
            <a:ext cx="8465798" cy="2241960"/>
          </a:xfrm>
          <a:prstGeom prst="rect">
            <a:avLst/>
          </a:prstGeom>
          <a:noFill/>
        </p:spPr>
        <p:txBody>
          <a:bodyPr wrap="square">
            <a:spAutoFit/>
          </a:bodyPr>
          <a:lstStyle/>
          <a:p>
            <a:pPr marL="342900" indent="-342900" algn="just">
              <a:lnSpc>
                <a:spcPct val="150000"/>
              </a:lnSpc>
              <a:buClr>
                <a:schemeClr val="tx1"/>
              </a:buClr>
              <a:buFont typeface="Wingdings" panose="05000000000000000000" pitchFamily="2" charset="2"/>
              <a:buChar char="Ø"/>
            </a:pPr>
            <a:r>
              <a:rPr lang="zh-CN" altLang="en-US" sz="2400" dirty="0"/>
              <a:t>动机</a:t>
            </a:r>
            <a:r>
              <a:rPr lang="en-US" altLang="zh-CN" sz="2400" dirty="0"/>
              <a:t>:</a:t>
            </a:r>
          </a:p>
          <a:p>
            <a:pPr marL="800100" lvl="1" indent="-342900" algn="just">
              <a:lnSpc>
                <a:spcPct val="150000"/>
              </a:lnSpc>
              <a:buClr>
                <a:schemeClr val="tx1"/>
              </a:buClr>
              <a:buFont typeface="Wingdings" panose="05000000000000000000" pitchFamily="2" charset="2"/>
              <a:buChar char="Ø"/>
            </a:pPr>
            <a:r>
              <a:rPr lang="en-US" altLang="zh-CN" sz="2400" dirty="0"/>
              <a:t>Graph Kernel </a:t>
            </a:r>
            <a:r>
              <a:rPr lang="zh-CN" altLang="en-US" sz="2400" dirty="0"/>
              <a:t>更加特殊</a:t>
            </a:r>
            <a:r>
              <a:rPr lang="en-US" altLang="zh-CN" sz="2400" dirty="0"/>
              <a:t>, </a:t>
            </a:r>
            <a:r>
              <a:rPr lang="zh-CN" altLang="en-US" sz="2400" dirty="0"/>
              <a:t>还需要考虑拓扑结构</a:t>
            </a:r>
            <a:r>
              <a:rPr lang="en-US" altLang="zh-CN" sz="2400" dirty="0"/>
              <a:t>, </a:t>
            </a:r>
            <a:r>
              <a:rPr lang="zh-CN" altLang="en-US" sz="2400" dirty="0"/>
              <a:t>因此复杂度能来到 </a:t>
            </a:r>
            <a:r>
              <a:rPr lang="en-US" altLang="zh-CN" sz="2400" dirty="0"/>
              <a:t>O(N^3), </a:t>
            </a:r>
            <a:r>
              <a:rPr lang="zh-CN" altLang="en-US" sz="2400" dirty="0"/>
              <a:t>能否把 </a:t>
            </a:r>
            <a:r>
              <a:rPr lang="en-US" altLang="zh-CN" sz="2400" dirty="0"/>
              <a:t>RFs</a:t>
            </a:r>
            <a:r>
              <a:rPr lang="zh-CN" altLang="en-US" sz="2400" dirty="0"/>
              <a:t> 扩展到 </a:t>
            </a:r>
            <a:r>
              <a:rPr lang="en-US" altLang="zh-CN" sz="2400" dirty="0"/>
              <a:t>graph </a:t>
            </a:r>
            <a:r>
              <a:rPr lang="zh-CN" altLang="en-US" sz="2400" dirty="0"/>
              <a:t>上</a:t>
            </a:r>
            <a:r>
              <a:rPr lang="en-US" altLang="zh-CN" sz="2400" dirty="0"/>
              <a:t>?</a:t>
            </a:r>
          </a:p>
          <a:p>
            <a:pPr marL="342900" indent="-342900" algn="just">
              <a:lnSpc>
                <a:spcPct val="150000"/>
              </a:lnSpc>
              <a:buClr>
                <a:schemeClr val="tx1"/>
              </a:buClr>
              <a:buFont typeface="Wingdings" panose="05000000000000000000" pitchFamily="2" charset="2"/>
              <a:buChar char="Ø"/>
            </a:pPr>
            <a:endParaRPr lang="en-US" altLang="zh-CN" sz="2400" dirty="0"/>
          </a:p>
        </p:txBody>
      </p:sp>
      <p:sp>
        <p:nvSpPr>
          <p:cNvPr id="9" name="文本框 8"/>
          <p:cNvSpPr txBox="1"/>
          <p:nvPr/>
        </p:nvSpPr>
        <p:spPr>
          <a:xfrm>
            <a:off x="-217714" y="3264137"/>
            <a:ext cx="8465798" cy="2795958"/>
          </a:xfrm>
          <a:prstGeom prst="rect">
            <a:avLst/>
          </a:prstGeom>
          <a:noFill/>
        </p:spPr>
        <p:txBody>
          <a:bodyPr wrap="square">
            <a:spAutoFit/>
          </a:bodyPr>
          <a:lstStyle/>
          <a:p>
            <a:pPr marL="800100" lvl="1" indent="-342900" algn="just">
              <a:lnSpc>
                <a:spcPct val="150000"/>
              </a:lnSpc>
              <a:buClr>
                <a:schemeClr val="tx1"/>
              </a:buClr>
              <a:buFont typeface="Wingdings" panose="05000000000000000000" pitchFamily="2" charset="2"/>
              <a:buChar char="Ø"/>
            </a:pPr>
            <a:r>
              <a:rPr lang="zh-CN" altLang="en-US" sz="2400" dirty="0"/>
              <a:t>贡献</a:t>
            </a:r>
            <a:r>
              <a:rPr lang="en-US" altLang="zh-CN" sz="2400" dirty="0"/>
              <a:t>:</a:t>
            </a:r>
          </a:p>
          <a:p>
            <a:pPr marL="1257300" lvl="2" indent="-342900" algn="just">
              <a:lnSpc>
                <a:spcPct val="150000"/>
              </a:lnSpc>
              <a:buClr>
                <a:schemeClr val="tx1"/>
              </a:buClr>
              <a:buFont typeface="Wingdings" panose="05000000000000000000" pitchFamily="2" charset="2"/>
              <a:buChar char="Ø"/>
            </a:pPr>
            <a:r>
              <a:rPr lang="zh-CN" altLang="en-US" sz="2400" dirty="0"/>
              <a:t>提出 </a:t>
            </a:r>
            <a:r>
              <a:rPr lang="en-US" altLang="zh-CN" sz="2400" dirty="0"/>
              <a:t>GRFs (Graph Random Features), </a:t>
            </a:r>
            <a:r>
              <a:rPr lang="zh-CN" altLang="en-US" sz="2400" dirty="0"/>
              <a:t>它</a:t>
            </a:r>
            <a:r>
              <a:rPr lang="zh-CN" altLang="en-US" sz="2400" dirty="0">
                <a:solidFill>
                  <a:srgbClr val="060607"/>
                </a:solidFill>
                <a:latin typeface="-apple-system"/>
              </a:rPr>
              <a:t>可用来构造</a:t>
            </a:r>
            <a:r>
              <a:rPr lang="en-US" altLang="zh-CN" sz="2400" dirty="0">
                <a:solidFill>
                  <a:srgbClr val="060607"/>
                </a:solidFill>
                <a:latin typeface="-apple-system"/>
              </a:rPr>
              <a:t>graph</a:t>
            </a:r>
            <a:r>
              <a:rPr lang="zh-CN" altLang="en-US" sz="2400" dirty="0">
                <a:solidFill>
                  <a:srgbClr val="060607"/>
                </a:solidFill>
                <a:latin typeface="-apple-system"/>
              </a:rPr>
              <a:t> </a:t>
            </a:r>
            <a:r>
              <a:rPr lang="en-US" altLang="zh-CN" sz="2400" dirty="0">
                <a:solidFill>
                  <a:srgbClr val="060607"/>
                </a:solidFill>
                <a:latin typeface="-apple-system"/>
              </a:rPr>
              <a:t>kernel (</a:t>
            </a:r>
            <a:r>
              <a:rPr lang="zh-CN" altLang="en-US" sz="2400" dirty="0">
                <a:solidFill>
                  <a:srgbClr val="060607"/>
                </a:solidFill>
                <a:latin typeface="-apple-system"/>
              </a:rPr>
              <a:t>尤其是正则拉普拉斯核</a:t>
            </a:r>
            <a:r>
              <a:rPr lang="en-US" altLang="zh-CN" sz="2400" dirty="0">
                <a:solidFill>
                  <a:srgbClr val="060607"/>
                </a:solidFill>
                <a:latin typeface="-apple-system"/>
              </a:rPr>
              <a:t>)</a:t>
            </a:r>
            <a:r>
              <a:rPr lang="zh-CN" altLang="en-US" sz="2400" b="0" i="0" dirty="0">
                <a:solidFill>
                  <a:srgbClr val="060607"/>
                </a:solidFill>
                <a:effectLst/>
                <a:latin typeface="-apple-system"/>
              </a:rPr>
              <a:t>的无偏随机化估计器 </a:t>
            </a:r>
            <a:r>
              <a:rPr lang="en-US" altLang="zh-CN" sz="2400" dirty="0">
                <a:solidFill>
                  <a:srgbClr val="060607"/>
                </a:solidFill>
                <a:latin typeface="-apple-system"/>
              </a:rPr>
              <a:t>(</a:t>
            </a:r>
            <a:r>
              <a:rPr lang="zh-CN" altLang="en-US" sz="2400" dirty="0">
                <a:solidFill>
                  <a:srgbClr val="060607"/>
                </a:solidFill>
                <a:latin typeface="-apple-system"/>
              </a:rPr>
              <a:t>通过随机特征方法近似表示 </a:t>
            </a:r>
            <a:r>
              <a:rPr lang="en-US" altLang="zh-CN" sz="2400" dirty="0">
                <a:solidFill>
                  <a:srgbClr val="060607"/>
                </a:solidFill>
                <a:latin typeface="-apple-system"/>
              </a:rPr>
              <a:t>graph kernel)</a:t>
            </a:r>
          </a:p>
          <a:p>
            <a:pPr marL="800100" lvl="1" indent="-342900" algn="just">
              <a:lnSpc>
                <a:spcPct val="150000"/>
              </a:lnSpc>
              <a:buClr>
                <a:schemeClr val="tx1"/>
              </a:buClr>
              <a:buFont typeface="Wingdings" panose="05000000000000000000" pitchFamily="2" charset="2"/>
              <a:buChar char="Ø"/>
            </a:pP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2 Graph random features (GRFs): Preliminaries</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mc:AlternateContent xmlns:mc="http://schemas.openxmlformats.org/markup-compatibility/2006" xmlns:a14="http://schemas.microsoft.com/office/drawing/2010/main">
        <mc:Choice Requires="a14">
          <p:sp>
            <p:nvSpPr>
              <p:cNvPr id="14" name="文本框 13"/>
              <p:cNvSpPr txBox="1"/>
              <p:nvPr/>
            </p:nvSpPr>
            <p:spPr>
              <a:xfrm>
                <a:off x="210942" y="972966"/>
                <a:ext cx="8465798" cy="5565947"/>
              </a:xfrm>
              <a:prstGeom prst="rect">
                <a:avLst/>
              </a:prstGeom>
              <a:noFill/>
            </p:spPr>
            <p:txBody>
              <a:bodyPr wrap="square">
                <a:spAutoFit/>
              </a:bodyPr>
              <a:lstStyle/>
              <a:p>
                <a:pPr marL="342900" indent="-342900" algn="just">
                  <a:lnSpc>
                    <a:spcPct val="150000"/>
                  </a:lnSpc>
                  <a:buClr>
                    <a:schemeClr val="tx1"/>
                  </a:buClr>
                  <a:buFont typeface="Wingdings" panose="05000000000000000000" pitchFamily="2" charset="2"/>
                  <a:buChar char="Ø"/>
                </a:pPr>
                <a:r>
                  <a:rPr lang="en-US" altLang="zh-CN" sz="2400" dirty="0"/>
                  <a:t>Preliminaries:</a:t>
                </a:r>
              </a:p>
              <a:p>
                <a:pPr marL="800100" lvl="1" indent="-342900" algn="just">
                  <a:lnSpc>
                    <a:spcPct val="150000"/>
                  </a:lnSpc>
                  <a:buClr>
                    <a:schemeClr val="tx1"/>
                  </a:buClr>
                  <a:buFont typeface="Wingdings" panose="05000000000000000000" pitchFamily="2" charset="2"/>
                  <a:buChar char="Ø"/>
                </a:pPr>
                <a:r>
                  <a:rPr lang="zh-CN" altLang="en-US" sz="2400" dirty="0"/>
                  <a:t>考虑一个正对称矩阵 </a:t>
                </a:r>
                <a14:m>
                  <m:oMath xmlns:m="http://schemas.openxmlformats.org/officeDocument/2006/math">
                    <m:r>
                      <a:rPr lang="en-US" altLang="zh-CN" sz="2400" i="1">
                        <a:latin typeface="Cambria Math" panose="02040503050406030204" pitchFamily="18" charset="0"/>
                      </a:rPr>
                      <m:t>𝑈</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sup>
                    </m:sSup>
                  </m:oMath>
                </a14:m>
                <a:r>
                  <a:rPr lang="en-US" altLang="zh-CN" sz="2400" dirty="0"/>
                  <a:t>, </a:t>
                </a:r>
                <a:r>
                  <a:rPr lang="zh-CN" altLang="en-US" sz="2400" dirty="0"/>
                  <a:t>其谱半径为 </a:t>
                </a:r>
                <a14:m>
                  <m:oMath xmlns:m="http://schemas.openxmlformats.org/officeDocument/2006/math">
                    <m:r>
                      <a:rPr lang="en-US" altLang="zh-CN" sz="2400" b="0" i="1" smtClean="0">
                        <a:latin typeface="Cambria Math" panose="02040503050406030204" pitchFamily="18" charset="0"/>
                      </a:rPr>
                      <m:t>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oMath>
                </a14:m>
                <a:r>
                  <a:rPr lang="en-US" altLang="zh-CN" sz="2400" b="0" dirty="0"/>
                  <a:t>, </a:t>
                </a:r>
                <a:r>
                  <a:rPr lang="zh-CN" altLang="en-US" sz="2400" b="0" dirty="0"/>
                  <a:t>假设</a:t>
                </a:r>
                <a14:m>
                  <m:oMath xmlns:m="http://schemas.openxmlformats.org/officeDocument/2006/math">
                    <m:r>
                      <a:rPr lang="en-US" altLang="zh-CN" sz="2400" i="1">
                        <a:latin typeface="Cambria Math" panose="02040503050406030204" pitchFamily="18" charset="0"/>
                      </a:rPr>
                      <m:t>𝜌</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𝑈</m:t>
                        </m:r>
                      </m:e>
                    </m:d>
                    <m:r>
                      <a:rPr lang="en-US" altLang="zh-CN" sz="2400" b="0" i="1" smtClean="0">
                        <a:latin typeface="Cambria Math" panose="02040503050406030204" pitchFamily="18" charset="0"/>
                      </a:rPr>
                      <m:t>&lt;1</m:t>
                    </m:r>
                  </m:oMath>
                </a14:m>
                <a:r>
                  <a:rPr lang="en-US" altLang="zh-CN" sz="2400" b="0" dirty="0"/>
                  <a:t>, </a:t>
                </a:r>
                <a:r>
                  <a:rPr lang="zh-CN" altLang="en-US" sz="2400" b="0" dirty="0"/>
                  <a:t>则</a:t>
                </a:r>
                <a:r>
                  <a:rPr lang="zh-CN" altLang="en-US" sz="2400" dirty="0"/>
                  <a:t>下面的级数收敛</a:t>
                </a:r>
                <a:r>
                  <a:rPr lang="en-US" altLang="zh-CN" sz="2400" b="0" dirty="0"/>
                  <a:t>:</a:t>
                </a:r>
              </a:p>
              <a:p>
                <a:pPr marL="800100" lvl="1" indent="-342900" algn="just">
                  <a:lnSpc>
                    <a:spcPct val="150000"/>
                  </a:lnSpc>
                  <a:buClr>
                    <a:schemeClr val="tx1"/>
                  </a:buClr>
                  <a:buFont typeface="Wingdings" panose="05000000000000000000" pitchFamily="2" charset="2"/>
                  <a:buChar char="Ø"/>
                </a:pPr>
                <a:endParaRPr lang="en-US" altLang="zh-CN" sz="2400" dirty="0"/>
              </a:p>
              <a:p>
                <a:pPr marL="800100" lvl="1" indent="-342900" algn="just">
                  <a:lnSpc>
                    <a:spcPct val="150000"/>
                  </a:lnSpc>
                  <a:buClr>
                    <a:schemeClr val="tx1"/>
                  </a:buClr>
                  <a:buFont typeface="Wingdings" panose="05000000000000000000" pitchFamily="2" charset="2"/>
                  <a:buChar char="Ø"/>
                </a:pPr>
                <a:r>
                  <a:rPr lang="zh-CN" altLang="en-US" sz="2400" dirty="0"/>
                  <a:t>其和为</a:t>
                </a:r>
                <a:r>
                  <a:rPr lang="en-US" altLang="zh-CN" sz="2400" dirty="0"/>
                  <a:t> </a:t>
                </a:r>
                <a14:m>
                  <m:oMath xmlns:m="http://schemas.openxmlformats.org/officeDocument/2006/math">
                    <m:sSup>
                      <m:sSupPr>
                        <m:ctrlPr>
                          <a:rPr lang="en-US" altLang="zh-CN" sz="2400" b="0" i="1" dirty="0" smtClean="0">
                            <a:latin typeface="Cambria Math" panose="02040503050406030204" pitchFamily="18" charset="0"/>
                          </a:rPr>
                        </m:ctrlPr>
                      </m:sSupPr>
                      <m:e>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m:rPr>
                                    <m:sty m:val="p"/>
                                  </m:rPr>
                                  <a:rPr lang="en-US" altLang="zh-CN" sz="2400" dirty="0">
                                    <a:latin typeface="Cambria Math" panose="02040503050406030204" pitchFamily="18" charset="0"/>
                                  </a:rPr>
                                  <m:t>I</m:t>
                                </m:r>
                              </m:e>
                              <m:sub>
                                <m:r>
                                  <m:rPr>
                                    <m:sty m:val="p"/>
                                  </m:rPr>
                                  <a:rPr lang="en-US" altLang="zh-CN" sz="2400" b="0" i="0" dirty="0" smtClean="0">
                                    <a:latin typeface="Cambria Math" panose="02040503050406030204" pitchFamily="18" charset="0"/>
                                  </a:rPr>
                                  <m:t>N</m:t>
                                </m:r>
                              </m:sub>
                            </m:sSub>
                            <m:r>
                              <a:rPr lang="en-US" altLang="zh-CN" sz="2400" b="0" i="0" dirty="0" smtClean="0">
                                <a:latin typeface="Cambria Math" panose="02040503050406030204" pitchFamily="18" charset="0"/>
                              </a:rPr>
                              <m:t>−</m:t>
                            </m:r>
                            <m:r>
                              <a:rPr lang="en-US" altLang="zh-CN" sz="2400" i="1">
                                <a:latin typeface="Cambria Math" panose="02040503050406030204" pitchFamily="18" charset="0"/>
                              </a:rPr>
                              <m:t>𝑈</m:t>
                            </m:r>
                          </m:e>
                        </m:d>
                      </m:e>
                      <m:sup>
                        <m:r>
                          <a:rPr lang="en-US" altLang="zh-CN" sz="2400" b="0" i="1" smtClean="0">
                            <a:latin typeface="Cambria Math" panose="02040503050406030204" pitchFamily="18" charset="0"/>
                          </a:rPr>
                          <m:t>−1</m:t>
                        </m:r>
                      </m:sup>
                    </m:sSup>
                  </m:oMath>
                </a14:m>
                <a:r>
                  <a:rPr lang="en-US" altLang="zh-CN" sz="2400" b="0" dirty="0"/>
                  <a:t>, </a:t>
                </a:r>
                <a:r>
                  <a:rPr lang="zh-CN" altLang="en-US" sz="2400" dirty="0"/>
                  <a:t>由此</a:t>
                </a:r>
                <a:r>
                  <a:rPr lang="en-US" altLang="zh-CN" sz="2400" dirty="0"/>
                  <a:t>:</a:t>
                </a:r>
              </a:p>
              <a:p>
                <a:pPr marL="800100" lvl="1" indent="-342900" algn="just">
                  <a:lnSpc>
                    <a:spcPct val="150000"/>
                  </a:lnSpc>
                  <a:buClr>
                    <a:schemeClr val="tx1"/>
                  </a:buClr>
                  <a:buFont typeface="Wingdings" panose="05000000000000000000" pitchFamily="2" charset="2"/>
                  <a:buChar char="Ø"/>
                </a:pPr>
                <a:endParaRPr lang="en-US" altLang="zh-CN" sz="2400" b="0" dirty="0"/>
              </a:p>
              <a:p>
                <a:pPr marL="800100" lvl="1" indent="-342900" algn="just">
                  <a:lnSpc>
                    <a:spcPct val="150000"/>
                  </a:lnSpc>
                  <a:buClr>
                    <a:schemeClr val="tx1"/>
                  </a:buClr>
                  <a:buFont typeface="Wingdings" panose="05000000000000000000" pitchFamily="2" charset="2"/>
                  <a:buChar char="Ø"/>
                </a:pPr>
                <a:r>
                  <a:rPr lang="zh-CN" altLang="en-US" sz="2400" dirty="0"/>
                  <a:t>提取</a:t>
                </a:r>
                <a:r>
                  <a:rPr lang="en-US" altLang="zh-CN" sz="2400" dirty="0"/>
                  <a:t>U:</a:t>
                </a:r>
              </a:p>
              <a:p>
                <a:pPr marL="800100" lvl="1" indent="-342900" algn="just">
                  <a:lnSpc>
                    <a:spcPct val="150000"/>
                  </a:lnSpc>
                  <a:buClr>
                    <a:schemeClr val="tx1"/>
                  </a:buClr>
                  <a:buFont typeface="Wingdings" panose="05000000000000000000" pitchFamily="2" charset="2"/>
                  <a:buChar char="Ø"/>
                </a:pPr>
                <a:r>
                  <a:rPr lang="zh-CN" altLang="en-US" sz="2400" b="0" dirty="0"/>
                  <a:t>因此有</a:t>
                </a:r>
                <a:r>
                  <a:rPr lang="en-US" altLang="zh-CN" sz="2400" b="0" dirty="0"/>
                  <a:t>:</a:t>
                </a:r>
              </a:p>
              <a:p>
                <a:pPr marL="800100" lvl="1" indent="-342900" algn="just">
                  <a:lnSpc>
                    <a:spcPct val="150000"/>
                  </a:lnSpc>
                  <a:buClr>
                    <a:schemeClr val="tx1"/>
                  </a:buClr>
                  <a:buFont typeface="Wingdings" panose="05000000000000000000" pitchFamily="2" charset="2"/>
                  <a:buChar char="Ø"/>
                </a:pPr>
                <a:endParaRPr lang="en-US" altLang="zh-CN" sz="2400" dirty="0"/>
              </a:p>
              <a:p>
                <a:pPr marL="800100" lvl="1" indent="-342900" algn="just">
                  <a:lnSpc>
                    <a:spcPct val="150000"/>
                  </a:lnSpc>
                  <a:buClr>
                    <a:schemeClr val="tx1"/>
                  </a:buClr>
                  <a:buFont typeface="Wingdings" panose="05000000000000000000" pitchFamily="2" charset="2"/>
                  <a:buChar char="Ø"/>
                </a:pPr>
                <a:r>
                  <a:rPr lang="zh-CN" altLang="en-US" sz="2400" dirty="0"/>
                  <a:t>即</a:t>
                </a:r>
                <a:r>
                  <a:rPr lang="en-US" altLang="zh-CN" sz="2400" dirty="0"/>
                  <a:t>:</a:t>
                </a:r>
                <a:endParaRPr lang="en-US" altLang="zh-CN" sz="2400"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10942" y="972966"/>
                <a:ext cx="8465798" cy="5565947"/>
              </a:xfrm>
              <a:prstGeom prst="rect">
                <a:avLst/>
              </a:prstGeom>
              <a:blipFill rotWithShape="1">
                <a:blip r:embed="rId4"/>
                <a:stretch>
                  <a:fillRect l="-1" t="-3" r="1" b="-4797"/>
                </a:stretch>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2034887" y="6008581"/>
            <a:ext cx="3527863" cy="503981"/>
          </a:xfrm>
          <a:prstGeom prst="rect">
            <a:avLst/>
          </a:prstGeom>
        </p:spPr>
      </p:pic>
      <p:pic>
        <p:nvPicPr>
          <p:cNvPr id="8" name="图片 7"/>
          <p:cNvPicPr>
            <a:picLocks noChangeAspect="1"/>
          </p:cNvPicPr>
          <p:nvPr/>
        </p:nvPicPr>
        <p:blipFill>
          <a:blip r:embed="rId6"/>
          <a:stretch>
            <a:fillRect/>
          </a:stretch>
        </p:blipFill>
        <p:spPr>
          <a:xfrm>
            <a:off x="3361842" y="2884377"/>
            <a:ext cx="2163998" cy="469859"/>
          </a:xfrm>
          <a:prstGeom prst="rect">
            <a:avLst/>
          </a:prstGeom>
        </p:spPr>
      </p:pic>
      <p:pic>
        <p:nvPicPr>
          <p:cNvPr id="12" name="图片 11"/>
          <p:cNvPicPr>
            <a:picLocks noChangeAspect="1"/>
          </p:cNvPicPr>
          <p:nvPr/>
        </p:nvPicPr>
        <p:blipFill>
          <a:blip r:embed="rId7"/>
          <a:stretch>
            <a:fillRect/>
          </a:stretch>
        </p:blipFill>
        <p:spPr>
          <a:xfrm>
            <a:off x="1216317" y="4074222"/>
            <a:ext cx="6772325" cy="295277"/>
          </a:xfrm>
          <a:prstGeom prst="rect">
            <a:avLst/>
          </a:prstGeom>
        </p:spPr>
      </p:pic>
      <p:pic>
        <p:nvPicPr>
          <p:cNvPr id="15" name="图片 14"/>
          <p:cNvPicPr>
            <a:picLocks noChangeAspect="1"/>
          </p:cNvPicPr>
          <p:nvPr/>
        </p:nvPicPr>
        <p:blipFill>
          <a:blip r:embed="rId8"/>
          <a:stretch>
            <a:fillRect/>
          </a:stretch>
        </p:blipFill>
        <p:spPr>
          <a:xfrm>
            <a:off x="2376585" y="4457332"/>
            <a:ext cx="4495833" cy="771531"/>
          </a:xfrm>
          <a:prstGeom prst="rect">
            <a:avLst/>
          </a:prstGeom>
        </p:spPr>
      </p:pic>
      <p:pic>
        <p:nvPicPr>
          <p:cNvPr id="18" name="图片 17"/>
          <p:cNvPicPr>
            <a:picLocks noChangeAspect="1"/>
          </p:cNvPicPr>
          <p:nvPr/>
        </p:nvPicPr>
        <p:blipFill>
          <a:blip r:embed="rId9"/>
          <a:stretch>
            <a:fillRect/>
          </a:stretch>
        </p:blipFill>
        <p:spPr>
          <a:xfrm>
            <a:off x="2145578" y="5316353"/>
            <a:ext cx="4529171" cy="476253"/>
          </a:xfrm>
          <a:prstGeom prst="rect">
            <a:avLst/>
          </a:prstGeom>
        </p:spPr>
      </p:pic>
      <p:pic>
        <p:nvPicPr>
          <p:cNvPr id="3" name="图片 2"/>
          <p:cNvPicPr>
            <a:picLocks noChangeAspect="1"/>
          </p:cNvPicPr>
          <p:nvPr/>
        </p:nvPicPr>
        <p:blipFill>
          <a:blip r:embed="rId10"/>
          <a:stretch>
            <a:fillRect/>
          </a:stretch>
        </p:blipFill>
        <p:spPr>
          <a:xfrm>
            <a:off x="2240445" y="2765186"/>
            <a:ext cx="704886" cy="577880"/>
          </a:xfrm>
          <a:prstGeom prst="rect">
            <a:avLst/>
          </a:prstGeom>
        </p:spPr>
      </p:pic>
      <p:pic>
        <p:nvPicPr>
          <p:cNvPr id="11" name="图片 10"/>
          <p:cNvPicPr>
            <a:picLocks noChangeAspect="1"/>
          </p:cNvPicPr>
          <p:nvPr/>
        </p:nvPicPr>
        <p:blipFill>
          <a:blip r:embed="rId11"/>
          <a:stretch>
            <a:fillRect/>
          </a:stretch>
        </p:blipFill>
        <p:spPr>
          <a:xfrm>
            <a:off x="75565" y="4067051"/>
            <a:ext cx="1045923" cy="6044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00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2 Graph random features (GRFs): Signature vectors</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mc:AlternateContent xmlns:mc="http://schemas.openxmlformats.org/markup-compatibility/2006" xmlns:a14="http://schemas.microsoft.com/office/drawing/2010/main">
        <mc:Choice Requires="a14">
          <p:sp>
            <p:nvSpPr>
              <p:cNvPr id="14" name="文本框 13"/>
              <p:cNvSpPr txBox="1"/>
              <p:nvPr/>
            </p:nvSpPr>
            <p:spPr>
              <a:xfrm>
                <a:off x="210942" y="972966"/>
                <a:ext cx="8465798" cy="3406061"/>
              </a:xfrm>
              <a:prstGeom prst="rect">
                <a:avLst/>
              </a:prstGeom>
              <a:noFill/>
            </p:spPr>
            <p:txBody>
              <a:bodyPr wrap="square">
                <a:spAutoFit/>
              </a:bodyPr>
              <a:lstStyle/>
              <a:p>
                <a:pPr marL="342900" indent="-342900" algn="just">
                  <a:lnSpc>
                    <a:spcPct val="150000"/>
                  </a:lnSpc>
                  <a:buClr>
                    <a:schemeClr val="tx1"/>
                  </a:buClr>
                  <a:buFont typeface="Wingdings" panose="05000000000000000000" pitchFamily="2" charset="2"/>
                  <a:buChar char="Ø"/>
                </a:pPr>
                <a:r>
                  <a:rPr lang="zh-CN" altLang="en-US" sz="2400" dirty="0"/>
                  <a:t>用</a:t>
                </a:r>
                <a:r>
                  <a:rPr lang="en-US" altLang="zh-CN" sz="2400" dirty="0"/>
                  <a:t>Gram-matrix </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𝜙</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e>
                        </m:d>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r>
                      <a:rPr lang="en-US" altLang="zh-CN" sz="2400" b="0" i="0" smtClean="0">
                        <a:latin typeface="Cambria Math" panose="02040503050406030204" pitchFamily="18" charset="0"/>
                      </a:rPr>
                      <m:t> </m:t>
                    </m:r>
                  </m:oMath>
                </a14:m>
                <a:r>
                  <a:rPr lang="en-US" altLang="zh-CN" sz="2400" b="0" dirty="0"/>
                  <a:t>, </a:t>
                </a:r>
                <a:r>
                  <a:rPr lang="zh-CN" altLang="en-US" sz="2400" b="0" dirty="0"/>
                  <a:t>提供</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 </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e>
                        </m:d>
                      </m:e>
                      <m:sup>
                        <m:r>
                          <a:rPr lang="en-US" altLang="zh-CN" sz="2400" b="0" i="1" smtClean="0">
                            <a:latin typeface="Cambria Math" panose="02040503050406030204" pitchFamily="18" charset="0"/>
                          </a:rPr>
                          <m:t>−2</m:t>
                        </m:r>
                      </m:sup>
                    </m:sSup>
                  </m:oMath>
                </a14:m>
                <a:r>
                  <a:rPr lang="en-US" altLang="zh-CN" sz="2400" dirty="0"/>
                  <a:t> </a:t>
                </a:r>
                <a:r>
                  <a:rPr lang="zh-CN" altLang="en-US" sz="2400" dirty="0"/>
                  <a:t>的无偏估计</a:t>
                </a:r>
                <a:r>
                  <a:rPr lang="en-US" altLang="zh-CN" sz="2400" dirty="0"/>
                  <a:t>, </a:t>
                </a:r>
                <a:r>
                  <a:rPr lang="zh-CN" altLang="en-US" sz="2400" dirty="0"/>
                  <a:t>其中</a:t>
                </a:r>
                <a14:m>
                  <m:oMath xmlns:m="http://schemas.openxmlformats.org/officeDocument/2006/math">
                    <m:r>
                      <a:rPr lang="en-US" altLang="zh-CN" sz="2400" b="0" i="1" smtClean="0">
                        <a:latin typeface="Cambria Math" panose="02040503050406030204" pitchFamily="18" charset="0"/>
                      </a:rPr>
                      <m:t>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oMath>
                </a14:m>
                <a:r>
                  <a:rPr lang="en-US" altLang="zh-CN" sz="2400" dirty="0"/>
                  <a:t> </a:t>
                </a:r>
                <a:r>
                  <a:rPr lang="zh-CN" altLang="en-US" sz="2400" dirty="0"/>
                  <a:t>为节点</a:t>
                </a:r>
                <a:r>
                  <a:rPr lang="en-US" altLang="zh-CN" sz="2400" dirty="0"/>
                  <a:t>k</a:t>
                </a:r>
                <a:r>
                  <a:rPr lang="zh-CN" altLang="en-US" sz="2400" dirty="0"/>
                  <a:t>的签名向量</a:t>
                </a:r>
                <a:r>
                  <a:rPr lang="en-US" altLang="zh-CN" sz="2400" dirty="0"/>
                  <a:t>, </a:t>
                </a:r>
                <a:r>
                  <a:rPr lang="zh-CN" altLang="en-US" sz="2400" dirty="0"/>
                  <a:t>可由随机游走计算</a:t>
                </a: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b="0" dirty="0"/>
                  <a:t>输入</a:t>
                </a:r>
                <a:r>
                  <a:rPr lang="en-US" altLang="zh-CN" sz="2400" b="0" dirty="0"/>
                  <a:t>: G, </a:t>
                </a:r>
                <a:r>
                  <a:rPr lang="en-US" altLang="zh-CN" sz="2400" b="0" dirty="0" err="1"/>
                  <a:t>p_term</a:t>
                </a:r>
                <a:r>
                  <a:rPr lang="en-US" altLang="zh-CN" sz="2400" b="0" dirty="0"/>
                  <a:t>, </a:t>
                </a:r>
                <a:r>
                  <a:rPr lang="zh-CN" altLang="en-US" sz="2400" dirty="0"/>
                  <a:t>策略</a:t>
                </a:r>
                <a:r>
                  <a:rPr lang="en-US" altLang="zh-CN" sz="2400" dirty="0"/>
                  <a:t>sample</a:t>
                </a:r>
                <a:endParaRPr lang="en-US" altLang="zh-CN" sz="2400" b="0" dirty="0"/>
              </a:p>
              <a:p>
                <a:pPr marL="342900" indent="-342900" algn="just">
                  <a:lnSpc>
                    <a:spcPct val="150000"/>
                  </a:lnSpc>
                  <a:buClr>
                    <a:schemeClr val="tx1"/>
                  </a:buClr>
                  <a:buFont typeface="Wingdings" panose="05000000000000000000" pitchFamily="2" charset="2"/>
                  <a:buChar char="Ø"/>
                </a:pPr>
                <a:r>
                  <a:rPr lang="zh-CN" altLang="en-US" sz="2400" dirty="0"/>
                  <a:t>负载更新</a:t>
                </a: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更新签名向量</a:t>
                </a:r>
                <a:endParaRPr lang="en-US" altLang="zh-CN" sz="2400" dirty="0"/>
              </a:p>
              <a:p>
                <a:pPr marL="342900" indent="-342900" algn="just">
                  <a:lnSpc>
                    <a:spcPct val="150000"/>
                  </a:lnSpc>
                  <a:buClr>
                    <a:schemeClr val="tx1"/>
                  </a:buClr>
                  <a:buFont typeface="Wingdings" panose="05000000000000000000" pitchFamily="2" charset="2"/>
                  <a:buChar char="Ø"/>
                </a:pPr>
                <a:r>
                  <a:rPr lang="en-US" altLang="zh-CN" sz="2400" dirty="0"/>
                  <a:t>Renormalization</a:t>
                </a:r>
              </a:p>
            </p:txBody>
          </p:sp>
        </mc:Choice>
        <mc:Fallback xmlns="">
          <p:sp>
            <p:nvSpPr>
              <p:cNvPr id="14" name="文本框 13"/>
              <p:cNvSpPr txBox="1">
                <a:spLocks noRot="1" noChangeAspect="1" noMove="1" noResize="1" noEditPoints="1" noAdjustHandles="1" noChangeArrowheads="1" noChangeShapeType="1" noTextEdit="1"/>
              </p:cNvSpPr>
              <p:nvPr/>
            </p:nvSpPr>
            <p:spPr>
              <a:xfrm>
                <a:off x="210942" y="972966"/>
                <a:ext cx="8465798" cy="3406061"/>
              </a:xfrm>
              <a:prstGeom prst="rect">
                <a:avLst/>
              </a:prstGeom>
              <a:blipFill rotWithShape="1">
                <a:blip r:embed="rId4"/>
                <a:stretch>
                  <a:fillRect l="-1" t="-4" r="1" b="-27497"/>
                </a:stretch>
              </a:blipFill>
            </p:spPr>
            <p:txBody>
              <a:bodyPr/>
              <a:lstStyle/>
              <a:p>
                <a:r>
                  <a:rPr lang="zh-CN" altLang="en-US">
                    <a:noFill/>
                  </a:rPr>
                  <a:t> </a:t>
                </a:r>
              </a:p>
            </p:txBody>
          </p:sp>
        </mc:Fallback>
      </mc:AlternateContent>
      <p:pic>
        <p:nvPicPr>
          <p:cNvPr id="3" name="图片 2"/>
          <p:cNvPicPr>
            <a:picLocks noChangeAspect="1"/>
          </p:cNvPicPr>
          <p:nvPr/>
        </p:nvPicPr>
        <p:blipFill>
          <a:blip r:embed="rId5"/>
          <a:stretch>
            <a:fillRect/>
          </a:stretch>
        </p:blipFill>
        <p:spPr>
          <a:xfrm>
            <a:off x="4343670" y="2245734"/>
            <a:ext cx="4314343" cy="43710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00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2 Graph random features (GRFs): Signature vectors</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4729150" y="1755775"/>
            <a:ext cx="3369551" cy="3349956"/>
          </a:xfrm>
          <a:prstGeom prst="rect">
            <a:avLst/>
          </a:prstGeom>
          <a:noFill/>
        </p:spPr>
        <p:txBody>
          <a:bodyPr wrap="square">
            <a:spAutoFit/>
          </a:bodyPr>
          <a:lstStyle/>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两个签名向量之间的点积的贡献来自两个向量访问过的节点</a:t>
            </a: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并行化 </a:t>
            </a:r>
            <a:r>
              <a:rPr lang="en-US" altLang="zh-CN" sz="2400" dirty="0"/>
              <a:t>&amp; </a:t>
            </a:r>
            <a:r>
              <a:rPr lang="zh-CN" altLang="en-US" sz="2400" dirty="0"/>
              <a:t>高效率</a:t>
            </a: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p:txBody>
      </p:sp>
      <p:pic>
        <p:nvPicPr>
          <p:cNvPr id="5" name="图片 4"/>
          <p:cNvPicPr>
            <a:picLocks noChangeAspect="1"/>
          </p:cNvPicPr>
          <p:nvPr/>
        </p:nvPicPr>
        <p:blipFill>
          <a:blip r:embed="rId4"/>
          <a:stretch>
            <a:fillRect/>
          </a:stretch>
        </p:blipFill>
        <p:spPr>
          <a:xfrm>
            <a:off x="182334" y="995590"/>
            <a:ext cx="4389666" cy="57258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159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3 Training GRFs: Anchor points and JLT</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22009" y="791171"/>
            <a:ext cx="8558530" cy="5565947"/>
          </a:xfrm>
          <a:prstGeom prst="rect">
            <a:avLst/>
          </a:prstGeom>
          <a:noFill/>
        </p:spPr>
        <p:txBody>
          <a:bodyPr wrap="square">
            <a:spAutoFit/>
          </a:bodyPr>
          <a:lstStyle/>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控制签名向量的维度 锚点</a:t>
            </a:r>
            <a:r>
              <a:rPr lang="en-US" altLang="zh-CN" sz="2400" dirty="0"/>
              <a:t> </a:t>
            </a:r>
            <a:r>
              <a:rPr lang="zh-CN" altLang="en-US" sz="2400" dirty="0"/>
              <a:t>与</a:t>
            </a:r>
            <a:r>
              <a:rPr lang="en-US" altLang="zh-CN" sz="2400" dirty="0"/>
              <a:t> </a:t>
            </a:r>
            <a:r>
              <a:rPr lang="en-US" altLang="zh-CN" sz="2400" b="0" i="0" dirty="0">
                <a:solidFill>
                  <a:srgbClr val="060607"/>
                </a:solidFill>
                <a:effectLst/>
                <a:latin typeface="-apple-system"/>
              </a:rPr>
              <a:t>Johnson-</a:t>
            </a:r>
            <a:r>
              <a:rPr lang="en-US" altLang="zh-CN" sz="2400" b="0" i="0" dirty="0" err="1">
                <a:solidFill>
                  <a:srgbClr val="060607"/>
                </a:solidFill>
                <a:effectLst/>
                <a:latin typeface="-apple-system"/>
              </a:rPr>
              <a:t>Lindenstrauss</a:t>
            </a:r>
            <a:r>
              <a:rPr lang="zh-CN" altLang="en-US" sz="2400" b="0" i="0" dirty="0">
                <a:solidFill>
                  <a:srgbClr val="060607"/>
                </a:solidFill>
                <a:effectLst/>
                <a:latin typeface="-apple-system"/>
              </a:rPr>
              <a:t>变换</a:t>
            </a:r>
            <a:r>
              <a:rPr lang="en-US" altLang="zh-CN" sz="2400" dirty="0"/>
              <a:t>: </a:t>
            </a:r>
          </a:p>
          <a:p>
            <a:pPr marL="800100" lvl="1" indent="-342900" algn="just">
              <a:lnSpc>
                <a:spcPct val="150000"/>
              </a:lnSpc>
              <a:buClr>
                <a:schemeClr val="tx1"/>
              </a:buClr>
              <a:buFont typeface="Wingdings" panose="05000000000000000000" pitchFamily="2" charset="2"/>
              <a:buChar char="Ø"/>
            </a:pPr>
            <a:r>
              <a:rPr lang="en-US" altLang="zh-CN" sz="2400" b="1" dirty="0"/>
              <a:t>Anchor Points</a:t>
            </a:r>
            <a:r>
              <a:rPr lang="en-US" altLang="zh-CN" sz="2400" dirty="0"/>
              <a:t>: </a:t>
            </a:r>
            <a:r>
              <a:rPr lang="zh-CN" altLang="en-US" sz="2400" b="0" i="0" dirty="0">
                <a:solidFill>
                  <a:srgbClr val="060607"/>
                </a:solidFill>
                <a:effectLst/>
                <a:latin typeface="-apple-system"/>
              </a:rPr>
              <a:t>在图中随机选择一小部分节点（称为锚点集），并只在这些锚点上更新签名向量的元素来降维</a:t>
            </a:r>
            <a:endParaRPr lang="en-US" altLang="zh-CN" sz="2400" b="0" i="0" dirty="0">
              <a:solidFill>
                <a:srgbClr val="060607"/>
              </a:solidFill>
              <a:effectLst/>
              <a:latin typeface="-apple-system"/>
            </a:endParaRPr>
          </a:p>
          <a:p>
            <a:pPr marL="800100" lvl="1" indent="-342900" algn="just">
              <a:lnSpc>
                <a:spcPct val="150000"/>
              </a:lnSpc>
              <a:buClr>
                <a:schemeClr val="tx1"/>
              </a:buClr>
              <a:buFont typeface="Wingdings" panose="05000000000000000000" pitchFamily="2" charset="2"/>
              <a:buChar char="Ø"/>
            </a:pPr>
            <a:r>
              <a:rPr lang="en-US" altLang="zh-CN" sz="2400" b="1" i="0" dirty="0">
                <a:solidFill>
                  <a:srgbClr val="060607"/>
                </a:solidFill>
                <a:effectLst/>
                <a:latin typeface="-apple-system"/>
              </a:rPr>
              <a:t>Johnson-</a:t>
            </a:r>
            <a:r>
              <a:rPr lang="en-US" altLang="zh-CN" sz="2400" b="1" i="0" dirty="0" err="1">
                <a:solidFill>
                  <a:srgbClr val="060607"/>
                </a:solidFill>
                <a:effectLst/>
                <a:latin typeface="-apple-system"/>
              </a:rPr>
              <a:t>Lindenstrauss</a:t>
            </a:r>
            <a:r>
              <a:rPr lang="zh-CN" altLang="en-US" sz="2400" b="1" i="0" dirty="0">
                <a:solidFill>
                  <a:srgbClr val="060607"/>
                </a:solidFill>
                <a:effectLst/>
                <a:latin typeface="-apple-system"/>
              </a:rPr>
              <a:t>变换 </a:t>
            </a:r>
            <a:r>
              <a:rPr lang="en-US" altLang="zh-CN" sz="2400" b="1" i="0" dirty="0">
                <a:solidFill>
                  <a:srgbClr val="060607"/>
                </a:solidFill>
                <a:effectLst/>
                <a:latin typeface="-apple-system"/>
              </a:rPr>
              <a:t>(JLT</a:t>
            </a:r>
            <a:r>
              <a:rPr lang="en-US" altLang="zh-CN" sz="2400" b="1" dirty="0">
                <a:solidFill>
                  <a:srgbClr val="060607"/>
                </a:solidFill>
                <a:latin typeface="-apple-system"/>
              </a:rPr>
              <a:t>): </a:t>
            </a:r>
            <a:r>
              <a:rPr lang="zh-CN" altLang="en-US" sz="2400" b="0" i="0" dirty="0">
                <a:solidFill>
                  <a:srgbClr val="060607"/>
                </a:solidFill>
                <a:effectLst/>
                <a:latin typeface="-apple-system"/>
              </a:rPr>
              <a:t>保持点积的近似不变性的同时进行降维</a:t>
            </a:r>
            <a:endParaRPr lang="en-US" altLang="zh-CN" sz="2400" b="0" i="0" dirty="0">
              <a:solidFill>
                <a:srgbClr val="060607"/>
              </a:solidFill>
              <a:effectLst/>
              <a:latin typeface="-apple-system"/>
            </a:endParaRPr>
          </a:p>
          <a:p>
            <a:pPr marL="1257300" lvl="2" indent="-342900" algn="just">
              <a:lnSpc>
                <a:spcPct val="150000"/>
              </a:lnSpc>
              <a:buClr>
                <a:schemeClr val="tx1"/>
              </a:buClr>
              <a:buFont typeface="Wingdings" panose="05000000000000000000" pitchFamily="2" charset="2"/>
              <a:buChar char="Ø"/>
            </a:pPr>
            <a:endParaRPr lang="en-US" altLang="zh-CN" sz="2400" dirty="0">
              <a:solidFill>
                <a:srgbClr val="060607"/>
              </a:solidFill>
              <a:latin typeface="-apple-system"/>
            </a:endParaRPr>
          </a:p>
          <a:p>
            <a:pPr marL="1257300" lvl="2" indent="-342900" algn="just">
              <a:lnSpc>
                <a:spcPct val="150000"/>
              </a:lnSpc>
              <a:buClr>
                <a:schemeClr val="tx1"/>
              </a:buClr>
              <a:buFont typeface="Wingdings" panose="05000000000000000000" pitchFamily="2" charset="2"/>
              <a:buChar char="Ø"/>
            </a:pPr>
            <a:r>
              <a:rPr lang="zh-CN" altLang="en-US" sz="2400" dirty="0">
                <a:solidFill>
                  <a:srgbClr val="060607"/>
                </a:solidFill>
                <a:latin typeface="-apple-system"/>
              </a:rPr>
              <a:t>高斯矩阵 </a:t>
            </a:r>
            <a:r>
              <a:rPr lang="en-US" altLang="zh-CN" sz="2400" dirty="0">
                <a:solidFill>
                  <a:srgbClr val="060607"/>
                </a:solidFill>
                <a:latin typeface="-apple-system"/>
              </a:rPr>
              <a:t>G: </a:t>
            </a:r>
            <a:r>
              <a:rPr lang="zh-CN" altLang="en-US" sz="2400" dirty="0">
                <a:solidFill>
                  <a:srgbClr val="060607"/>
                </a:solidFill>
                <a:latin typeface="-apple-system"/>
              </a:rPr>
              <a:t>由</a:t>
            </a:r>
            <a:r>
              <a:rPr lang="en-US" altLang="zh-CN" sz="2400" dirty="0">
                <a:solidFill>
                  <a:srgbClr val="060607"/>
                </a:solidFill>
                <a:latin typeface="-apple-system"/>
              </a:rPr>
              <a:t> N(0, 1) </a:t>
            </a:r>
            <a:r>
              <a:rPr lang="en-US" altLang="zh-CN" sz="2400" dirty="0" err="1">
                <a:solidFill>
                  <a:srgbClr val="060607"/>
                </a:solidFill>
                <a:latin typeface="-apple-system"/>
              </a:rPr>
              <a:t>i.i.d</a:t>
            </a:r>
            <a:r>
              <a:rPr lang="en-US" altLang="zh-CN" sz="2400" dirty="0">
                <a:solidFill>
                  <a:srgbClr val="060607"/>
                </a:solidFill>
                <a:latin typeface="-apple-system"/>
              </a:rPr>
              <a:t>. </a:t>
            </a:r>
            <a:r>
              <a:rPr lang="zh-CN" altLang="en-US" sz="2400" dirty="0">
                <a:solidFill>
                  <a:srgbClr val="060607"/>
                </a:solidFill>
                <a:latin typeface="-apple-system"/>
              </a:rPr>
              <a:t>采样</a:t>
            </a:r>
            <a:endParaRPr lang="zh-CN" altLang="en-US" sz="2400" i="0" dirty="0">
              <a:solidFill>
                <a:srgbClr val="060607"/>
              </a:solidFill>
              <a:effectLst/>
              <a:latin typeface="-apple-system"/>
            </a:endParaRPr>
          </a:p>
          <a:p>
            <a:pPr lvl="1"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p:txBody>
      </p:sp>
      <p:pic>
        <p:nvPicPr>
          <p:cNvPr id="7" name="图片 6"/>
          <p:cNvPicPr>
            <a:picLocks noChangeAspect="1"/>
          </p:cNvPicPr>
          <p:nvPr/>
        </p:nvPicPr>
        <p:blipFill>
          <a:blip r:embed="rId4"/>
          <a:stretch>
            <a:fillRect/>
          </a:stretch>
        </p:blipFill>
        <p:spPr>
          <a:xfrm>
            <a:off x="2754049" y="4146633"/>
            <a:ext cx="2772936" cy="4543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fontScale="90000"/>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张量化图卷积实验结果</a:t>
            </a:r>
            <a:r>
              <a:rPr lang="en-US" altLang="zh-CN" sz="3200" dirty="0">
                <a:latin typeface="Times New Roman" panose="02020503050405090304" pitchFamily="18" charset="0"/>
                <a:ea typeface="+mn-ea"/>
                <a:cs typeface="Times New Roman" panose="02020503050405090304" pitchFamily="18" charset="0"/>
                <a:sym typeface="+mn-lt"/>
              </a:rPr>
              <a:t>(</a:t>
            </a:r>
            <a:r>
              <a:rPr lang="zh-CN" altLang="en-US" sz="3200" dirty="0">
                <a:latin typeface="Times New Roman" panose="02020503050405090304" pitchFamily="18" charset="0"/>
                <a:ea typeface="+mn-ea"/>
                <a:cs typeface="Times New Roman" panose="02020503050405090304" pitchFamily="18" charset="0"/>
                <a:sym typeface="+mn-lt"/>
              </a:rPr>
              <a:t>未引入不可分解相似度</a:t>
            </a:r>
            <a:r>
              <a:rPr lang="en-US" altLang="zh-CN" sz="3200" dirty="0">
                <a:latin typeface="Times New Roman" panose="02020503050405090304" pitchFamily="18" charset="0"/>
                <a:ea typeface="+mn-ea"/>
                <a:cs typeface="Times New Roman" panose="02020503050405090304" pitchFamily="18" charset="0"/>
                <a:sym typeface="+mn-lt"/>
              </a:rPr>
              <a:t>)</a:t>
            </a:r>
            <a:endParaRPr lang="zh-CN" altLang="en-US" sz="3200" dirty="0">
              <a:latin typeface="Times New Roman" panose="02020503050405090304" pitchFamily="18" charset="0"/>
              <a:ea typeface="+mn-ea"/>
              <a:cs typeface="Times New Roman" panose="02020503050405090304" pitchFamily="18" charset="0"/>
              <a:sym typeface="+mn-lt"/>
            </a:endParaRP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1077256"/>
            <a:ext cx="8436770" cy="4682490"/>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单层</a:t>
            </a:r>
          </a:p>
          <a:p>
            <a:pPr marL="342900"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342900"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两层</a:t>
            </a:r>
          </a:p>
          <a:p>
            <a:pPr marL="342900"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三层</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3" name="图片 2" descr="161681733736_.pic"/>
          <p:cNvPicPr>
            <a:picLocks noChangeAspect="1"/>
          </p:cNvPicPr>
          <p:nvPr/>
        </p:nvPicPr>
        <p:blipFill>
          <a:blip r:embed="rId3"/>
          <a:stretch>
            <a:fillRect/>
          </a:stretch>
        </p:blipFill>
        <p:spPr>
          <a:xfrm>
            <a:off x="685165" y="3482975"/>
            <a:ext cx="4457700" cy="406400"/>
          </a:xfrm>
          <a:prstGeom prst="rect">
            <a:avLst/>
          </a:prstGeom>
        </p:spPr>
      </p:pic>
      <p:pic>
        <p:nvPicPr>
          <p:cNvPr id="7" name="图片 6" descr="171681748673_.pic"/>
          <p:cNvPicPr>
            <a:picLocks noChangeAspect="1"/>
          </p:cNvPicPr>
          <p:nvPr/>
        </p:nvPicPr>
        <p:blipFill>
          <a:blip r:embed="rId4"/>
          <a:stretch>
            <a:fillRect/>
          </a:stretch>
        </p:blipFill>
        <p:spPr>
          <a:xfrm>
            <a:off x="685165" y="4752340"/>
            <a:ext cx="8318500" cy="1473200"/>
          </a:xfrm>
          <a:prstGeom prst="rect">
            <a:avLst/>
          </a:prstGeom>
        </p:spPr>
      </p:pic>
      <p:pic>
        <p:nvPicPr>
          <p:cNvPr id="8" name="图片 7" descr="191681822745_.pic"/>
          <p:cNvPicPr>
            <a:picLocks noChangeAspect="1"/>
          </p:cNvPicPr>
          <p:nvPr/>
        </p:nvPicPr>
        <p:blipFill>
          <a:blip r:embed="rId5"/>
          <a:stretch>
            <a:fillRect/>
          </a:stretch>
        </p:blipFill>
        <p:spPr>
          <a:xfrm>
            <a:off x="685165" y="1714500"/>
            <a:ext cx="8458835" cy="11220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00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4 </a:t>
            </a:r>
            <a:r>
              <a:rPr lang="en-US" altLang="zh-CN" sz="3300" dirty="0">
                <a:latin typeface="Times New Roman" panose="02020503050405090304" pitchFamily="18" charset="0"/>
                <a:cs typeface="Times New Roman" panose="02020503050405090304" pitchFamily="18" charset="0"/>
              </a:rPr>
              <a:t>From squared inverse matrices to graph kernels </a:t>
            </a:r>
            <a:endParaRPr lang="en-US" altLang="zh-CN" sz="3300" dirty="0">
              <a:latin typeface="Times New Roman" panose="02020503050405090304" pitchFamily="18" charset="0"/>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258296" y="1022177"/>
            <a:ext cx="8465798" cy="2242858"/>
          </a:xfrm>
          <a:prstGeom prst="rect">
            <a:avLst/>
          </a:prstGeom>
          <a:noFill/>
        </p:spPr>
        <p:txBody>
          <a:bodyPr wrap="square">
            <a:spAutoFit/>
          </a:bodyPr>
          <a:lstStyle/>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正则化拉普拉斯矩阵</a:t>
            </a:r>
            <a:r>
              <a:rPr lang="en-US" altLang="zh-CN" sz="2400" dirty="0"/>
              <a:t>:</a:t>
            </a:r>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r>
              <a:rPr lang="en-US" altLang="zh-CN" sz="2400" dirty="0"/>
              <a:t>d-</a:t>
            </a:r>
            <a:r>
              <a:rPr lang="zh-CN" altLang="en-US" sz="2400" dirty="0"/>
              <a:t>正则化拉普拉斯</a:t>
            </a:r>
            <a:r>
              <a:rPr lang="en-US" altLang="zh-CN" sz="2400" dirty="0"/>
              <a:t>kernel: </a:t>
            </a:r>
          </a:p>
        </p:txBody>
      </p:sp>
      <p:sp>
        <p:nvSpPr>
          <p:cNvPr id="9" name="文本框 8"/>
          <p:cNvSpPr txBox="1"/>
          <p:nvPr/>
        </p:nvSpPr>
        <p:spPr>
          <a:xfrm>
            <a:off x="-275771" y="2314105"/>
            <a:ext cx="8465798" cy="2241960"/>
          </a:xfrm>
          <a:prstGeom prst="rect">
            <a:avLst/>
          </a:prstGeom>
          <a:noFill/>
        </p:spPr>
        <p:txBody>
          <a:bodyPr wrap="square">
            <a:spAutoFit/>
          </a:bodyPr>
          <a:lstStyle/>
          <a:p>
            <a:pPr marL="800100" lvl="1" indent="-342900" algn="just">
              <a:lnSpc>
                <a:spcPct val="150000"/>
              </a:lnSpc>
              <a:buClr>
                <a:schemeClr val="tx1"/>
              </a:buClr>
              <a:buFont typeface="Wingdings" panose="05000000000000000000" pitchFamily="2" charset="2"/>
              <a:buChar char="Ø"/>
            </a:pPr>
            <a:endParaRPr lang="en-US" altLang="zh-CN" sz="2400" b="0" i="0" dirty="0">
              <a:solidFill>
                <a:srgbClr val="060607"/>
              </a:solidFill>
              <a:effectLst/>
              <a:latin typeface="-apple-system"/>
            </a:endParaRPr>
          </a:p>
          <a:p>
            <a:pPr marL="800100" lvl="1" indent="-342900" algn="just">
              <a:lnSpc>
                <a:spcPct val="150000"/>
              </a:lnSpc>
              <a:buClr>
                <a:schemeClr val="tx1"/>
              </a:buClr>
              <a:buFont typeface="Wingdings" panose="05000000000000000000" pitchFamily="2" charset="2"/>
              <a:buChar char="Ø"/>
            </a:pPr>
            <a:endParaRPr lang="en-US" altLang="zh-CN" sz="2400" b="0" i="0" dirty="0">
              <a:solidFill>
                <a:srgbClr val="060607"/>
              </a:solidFill>
              <a:effectLst/>
              <a:latin typeface="-apple-system"/>
            </a:endParaRPr>
          </a:p>
          <a:p>
            <a:pPr marL="800100" lvl="1" indent="-342900" algn="just">
              <a:lnSpc>
                <a:spcPct val="150000"/>
              </a:lnSpc>
              <a:buClr>
                <a:schemeClr val="tx1"/>
              </a:buClr>
              <a:buFont typeface="Wingdings" panose="05000000000000000000" pitchFamily="2" charset="2"/>
              <a:buChar char="Ø"/>
            </a:pPr>
            <a:r>
              <a:rPr lang="zh-CN" altLang="en-US" sz="2400" b="0" i="0" dirty="0">
                <a:solidFill>
                  <a:srgbClr val="060607"/>
                </a:solidFill>
                <a:effectLst/>
                <a:latin typeface="-apple-system"/>
              </a:rPr>
              <a:t>使用签名向量来构造</a:t>
            </a:r>
            <a:r>
              <a:rPr lang="en-US" altLang="zh-CN" sz="2400" b="0" i="0" dirty="0">
                <a:solidFill>
                  <a:srgbClr val="060607"/>
                </a:solidFill>
                <a:effectLst/>
                <a:latin typeface="-apple-system"/>
              </a:rPr>
              <a:t>2-</a:t>
            </a:r>
            <a:r>
              <a:rPr lang="zh-CN" altLang="en-US" sz="2400" b="0" i="0" dirty="0">
                <a:solidFill>
                  <a:srgbClr val="060607"/>
                </a:solidFill>
                <a:effectLst/>
                <a:latin typeface="-apple-system"/>
              </a:rPr>
              <a:t>正则化拉普拉斯核的随机特征</a:t>
            </a:r>
            <a:endParaRPr lang="en-US" altLang="zh-CN" sz="2400" dirty="0"/>
          </a:p>
          <a:p>
            <a:pPr lvl="1" algn="just">
              <a:lnSpc>
                <a:spcPct val="150000"/>
              </a:lnSpc>
              <a:buClr>
                <a:schemeClr val="tx1"/>
              </a:buClr>
            </a:pPr>
            <a:endParaRPr lang="en-US" altLang="zh-CN" sz="2400" dirty="0"/>
          </a:p>
        </p:txBody>
      </p:sp>
      <p:pic>
        <p:nvPicPr>
          <p:cNvPr id="3" name="图片 2"/>
          <p:cNvPicPr>
            <a:picLocks noChangeAspect="1"/>
          </p:cNvPicPr>
          <p:nvPr/>
        </p:nvPicPr>
        <p:blipFill>
          <a:blip r:embed="rId4"/>
          <a:stretch>
            <a:fillRect/>
          </a:stretch>
        </p:blipFill>
        <p:spPr>
          <a:xfrm>
            <a:off x="3884028" y="1631309"/>
            <a:ext cx="4697900" cy="1001946"/>
          </a:xfrm>
          <a:prstGeom prst="rect">
            <a:avLst/>
          </a:prstGeom>
        </p:spPr>
      </p:pic>
      <p:pic>
        <p:nvPicPr>
          <p:cNvPr id="6" name="图片 5"/>
          <p:cNvPicPr>
            <a:picLocks noChangeAspect="1"/>
          </p:cNvPicPr>
          <p:nvPr/>
        </p:nvPicPr>
        <p:blipFill>
          <a:blip r:embed="rId5"/>
          <a:stretch>
            <a:fillRect/>
          </a:stretch>
        </p:blipFill>
        <p:spPr>
          <a:xfrm>
            <a:off x="540807" y="4387300"/>
            <a:ext cx="3950388" cy="1133964"/>
          </a:xfrm>
          <a:prstGeom prst="rect">
            <a:avLst/>
          </a:prstGeom>
        </p:spPr>
      </p:pic>
      <p:pic>
        <p:nvPicPr>
          <p:cNvPr id="12" name="图片 11"/>
          <p:cNvPicPr>
            <a:picLocks noChangeAspect="1"/>
          </p:cNvPicPr>
          <p:nvPr/>
        </p:nvPicPr>
        <p:blipFill>
          <a:blip r:embed="rId6"/>
          <a:stretch>
            <a:fillRect/>
          </a:stretch>
        </p:blipFill>
        <p:spPr>
          <a:xfrm>
            <a:off x="521973" y="5665865"/>
            <a:ext cx="3362055" cy="591131"/>
          </a:xfrm>
          <a:prstGeom prst="rect">
            <a:avLst/>
          </a:prstGeom>
        </p:spPr>
      </p:pic>
      <p:pic>
        <p:nvPicPr>
          <p:cNvPr id="15" name="图片 14"/>
          <p:cNvPicPr>
            <a:picLocks noChangeAspect="1"/>
          </p:cNvPicPr>
          <p:nvPr/>
        </p:nvPicPr>
        <p:blipFill>
          <a:blip r:embed="rId7"/>
          <a:stretch>
            <a:fillRect/>
          </a:stretch>
        </p:blipFill>
        <p:spPr>
          <a:xfrm>
            <a:off x="4070951" y="5724381"/>
            <a:ext cx="3986242" cy="852494"/>
          </a:xfrm>
          <a:prstGeom prst="rect">
            <a:avLst/>
          </a:prstGeom>
        </p:spPr>
      </p:pic>
      <p:pic>
        <p:nvPicPr>
          <p:cNvPr id="5" name="图片 4"/>
          <p:cNvPicPr>
            <a:picLocks noChangeAspect="1"/>
          </p:cNvPicPr>
          <p:nvPr/>
        </p:nvPicPr>
        <p:blipFill>
          <a:blip r:embed="rId8"/>
          <a:stretch>
            <a:fillRect/>
          </a:stretch>
        </p:blipFill>
        <p:spPr>
          <a:xfrm>
            <a:off x="4026194" y="2815625"/>
            <a:ext cx="3968954" cy="514376"/>
          </a:xfrm>
          <a:prstGeom prst="rect">
            <a:avLst/>
          </a:prstGeom>
        </p:spPr>
      </p:pic>
      <p:pic>
        <p:nvPicPr>
          <p:cNvPr id="7" name="图片 6"/>
          <p:cNvPicPr>
            <a:picLocks noChangeAspect="1"/>
          </p:cNvPicPr>
          <p:nvPr/>
        </p:nvPicPr>
        <p:blipFill>
          <a:blip r:embed="rId9"/>
          <a:stretch>
            <a:fillRect/>
          </a:stretch>
        </p:blipFill>
        <p:spPr>
          <a:xfrm>
            <a:off x="318804" y="998364"/>
            <a:ext cx="2698889" cy="5461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5 Experiments</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221001" y="490646"/>
            <a:ext cx="8246593" cy="3349956"/>
          </a:xfrm>
          <a:prstGeom prst="rect">
            <a:avLst/>
          </a:prstGeom>
          <a:noFill/>
        </p:spPr>
        <p:txBody>
          <a:bodyPr wrap="square">
            <a:spAutoFit/>
          </a:bodyPr>
          <a:lstStyle/>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速度测试</a:t>
            </a:r>
            <a:r>
              <a:rPr lang="en-US" altLang="zh-CN" sz="2400" dirty="0"/>
              <a:t>:</a:t>
            </a:r>
          </a:p>
          <a:p>
            <a:pPr marL="342900" indent="-342900" algn="just">
              <a:lnSpc>
                <a:spcPct val="150000"/>
              </a:lnSpc>
              <a:buClr>
                <a:schemeClr val="tx1"/>
              </a:buClr>
              <a:buFont typeface="Wingdings" panose="05000000000000000000" pitchFamily="2" charset="2"/>
              <a:buChar char="Ø"/>
            </a:pPr>
            <a:endParaRPr lang="en-US" altLang="zh-CN" sz="2400" dirty="0"/>
          </a:p>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相对</a:t>
            </a:r>
            <a:r>
              <a:rPr lang="en-US" altLang="zh-CN" sz="2400" dirty="0" err="1"/>
              <a:t>Frobenius</a:t>
            </a:r>
            <a:r>
              <a:rPr lang="zh-CN" altLang="en-US" sz="2400" dirty="0"/>
              <a:t>范数误差</a:t>
            </a:r>
            <a:r>
              <a:rPr lang="en-US" altLang="zh-CN" sz="2400" dirty="0"/>
              <a:t>:</a:t>
            </a:r>
          </a:p>
          <a:p>
            <a:pPr marL="342900" indent="-342900" algn="just">
              <a:lnSpc>
                <a:spcPct val="150000"/>
              </a:lnSpc>
              <a:buClr>
                <a:schemeClr val="tx1"/>
              </a:buClr>
              <a:buFont typeface="Wingdings" panose="05000000000000000000" pitchFamily="2" charset="2"/>
              <a:buChar char="Ø"/>
            </a:pPr>
            <a:endParaRPr lang="en-US" altLang="zh-CN" sz="2400" dirty="0"/>
          </a:p>
        </p:txBody>
      </p:sp>
      <p:pic>
        <p:nvPicPr>
          <p:cNvPr id="3" name="图片 2"/>
          <p:cNvPicPr>
            <a:picLocks noChangeAspect="1"/>
          </p:cNvPicPr>
          <p:nvPr/>
        </p:nvPicPr>
        <p:blipFill>
          <a:blip r:embed="rId4"/>
          <a:stretch>
            <a:fillRect/>
          </a:stretch>
        </p:blipFill>
        <p:spPr>
          <a:xfrm>
            <a:off x="2472461" y="897997"/>
            <a:ext cx="4762745" cy="1930499"/>
          </a:xfrm>
          <a:prstGeom prst="rect">
            <a:avLst/>
          </a:prstGeom>
        </p:spPr>
      </p:pic>
      <p:pic>
        <p:nvPicPr>
          <p:cNvPr id="7" name="图片 6"/>
          <p:cNvPicPr>
            <a:picLocks noChangeAspect="1"/>
          </p:cNvPicPr>
          <p:nvPr/>
        </p:nvPicPr>
        <p:blipFill>
          <a:blip r:embed="rId5"/>
          <a:stretch>
            <a:fillRect/>
          </a:stretch>
        </p:blipFill>
        <p:spPr>
          <a:xfrm>
            <a:off x="2311052" y="3469753"/>
            <a:ext cx="4521896" cy="30386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5 Experiments</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221002" y="478120"/>
            <a:ext cx="8246593" cy="4523105"/>
          </a:xfrm>
          <a:prstGeom prst="rect">
            <a:avLst/>
          </a:prstGeom>
          <a:noFill/>
        </p:spPr>
        <p:txBody>
          <a:bodyPr wrap="square">
            <a:spAutoFit/>
          </a:bodyPr>
          <a:lstStyle/>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使用</a:t>
            </a:r>
            <a:r>
              <a:rPr lang="en-US" altLang="zh-CN" sz="2400" dirty="0"/>
              <a:t>graph kernel</a:t>
            </a:r>
            <a:r>
              <a:rPr lang="zh-CN" altLang="en-US" sz="2400" dirty="0"/>
              <a:t>的</a:t>
            </a:r>
            <a:r>
              <a:rPr lang="en-US" altLang="zh-CN" sz="2400" dirty="0" err="1"/>
              <a:t>Kmeans</a:t>
            </a:r>
            <a:r>
              <a:rPr lang="zh-CN" altLang="en-US" sz="2400" dirty="0"/>
              <a:t>聚类</a:t>
            </a:r>
            <a:r>
              <a:rPr lang="en-US" altLang="zh-CN" sz="2400" dirty="0"/>
              <a:t>(</a:t>
            </a:r>
            <a:r>
              <a:rPr lang="zh-CN" altLang="en-US" sz="2400" dirty="0"/>
              <a:t>错误率</a:t>
            </a:r>
            <a:r>
              <a:rPr lang="en-US" altLang="zh-CN" sz="2400" dirty="0"/>
              <a:t>)</a:t>
            </a:r>
          </a:p>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其他下游应用</a:t>
            </a:r>
            <a:endParaRPr lang="en-US" altLang="zh-CN" sz="2400" dirty="0"/>
          </a:p>
        </p:txBody>
      </p:sp>
      <p:pic>
        <p:nvPicPr>
          <p:cNvPr id="5" name="图片 4"/>
          <p:cNvPicPr>
            <a:picLocks noChangeAspect="1"/>
          </p:cNvPicPr>
          <p:nvPr/>
        </p:nvPicPr>
        <p:blipFill>
          <a:blip r:embed="rId4"/>
          <a:stretch>
            <a:fillRect/>
          </a:stretch>
        </p:blipFill>
        <p:spPr>
          <a:xfrm>
            <a:off x="1454150" y="1871345"/>
            <a:ext cx="6129020" cy="1775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Autofit/>
          </a:bodyPr>
          <a:lstStyle/>
          <a:p>
            <a:r>
              <a:rPr lang="zh-CN" altLang="en-US" sz="2300" b="1" dirty="0">
                <a:solidFill>
                  <a:srgbClr val="191B1F"/>
                </a:solidFill>
                <a:sym typeface="+mn-ea"/>
              </a:rPr>
              <a:t>近期汇报</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8</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10</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163</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当前任务</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0" y="880110"/>
            <a:ext cx="3117215" cy="3351530"/>
          </a:xfrm>
          <a:prstGeom prst="rect">
            <a:avLst/>
          </a:prstGeom>
          <a:noFill/>
        </p:spPr>
        <p:txBody>
          <a:bodyPr wrap="square">
            <a:noAutofit/>
          </a:bodyPr>
          <a:lstStyle/>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思路</a:t>
            </a:r>
            <a:r>
              <a:rPr lang="en-US" altLang="zh-CN" sz="2400" dirty="0"/>
              <a:t>1: </a:t>
            </a:r>
            <a:r>
              <a:rPr lang="zh-CN" altLang="en-US" sz="2400" dirty="0"/>
              <a:t>借助</a:t>
            </a:r>
            <a:r>
              <a:rPr lang="en-US" altLang="zh-CN" sz="2400" dirty="0"/>
              <a:t>Simplex</a:t>
            </a:r>
            <a:r>
              <a:rPr lang="zh-CN" altLang="en-US" sz="2400" dirty="0"/>
              <a:t>间接实现转化</a:t>
            </a:r>
          </a:p>
          <a:p>
            <a:pPr marL="342900" indent="-342900" algn="just">
              <a:lnSpc>
                <a:spcPct val="150000"/>
              </a:lnSpc>
              <a:buClr>
                <a:schemeClr val="tx1"/>
              </a:buClr>
              <a:buFont typeface="Wingdings" panose="05000000000000000000" pitchFamily="2" charset="2"/>
              <a:buChar char="Ø"/>
            </a:pPr>
            <a:endParaRPr lang="zh-CN" altLang="en-US" sz="2400" dirty="0">
              <a:sym typeface="+mn-ea"/>
            </a:endParaRPr>
          </a:p>
          <a:p>
            <a:pPr marL="342900" indent="-342900" algn="just">
              <a:lnSpc>
                <a:spcPct val="150000"/>
              </a:lnSpc>
              <a:buClr>
                <a:schemeClr val="tx1"/>
              </a:buClr>
              <a:buFont typeface="Wingdings" panose="05000000000000000000" pitchFamily="2" charset="2"/>
              <a:buChar char="Ø"/>
            </a:pPr>
            <a:endParaRPr lang="zh-CN" altLang="en-US" sz="2400" dirty="0">
              <a:sym typeface="+mn-ea"/>
            </a:endParaRPr>
          </a:p>
          <a:p>
            <a:pPr marL="342900" indent="-342900" algn="just">
              <a:lnSpc>
                <a:spcPct val="150000"/>
              </a:lnSpc>
              <a:buClr>
                <a:schemeClr val="tx1"/>
              </a:buClr>
              <a:buFont typeface="Wingdings" panose="05000000000000000000" pitchFamily="2" charset="2"/>
              <a:buChar char="Ø"/>
            </a:pPr>
            <a:r>
              <a:rPr lang="zh-CN" altLang="en-US" sz="2400" dirty="0">
                <a:sym typeface="+mn-ea"/>
              </a:rPr>
              <a:t>思路参考</a:t>
            </a:r>
            <a:r>
              <a:rPr lang="en-US" altLang="zh-CN" sz="2400" dirty="0">
                <a:sym typeface="+mn-ea"/>
              </a:rPr>
              <a:t> </a:t>
            </a:r>
            <a:r>
              <a:rPr lang="zh-CN" altLang="en-US" sz="2400" dirty="0">
                <a:sym typeface="+mn-ea"/>
              </a:rPr>
              <a:t>：</a:t>
            </a:r>
          </a:p>
          <a:p>
            <a:pPr indent="0" algn="just">
              <a:lnSpc>
                <a:spcPct val="150000"/>
              </a:lnSpc>
              <a:buClr>
                <a:schemeClr val="tx1"/>
              </a:buClr>
              <a:buFont typeface="Wingdings" panose="05000000000000000000" pitchFamily="2" charset="2"/>
              <a:buNone/>
            </a:pPr>
            <a:r>
              <a:rPr lang="en-US" altLang="zh-CN" sz="1400" dirty="0">
                <a:sym typeface="+mn-ea"/>
              </a:rPr>
              <a:t>* Michael K. Ng, Simplicial Complex Neural Networks (PAMI 2024)</a:t>
            </a:r>
          </a:p>
          <a:p>
            <a:pPr indent="0" algn="just">
              <a:lnSpc>
                <a:spcPct val="150000"/>
              </a:lnSpc>
              <a:buClr>
                <a:schemeClr val="tx1"/>
              </a:buClr>
              <a:buFont typeface="Wingdings" panose="05000000000000000000" pitchFamily="2" charset="2"/>
              <a:buNone/>
            </a:pPr>
            <a:r>
              <a:rPr lang="en-US" altLang="zh-CN" sz="1400" dirty="0">
                <a:sym typeface="+mn-ea"/>
              </a:rPr>
              <a:t>* Linyuan Lv,  Higher-order Graph Convolutional Network with Flower-Petals Laplacians on Simplicial Complexes (AAAI 2024)</a:t>
            </a:r>
          </a:p>
        </p:txBody>
      </p:sp>
      <p:sp>
        <p:nvSpPr>
          <p:cNvPr id="7" name="矩形 6"/>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探索高阶相似性与超图的关联：</a:t>
            </a:r>
            <a:endParaRPr lang="en-US" altLang="zh-CN" sz="2400" dirty="0">
              <a:solidFill>
                <a:schemeClr val="tx1"/>
              </a:solidFill>
              <a:latin typeface="Times New Roman" panose="02020503050405090304" pitchFamily="18" charset="0"/>
              <a:cs typeface="Times New Roman" panose="02020503050405090304" pitchFamily="18" charset="0"/>
            </a:endParaRPr>
          </a:p>
        </p:txBody>
      </p:sp>
      <p:pic>
        <p:nvPicPr>
          <p:cNvPr id="2" name="图片 1" descr="QQ_1723303601116"/>
          <p:cNvPicPr>
            <a:picLocks noChangeAspect="1"/>
          </p:cNvPicPr>
          <p:nvPr/>
        </p:nvPicPr>
        <p:blipFill>
          <a:blip r:embed="rId5"/>
          <a:stretch>
            <a:fillRect/>
          </a:stretch>
        </p:blipFill>
        <p:spPr>
          <a:xfrm>
            <a:off x="3477260" y="2007870"/>
            <a:ext cx="5238115" cy="3774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Simplex</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0" y="880110"/>
            <a:ext cx="3117215" cy="3351530"/>
          </a:xfrm>
          <a:prstGeom prst="rect">
            <a:avLst/>
          </a:prstGeom>
          <a:noFill/>
        </p:spPr>
        <p:txBody>
          <a:bodyPr wrap="square">
            <a:noAutofit/>
          </a:bodyPr>
          <a:lstStyle/>
          <a:p>
            <a:pPr algn="just">
              <a:lnSpc>
                <a:spcPct val="150000"/>
              </a:lnSpc>
              <a:buClr>
                <a:schemeClr val="tx1"/>
              </a:buClr>
            </a:pPr>
            <a:endParaRPr lang="en-US" altLang="zh-CN" sz="1400" dirty="0">
              <a:sym typeface="+mn-ea"/>
            </a:endParaRPr>
          </a:p>
        </p:txBody>
      </p:sp>
      <p:pic>
        <p:nvPicPr>
          <p:cNvPr id="2" name="图片 1"/>
          <p:cNvPicPr>
            <a:picLocks noChangeAspect="1"/>
          </p:cNvPicPr>
          <p:nvPr>
            <p:custDataLst>
              <p:tags r:id="rId2"/>
            </p:custDataLst>
          </p:nvPr>
        </p:nvPicPr>
        <p:blipFill>
          <a:blip r:embed="rId9"/>
          <a:stretch>
            <a:fillRect/>
          </a:stretch>
        </p:blipFill>
        <p:spPr>
          <a:xfrm>
            <a:off x="63500" y="1028700"/>
            <a:ext cx="4431665" cy="1287780"/>
          </a:xfrm>
          <a:prstGeom prst="rect">
            <a:avLst/>
          </a:prstGeom>
        </p:spPr>
      </p:pic>
      <p:pic>
        <p:nvPicPr>
          <p:cNvPr id="7" name="内容占位符 3"/>
          <p:cNvPicPr>
            <a:picLocks noChangeAspect="1"/>
          </p:cNvPicPr>
          <p:nvPr>
            <p:custDataLst>
              <p:tags r:id="rId3"/>
            </p:custDataLst>
          </p:nvPr>
        </p:nvPicPr>
        <p:blipFill>
          <a:blip r:embed="rId10"/>
          <a:stretch>
            <a:fillRect/>
          </a:stretch>
        </p:blipFill>
        <p:spPr>
          <a:xfrm>
            <a:off x="520065" y="3429000"/>
            <a:ext cx="3293110" cy="2604135"/>
          </a:xfrm>
          <a:prstGeom prst="rect">
            <a:avLst/>
          </a:prstGeom>
        </p:spPr>
      </p:pic>
      <p:sp>
        <p:nvSpPr>
          <p:cNvPr id="3" name="文本框 2"/>
          <p:cNvSpPr txBox="1"/>
          <p:nvPr>
            <p:custDataLst>
              <p:tags r:id="rId4"/>
            </p:custDataLst>
          </p:nvPr>
        </p:nvSpPr>
        <p:spPr>
          <a:xfrm>
            <a:off x="334328" y="2838663"/>
            <a:ext cx="3794125" cy="299085"/>
          </a:xfrm>
          <a:prstGeom prst="rect">
            <a:avLst/>
          </a:prstGeom>
          <a:noFill/>
        </p:spPr>
        <p:txBody>
          <a:bodyPr wrap="none" rtlCol="0">
            <a:spAutoFit/>
          </a:bodyPr>
          <a:lstStyle/>
          <a:p>
            <a:r>
              <a:rPr lang="en-US" altLang="zh-CN" sz="1350" dirty="0">
                <a:latin typeface="微软雅黑" panose="020B0503020204020204" pitchFamily="34" charset="-122"/>
                <a:ea typeface="微软雅黑" panose="020B0503020204020204" pitchFamily="34" charset="-122"/>
              </a:rPr>
              <a:t>K-Simplex </a:t>
            </a:r>
            <a:r>
              <a:rPr lang="zh-CN" altLang="en-US" sz="1350" dirty="0">
                <a:latin typeface="微软雅黑" panose="020B0503020204020204" pitchFamily="34" charset="-122"/>
                <a:ea typeface="微软雅黑" panose="020B0503020204020204" pitchFamily="34" charset="-122"/>
              </a:rPr>
              <a:t>由 </a:t>
            </a:r>
            <a:r>
              <a:rPr lang="en-US" altLang="zh-CN" sz="1350" dirty="0">
                <a:latin typeface="微软雅黑" panose="020B0503020204020204" pitchFamily="34" charset="-122"/>
                <a:ea typeface="微软雅黑" panose="020B0503020204020204" pitchFamily="34" charset="-122"/>
              </a:rPr>
              <a:t>(k+1)</a:t>
            </a:r>
            <a:r>
              <a:rPr lang="zh-CN" altLang="en-US" sz="1350" dirty="0">
                <a:latin typeface="微软雅黑" panose="020B0503020204020204" pitchFamily="34" charset="-122"/>
                <a:ea typeface="微软雅黑" panose="020B0503020204020204" pitchFamily="34" charset="-122"/>
              </a:rPr>
              <a:t>个顶点构成的凸多面体组成</a:t>
            </a:r>
          </a:p>
        </p:txBody>
      </p:sp>
      <p:pic>
        <p:nvPicPr>
          <p:cNvPr id="8" name="图片 7"/>
          <p:cNvPicPr>
            <a:picLocks noChangeAspect="1"/>
          </p:cNvPicPr>
          <p:nvPr>
            <p:custDataLst>
              <p:tags r:id="rId5"/>
            </p:custDataLst>
          </p:nvPr>
        </p:nvPicPr>
        <p:blipFill>
          <a:blip r:embed="rId11"/>
          <a:stretch>
            <a:fillRect/>
          </a:stretch>
        </p:blipFill>
        <p:spPr>
          <a:xfrm>
            <a:off x="4415790" y="1221740"/>
            <a:ext cx="4728210" cy="1562100"/>
          </a:xfrm>
          <a:prstGeom prst="rect">
            <a:avLst/>
          </a:prstGeom>
        </p:spPr>
      </p:pic>
      <p:pic>
        <p:nvPicPr>
          <p:cNvPr id="13" name="图片 12"/>
          <p:cNvPicPr>
            <a:picLocks noChangeAspect="1"/>
          </p:cNvPicPr>
          <p:nvPr>
            <p:custDataLst>
              <p:tags r:id="rId6"/>
            </p:custDataLst>
          </p:nvPr>
        </p:nvPicPr>
        <p:blipFill>
          <a:blip r:embed="rId12"/>
          <a:stretch>
            <a:fillRect/>
          </a:stretch>
        </p:blipFill>
        <p:spPr>
          <a:xfrm>
            <a:off x="4023360" y="3231267"/>
            <a:ext cx="4990631" cy="18214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457950" y="6492876"/>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Simplex &amp; Tensor Affinity</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0" y="880110"/>
            <a:ext cx="3117215" cy="3351530"/>
          </a:xfrm>
          <a:prstGeom prst="rect">
            <a:avLst/>
          </a:prstGeom>
          <a:noFill/>
        </p:spPr>
        <p:txBody>
          <a:bodyPr wrap="square">
            <a:noAutofit/>
          </a:bodyPr>
          <a:lstStyle/>
          <a:p>
            <a:pPr algn="just">
              <a:lnSpc>
                <a:spcPct val="150000"/>
              </a:lnSpc>
              <a:buClr>
                <a:schemeClr val="tx1"/>
              </a:buClr>
            </a:pPr>
            <a:endParaRPr lang="en-US" altLang="zh-CN" sz="1400" dirty="0">
              <a:sym typeface="+mn-ea"/>
            </a:endParaRPr>
          </a:p>
        </p:txBody>
      </p:sp>
      <p:pic>
        <p:nvPicPr>
          <p:cNvPr id="20" name="图片 19" descr="QQ_1723309771393"/>
          <p:cNvPicPr>
            <a:picLocks noChangeAspect="1"/>
          </p:cNvPicPr>
          <p:nvPr/>
        </p:nvPicPr>
        <p:blipFill>
          <a:blip r:embed="rId5"/>
          <a:stretch>
            <a:fillRect/>
          </a:stretch>
        </p:blipFill>
        <p:spPr>
          <a:xfrm>
            <a:off x="370840" y="2719705"/>
            <a:ext cx="8402955" cy="3215005"/>
          </a:xfrm>
          <a:prstGeom prst="rect">
            <a:avLst/>
          </a:prstGeom>
        </p:spPr>
      </p:pic>
      <p:sp>
        <p:nvSpPr>
          <p:cNvPr id="22" name="文本框 21"/>
          <p:cNvSpPr txBox="1"/>
          <p:nvPr>
            <p:custDataLst>
              <p:tags r:id="rId2"/>
            </p:custDataLst>
          </p:nvPr>
        </p:nvSpPr>
        <p:spPr>
          <a:xfrm>
            <a:off x="221002" y="478120"/>
            <a:ext cx="8246593" cy="3969385"/>
          </a:xfrm>
          <a:prstGeom prst="rect">
            <a:avLst/>
          </a:prstGeom>
          <a:noFill/>
        </p:spPr>
        <p:txBody>
          <a:bodyPr wrap="square">
            <a:spAutoFit/>
          </a:bodyPr>
          <a:lstStyle/>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利用单纯形</a:t>
            </a:r>
            <a:r>
              <a:rPr lang="en-US" altLang="zh-CN" sz="2400" dirty="0"/>
              <a:t> Volume </a:t>
            </a:r>
            <a:r>
              <a:rPr lang="zh-CN" altLang="en-US" sz="2400" dirty="0"/>
              <a:t>衡量样本相似性：</a:t>
            </a:r>
            <a:endParaRPr lang="en-US" altLang="zh-CN" sz="2400" dirty="0"/>
          </a:p>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457950" y="6492876"/>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Simplex &amp; Hypergraph models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0" y="880110"/>
            <a:ext cx="3117215" cy="3351530"/>
          </a:xfrm>
          <a:prstGeom prst="rect">
            <a:avLst/>
          </a:prstGeom>
          <a:noFill/>
        </p:spPr>
        <p:txBody>
          <a:bodyPr wrap="square">
            <a:noAutofit/>
          </a:bodyPr>
          <a:lstStyle/>
          <a:p>
            <a:pPr algn="just">
              <a:lnSpc>
                <a:spcPct val="150000"/>
              </a:lnSpc>
              <a:buClr>
                <a:schemeClr val="tx1"/>
              </a:buClr>
            </a:pPr>
            <a:endParaRPr lang="en-US" altLang="zh-CN" sz="1400" dirty="0">
              <a:sym typeface="+mn-ea"/>
            </a:endParaRPr>
          </a:p>
        </p:txBody>
      </p:sp>
      <p:sp>
        <p:nvSpPr>
          <p:cNvPr id="22" name="文本框 21"/>
          <p:cNvSpPr txBox="1"/>
          <p:nvPr>
            <p:custDataLst>
              <p:tags r:id="rId2"/>
            </p:custDataLst>
          </p:nvPr>
        </p:nvSpPr>
        <p:spPr>
          <a:xfrm>
            <a:off x="22" y="478120"/>
            <a:ext cx="8246593" cy="2861310"/>
          </a:xfrm>
          <a:prstGeom prst="rect">
            <a:avLst/>
          </a:prstGeom>
          <a:noFill/>
        </p:spPr>
        <p:txBody>
          <a:bodyPr wrap="square">
            <a:spAutoFit/>
          </a:bodyPr>
          <a:lstStyle/>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p:txBody>
      </p:sp>
      <p:pic>
        <p:nvPicPr>
          <p:cNvPr id="2" name="图片 1" descr="QQ_1723309916750"/>
          <p:cNvPicPr>
            <a:picLocks noChangeAspect="1"/>
          </p:cNvPicPr>
          <p:nvPr/>
        </p:nvPicPr>
        <p:blipFill>
          <a:blip r:embed="rId6"/>
          <a:stretch>
            <a:fillRect/>
          </a:stretch>
        </p:blipFill>
        <p:spPr>
          <a:xfrm>
            <a:off x="0" y="1092200"/>
            <a:ext cx="9144000" cy="3139440"/>
          </a:xfrm>
          <a:prstGeom prst="rect">
            <a:avLst/>
          </a:prstGeom>
        </p:spPr>
      </p:pic>
      <p:sp>
        <p:nvSpPr>
          <p:cNvPr id="3" name="文本框 2"/>
          <p:cNvSpPr txBox="1"/>
          <p:nvPr>
            <p:custDataLst>
              <p:tags r:id="rId3"/>
            </p:custDataLst>
          </p:nvPr>
        </p:nvSpPr>
        <p:spPr>
          <a:xfrm>
            <a:off x="-50143" y="3428965"/>
            <a:ext cx="8246593" cy="3969385"/>
          </a:xfrm>
          <a:prstGeom prst="rect">
            <a:avLst/>
          </a:prstGeom>
          <a:noFill/>
        </p:spPr>
        <p:txBody>
          <a:bodyPr wrap="square">
            <a:spAutoFit/>
          </a:bodyPr>
          <a:lstStyle/>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r>
              <a:rPr lang="zh-CN" altLang="en-US" sz="2400" dirty="0"/>
              <a:t>单纯形网络</a:t>
            </a:r>
            <a:r>
              <a:rPr lang="en-US" altLang="zh-CN" sz="2400" dirty="0"/>
              <a:t> SCN </a:t>
            </a:r>
            <a:r>
              <a:rPr lang="zh-CN" altLang="en-US" sz="2400" dirty="0"/>
              <a:t>在特定情况下会退化为超图模型</a:t>
            </a:r>
            <a:endParaRPr lang="en-US" altLang="zh-CN" sz="2400" dirty="0"/>
          </a:p>
          <a:p>
            <a:pPr algn="just">
              <a:lnSpc>
                <a:spcPct val="150000"/>
              </a:lnSpc>
              <a:buClr>
                <a:schemeClr val="tx1"/>
              </a:buClr>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a:p>
            <a:pPr marL="342900" indent="-342900" algn="just">
              <a:lnSpc>
                <a:spcPct val="150000"/>
              </a:lnSpc>
              <a:buClr>
                <a:schemeClr val="tx1"/>
              </a:buClr>
              <a:buFont typeface="Wingdings" panose="05000000000000000000" pitchFamily="2" charset="2"/>
              <a:buChar char="Ø"/>
            </a:pPr>
            <a:endParaRPr lang="en-US" altLang="zh-CN" sz="2400" dirty="0"/>
          </a:p>
        </p:txBody>
      </p:sp>
      <p:pic>
        <p:nvPicPr>
          <p:cNvPr id="5" name="图片 4" descr="QQ_1723310256996"/>
          <p:cNvPicPr>
            <a:picLocks noChangeAspect="1"/>
          </p:cNvPicPr>
          <p:nvPr/>
        </p:nvPicPr>
        <p:blipFill>
          <a:blip r:embed="rId7"/>
          <a:stretch>
            <a:fillRect/>
          </a:stretch>
        </p:blipFill>
        <p:spPr>
          <a:xfrm>
            <a:off x="1800860" y="4679315"/>
            <a:ext cx="5000625" cy="5099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cs typeface="Times New Roman" panose="02020503050405090304" pitchFamily="18" charset="0"/>
                <a:sym typeface="+mn-ea"/>
              </a:rPr>
              <a:t>探索高阶相似性与超图的关联</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113665" y="309880"/>
            <a:ext cx="3117215" cy="3351530"/>
          </a:xfrm>
          <a:prstGeom prst="rect">
            <a:avLst/>
          </a:prstGeom>
          <a:noFill/>
        </p:spPr>
        <p:txBody>
          <a:bodyPr wrap="square">
            <a:noAutofit/>
          </a:bodyPr>
          <a:lstStyle/>
          <a:p>
            <a:pPr algn="just">
              <a:lnSpc>
                <a:spcPct val="150000"/>
              </a:lnSpc>
              <a:buClr>
                <a:schemeClr val="tx1"/>
              </a:buClr>
            </a:pPr>
            <a:endParaRPr lang="zh-CN" altLang="en-US" sz="2400" dirty="0">
              <a:sym typeface="+mn-ea"/>
            </a:endParaRPr>
          </a:p>
          <a:p>
            <a:pPr marL="342900" indent="-342900" algn="just">
              <a:lnSpc>
                <a:spcPct val="150000"/>
              </a:lnSpc>
              <a:buClr>
                <a:schemeClr val="tx1"/>
              </a:buClr>
              <a:buFont typeface="Wingdings" panose="05000000000000000000" pitchFamily="2" charset="2"/>
              <a:buChar char="Ø"/>
            </a:pPr>
            <a:endParaRPr lang="en-US" altLang="zh-CN" sz="1400" dirty="0">
              <a:sym typeface="+mn-ea"/>
            </a:endParaRPr>
          </a:p>
        </p:txBody>
      </p:sp>
      <p:pic>
        <p:nvPicPr>
          <p:cNvPr id="2" name="图片 1" descr="QQ_1723303601116"/>
          <p:cNvPicPr>
            <a:picLocks noChangeAspect="1"/>
          </p:cNvPicPr>
          <p:nvPr/>
        </p:nvPicPr>
        <p:blipFill>
          <a:blip r:embed="rId4"/>
          <a:stretch>
            <a:fillRect/>
          </a:stretch>
        </p:blipFill>
        <p:spPr>
          <a:xfrm>
            <a:off x="789940" y="1096645"/>
            <a:ext cx="7591425" cy="54698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Autofit/>
          </a:bodyPr>
          <a:lstStyle/>
          <a:p>
            <a:r>
              <a:rPr lang="zh-CN" altLang="en-US" sz="2300" b="1" dirty="0">
                <a:solidFill>
                  <a:srgbClr val="191B1F"/>
                </a:solidFill>
                <a:sym typeface="+mn-ea"/>
              </a:rPr>
              <a:t>Simplicial Complex Neural Networks</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8</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10</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169</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1077256"/>
            <a:ext cx="8436770" cy="3964305"/>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正在解决：</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继续对张量</a:t>
            </a:r>
            <a:r>
              <a:rPr lang="en-US" altLang="zh-CN" sz="2000" b="1" dirty="0">
                <a:solidFill>
                  <a:srgbClr val="000000"/>
                </a:solidFill>
                <a:latin typeface="+mn-ea"/>
              </a:rPr>
              <a:t>GCN</a:t>
            </a:r>
            <a:r>
              <a:rPr lang="zh-CN" altLang="en-US" sz="2000" b="1" dirty="0">
                <a:solidFill>
                  <a:srgbClr val="000000"/>
                </a:solidFill>
                <a:latin typeface="+mn-ea"/>
              </a:rPr>
              <a:t>调参</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使用其他的</a:t>
            </a:r>
            <a:r>
              <a:rPr lang="en-US" altLang="zh-CN" sz="2000" b="1" dirty="0">
                <a:solidFill>
                  <a:srgbClr val="000000"/>
                </a:solidFill>
                <a:latin typeface="+mn-ea"/>
              </a:rPr>
              <a:t>citation network</a:t>
            </a:r>
            <a:r>
              <a:rPr lang="zh-CN" altLang="en-US" sz="2000" b="1" dirty="0">
                <a:solidFill>
                  <a:srgbClr val="000000"/>
                </a:solidFill>
                <a:latin typeface="+mn-ea"/>
              </a:rPr>
              <a:t>实验</a:t>
            </a:r>
            <a:endParaRPr lang="en-US" altLang="zh-CN"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引入不可分解相似度</a:t>
            </a:r>
          </a:p>
          <a:p>
            <a:pPr marL="1257300" lvl="2"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结合《Multi-View Spectral Clustering with High-Order Optimal Neighborhood Laplacian Matrix》</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Simplex</a:t>
            </a:r>
            <a:r>
              <a:rPr lang="zh-CN" altLang="en-US" sz="3200" dirty="0">
                <a:latin typeface="Times New Roman" panose="02020503050405090304" pitchFamily="18" charset="0"/>
                <a:ea typeface="+mn-ea"/>
                <a:cs typeface="Times New Roman" panose="02020503050405090304" pitchFamily="18" charset="0"/>
                <a:sym typeface="+mn-lt"/>
              </a:rPr>
              <a:t>的优势</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0" y="880110"/>
            <a:ext cx="3117215" cy="3351530"/>
          </a:xfrm>
          <a:prstGeom prst="rect">
            <a:avLst/>
          </a:prstGeom>
          <a:noFill/>
        </p:spPr>
        <p:txBody>
          <a:bodyPr wrap="square">
            <a:noAutofit/>
          </a:bodyPr>
          <a:lstStyle/>
          <a:p>
            <a:pPr algn="just">
              <a:lnSpc>
                <a:spcPct val="150000"/>
              </a:lnSpc>
              <a:buClr>
                <a:schemeClr val="tx1"/>
              </a:buClr>
            </a:pPr>
            <a:endParaRPr lang="en-US" altLang="zh-CN" sz="1400" dirty="0">
              <a:sym typeface="+mn-ea"/>
            </a:endParaRPr>
          </a:p>
        </p:txBody>
      </p:sp>
      <p:pic>
        <p:nvPicPr>
          <p:cNvPr id="2" name="图片 1"/>
          <p:cNvPicPr>
            <a:picLocks noChangeAspect="1"/>
          </p:cNvPicPr>
          <p:nvPr>
            <p:custDataLst>
              <p:tags r:id="rId2"/>
            </p:custDataLst>
          </p:nvPr>
        </p:nvPicPr>
        <p:blipFill>
          <a:blip r:embed="rId9"/>
          <a:stretch>
            <a:fillRect/>
          </a:stretch>
        </p:blipFill>
        <p:spPr>
          <a:xfrm>
            <a:off x="63500" y="1028700"/>
            <a:ext cx="4431665" cy="1287780"/>
          </a:xfrm>
          <a:prstGeom prst="rect">
            <a:avLst/>
          </a:prstGeom>
        </p:spPr>
      </p:pic>
      <p:pic>
        <p:nvPicPr>
          <p:cNvPr id="7" name="内容占位符 3"/>
          <p:cNvPicPr>
            <a:picLocks noChangeAspect="1"/>
          </p:cNvPicPr>
          <p:nvPr>
            <p:custDataLst>
              <p:tags r:id="rId3"/>
            </p:custDataLst>
          </p:nvPr>
        </p:nvPicPr>
        <p:blipFill>
          <a:blip r:embed="rId10"/>
          <a:stretch>
            <a:fillRect/>
          </a:stretch>
        </p:blipFill>
        <p:spPr>
          <a:xfrm>
            <a:off x="520065" y="3429000"/>
            <a:ext cx="3293110" cy="2604135"/>
          </a:xfrm>
          <a:prstGeom prst="rect">
            <a:avLst/>
          </a:prstGeom>
        </p:spPr>
      </p:pic>
      <p:sp>
        <p:nvSpPr>
          <p:cNvPr id="3" name="文本框 2"/>
          <p:cNvSpPr txBox="1"/>
          <p:nvPr>
            <p:custDataLst>
              <p:tags r:id="rId4"/>
            </p:custDataLst>
          </p:nvPr>
        </p:nvSpPr>
        <p:spPr>
          <a:xfrm>
            <a:off x="334328" y="2838663"/>
            <a:ext cx="3794125" cy="299085"/>
          </a:xfrm>
          <a:prstGeom prst="rect">
            <a:avLst/>
          </a:prstGeom>
          <a:noFill/>
        </p:spPr>
        <p:txBody>
          <a:bodyPr wrap="none" rtlCol="0">
            <a:spAutoFit/>
          </a:bodyPr>
          <a:lstStyle/>
          <a:p>
            <a:r>
              <a:rPr lang="en-US" altLang="zh-CN" sz="1350" dirty="0">
                <a:latin typeface="微软雅黑" panose="020B0503020204020204" pitchFamily="34" charset="-122"/>
                <a:ea typeface="微软雅黑" panose="020B0503020204020204" pitchFamily="34" charset="-122"/>
              </a:rPr>
              <a:t>K-Simplex </a:t>
            </a:r>
            <a:r>
              <a:rPr lang="zh-CN" altLang="en-US" sz="1350" dirty="0">
                <a:latin typeface="微软雅黑" panose="020B0503020204020204" pitchFamily="34" charset="-122"/>
                <a:ea typeface="微软雅黑" panose="020B0503020204020204" pitchFamily="34" charset="-122"/>
              </a:rPr>
              <a:t>由 </a:t>
            </a:r>
            <a:r>
              <a:rPr lang="en-US" altLang="zh-CN" sz="1350" dirty="0">
                <a:latin typeface="微软雅黑" panose="020B0503020204020204" pitchFamily="34" charset="-122"/>
                <a:ea typeface="微软雅黑" panose="020B0503020204020204" pitchFamily="34" charset="-122"/>
              </a:rPr>
              <a:t>(k+1)</a:t>
            </a:r>
            <a:r>
              <a:rPr lang="zh-CN" altLang="en-US" sz="1350" dirty="0">
                <a:latin typeface="微软雅黑" panose="020B0503020204020204" pitchFamily="34" charset="-122"/>
                <a:ea typeface="微软雅黑" panose="020B0503020204020204" pitchFamily="34" charset="-122"/>
              </a:rPr>
              <a:t>个顶点构成的凸多面体组成</a:t>
            </a:r>
          </a:p>
        </p:txBody>
      </p:sp>
      <p:pic>
        <p:nvPicPr>
          <p:cNvPr id="8" name="图片 7"/>
          <p:cNvPicPr>
            <a:picLocks noChangeAspect="1"/>
          </p:cNvPicPr>
          <p:nvPr>
            <p:custDataLst>
              <p:tags r:id="rId5"/>
            </p:custDataLst>
          </p:nvPr>
        </p:nvPicPr>
        <p:blipFill>
          <a:blip r:embed="rId11"/>
          <a:stretch>
            <a:fillRect/>
          </a:stretch>
        </p:blipFill>
        <p:spPr>
          <a:xfrm>
            <a:off x="4415790" y="1221740"/>
            <a:ext cx="4728210" cy="1562100"/>
          </a:xfrm>
          <a:prstGeom prst="rect">
            <a:avLst/>
          </a:prstGeom>
        </p:spPr>
      </p:pic>
      <p:pic>
        <p:nvPicPr>
          <p:cNvPr id="13" name="图片 12"/>
          <p:cNvPicPr>
            <a:picLocks noChangeAspect="1"/>
          </p:cNvPicPr>
          <p:nvPr>
            <p:custDataLst>
              <p:tags r:id="rId6"/>
            </p:custDataLst>
          </p:nvPr>
        </p:nvPicPr>
        <p:blipFill>
          <a:blip r:embed="rId12"/>
          <a:stretch>
            <a:fillRect/>
          </a:stretch>
        </p:blipFill>
        <p:spPr>
          <a:xfrm>
            <a:off x="4023360" y="3231267"/>
            <a:ext cx="4990631" cy="18214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Incidence Matrix</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0" y="880110"/>
            <a:ext cx="8160385" cy="3351530"/>
          </a:xfrm>
          <a:prstGeom prst="rect">
            <a:avLst/>
          </a:prstGeom>
          <a:noFill/>
        </p:spPr>
        <p:txBody>
          <a:bodyPr wrap="square">
            <a:noAutofit/>
          </a:bodyPr>
          <a:lstStyle/>
          <a:p>
            <a:pPr algn="just">
              <a:lnSpc>
                <a:spcPct val="150000"/>
              </a:lnSpc>
              <a:buClr>
                <a:schemeClr val="tx1"/>
              </a:buClr>
            </a:pPr>
            <a:endParaRPr lang="en-US" altLang="zh-CN" sz="2400" dirty="0"/>
          </a:p>
          <a:p>
            <a:pPr indent="0" algn="just">
              <a:lnSpc>
                <a:spcPct val="150000"/>
              </a:lnSpc>
              <a:buClr>
                <a:schemeClr val="tx1"/>
              </a:buClr>
              <a:buFont typeface="Wingdings" panose="05000000000000000000" pitchFamily="2" charset="2"/>
              <a:buNone/>
            </a:pPr>
            <a:endParaRPr lang="en-US" altLang="zh-CN" sz="1400" dirty="0">
              <a:sym typeface="+mn-ea"/>
            </a:endParaRPr>
          </a:p>
        </p:txBody>
      </p:sp>
      <p:sp>
        <p:nvSpPr>
          <p:cNvPr id="7" name="矩形 6"/>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单纯形的关联矩阵</a:t>
            </a:r>
          </a:p>
        </p:txBody>
      </p:sp>
      <p:pic>
        <p:nvPicPr>
          <p:cNvPr id="3" name="图片 2" descr="QQ_1725206035101"/>
          <p:cNvPicPr>
            <a:picLocks noChangeAspect="1"/>
          </p:cNvPicPr>
          <p:nvPr/>
        </p:nvPicPr>
        <p:blipFill>
          <a:blip r:embed="rId5"/>
          <a:stretch>
            <a:fillRect/>
          </a:stretch>
        </p:blipFill>
        <p:spPr>
          <a:xfrm>
            <a:off x="0" y="1718310"/>
            <a:ext cx="8873490" cy="4274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QQ_1725206678516"/>
          <p:cNvPicPr>
            <a:picLocks noChangeAspect="1"/>
          </p:cNvPicPr>
          <p:nvPr/>
        </p:nvPicPr>
        <p:blipFill>
          <a:blip r:embed="rId4"/>
          <a:stretch>
            <a:fillRect/>
          </a:stretch>
        </p:blipFill>
        <p:spPr>
          <a:xfrm>
            <a:off x="0" y="4029710"/>
            <a:ext cx="8161020" cy="2828290"/>
          </a:xfrm>
          <a:prstGeom prst="rect">
            <a:avLst/>
          </a:prstGeom>
        </p:spPr>
      </p:pic>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Incidence Matrix</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0" y="1031240"/>
            <a:ext cx="8160385" cy="3351530"/>
          </a:xfrm>
          <a:prstGeom prst="rect">
            <a:avLst/>
          </a:prstGeom>
          <a:noFill/>
        </p:spPr>
        <p:txBody>
          <a:bodyPr wrap="square">
            <a:noAutofit/>
          </a:bodyPr>
          <a:lstStyle/>
          <a:p>
            <a:pPr algn="just">
              <a:lnSpc>
                <a:spcPct val="150000"/>
              </a:lnSpc>
              <a:buClr>
                <a:schemeClr val="tx1"/>
              </a:buClr>
            </a:pPr>
            <a:endParaRPr lang="en-US" altLang="zh-CN" sz="2400" dirty="0"/>
          </a:p>
          <a:p>
            <a:pPr indent="0" algn="just">
              <a:lnSpc>
                <a:spcPct val="150000"/>
              </a:lnSpc>
              <a:buClr>
                <a:schemeClr val="tx1"/>
              </a:buClr>
              <a:buFont typeface="Wingdings" panose="05000000000000000000" pitchFamily="2" charset="2"/>
              <a:buNone/>
            </a:pPr>
            <a:endParaRPr lang="en-US" altLang="zh-CN" sz="1400" dirty="0">
              <a:sym typeface="+mn-ea"/>
            </a:endParaRPr>
          </a:p>
        </p:txBody>
      </p:sp>
      <p:pic>
        <p:nvPicPr>
          <p:cNvPr id="5" name="图片 4" descr="QQ_1725206718924"/>
          <p:cNvPicPr>
            <a:picLocks noChangeAspect="1"/>
          </p:cNvPicPr>
          <p:nvPr/>
        </p:nvPicPr>
        <p:blipFill>
          <a:blip r:embed="rId5"/>
          <a:stretch>
            <a:fillRect/>
          </a:stretch>
        </p:blipFill>
        <p:spPr>
          <a:xfrm>
            <a:off x="140970" y="890270"/>
            <a:ext cx="5391150" cy="33515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Degree Matrix&amp;  Rescaled ‘A’</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p:cNvPicPr>
            <a:picLocks noChangeAspect="1"/>
          </p:cNvPicPr>
          <p:nvPr>
            <p:custDataLst>
              <p:tags r:id="rId2"/>
            </p:custDataLst>
          </p:nvPr>
        </p:nvPicPr>
        <p:blipFill>
          <a:blip r:embed="rId9"/>
          <a:stretch>
            <a:fillRect/>
          </a:stretch>
        </p:blipFill>
        <p:spPr>
          <a:xfrm>
            <a:off x="444500" y="2591435"/>
            <a:ext cx="3387090" cy="975360"/>
          </a:xfrm>
          <a:prstGeom prst="rect">
            <a:avLst/>
          </a:prstGeom>
        </p:spPr>
      </p:pic>
      <p:pic>
        <p:nvPicPr>
          <p:cNvPr id="7" name="图片 6"/>
          <p:cNvPicPr>
            <a:picLocks noChangeAspect="1"/>
          </p:cNvPicPr>
          <p:nvPr>
            <p:custDataLst>
              <p:tags r:id="rId3"/>
            </p:custDataLst>
          </p:nvPr>
        </p:nvPicPr>
        <p:blipFill>
          <a:blip r:embed="rId10"/>
          <a:stretch>
            <a:fillRect/>
          </a:stretch>
        </p:blipFill>
        <p:spPr>
          <a:xfrm>
            <a:off x="444500" y="1451610"/>
            <a:ext cx="4225925" cy="914400"/>
          </a:xfrm>
          <a:prstGeom prst="rect">
            <a:avLst/>
          </a:prstGeom>
        </p:spPr>
      </p:pic>
      <p:pic>
        <p:nvPicPr>
          <p:cNvPr id="8" name="图片 7"/>
          <p:cNvPicPr>
            <a:picLocks noChangeAspect="1"/>
          </p:cNvPicPr>
          <p:nvPr>
            <p:custDataLst>
              <p:tags r:id="rId4"/>
            </p:custDataLst>
          </p:nvPr>
        </p:nvPicPr>
        <p:blipFill>
          <a:blip r:embed="rId11"/>
          <a:stretch>
            <a:fillRect/>
          </a:stretch>
        </p:blipFill>
        <p:spPr>
          <a:xfrm>
            <a:off x="4811395" y="1656715"/>
            <a:ext cx="4191000" cy="279400"/>
          </a:xfrm>
          <a:prstGeom prst="rect">
            <a:avLst/>
          </a:prstGeom>
        </p:spPr>
      </p:pic>
      <p:pic>
        <p:nvPicPr>
          <p:cNvPr id="9" name="图片 8"/>
          <p:cNvPicPr>
            <a:picLocks noChangeAspect="1"/>
          </p:cNvPicPr>
          <p:nvPr>
            <p:custDataLst>
              <p:tags r:id="rId5"/>
            </p:custDataLst>
          </p:nvPr>
        </p:nvPicPr>
        <p:blipFill>
          <a:blip r:embed="rId12"/>
          <a:stretch>
            <a:fillRect/>
          </a:stretch>
        </p:blipFill>
        <p:spPr>
          <a:xfrm>
            <a:off x="4230370" y="2948305"/>
            <a:ext cx="3187700" cy="304800"/>
          </a:xfrm>
          <a:prstGeom prst="rect">
            <a:avLst/>
          </a:prstGeom>
        </p:spPr>
      </p:pic>
      <p:pic>
        <p:nvPicPr>
          <p:cNvPr id="13" name="图片 12"/>
          <p:cNvPicPr>
            <a:picLocks noChangeAspect="1"/>
          </p:cNvPicPr>
          <p:nvPr>
            <p:custDataLst>
              <p:tags r:id="rId6"/>
            </p:custDataLst>
          </p:nvPr>
        </p:nvPicPr>
        <p:blipFill>
          <a:blip r:embed="rId13"/>
          <a:stretch>
            <a:fillRect/>
          </a:stretch>
        </p:blipFill>
        <p:spPr>
          <a:xfrm>
            <a:off x="292735" y="3792220"/>
            <a:ext cx="3710305" cy="808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Simplicial Complex Neural Networks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172085" y="965835"/>
            <a:ext cx="8160385" cy="3351530"/>
          </a:xfrm>
          <a:prstGeom prst="rect">
            <a:avLst/>
          </a:prstGeom>
          <a:noFill/>
        </p:spPr>
        <p:txBody>
          <a:bodyPr wrap="square">
            <a:noAutofit/>
          </a:bodyPr>
          <a:lstStyle/>
          <a:p>
            <a:pPr algn="just">
              <a:lnSpc>
                <a:spcPct val="150000"/>
              </a:lnSpc>
              <a:buClr>
                <a:schemeClr val="tx1"/>
              </a:buClr>
            </a:pPr>
            <a:endParaRPr lang="en-US" altLang="zh-CN" sz="2400" dirty="0"/>
          </a:p>
          <a:p>
            <a:pPr indent="0" algn="just">
              <a:lnSpc>
                <a:spcPct val="150000"/>
              </a:lnSpc>
              <a:buClr>
                <a:schemeClr val="tx1"/>
              </a:buClr>
              <a:buFont typeface="Wingdings" panose="05000000000000000000" pitchFamily="2" charset="2"/>
              <a:buNone/>
            </a:pPr>
            <a:endParaRPr lang="en-US" altLang="zh-CN" sz="1400" dirty="0">
              <a:sym typeface="+mn-ea"/>
            </a:endParaRPr>
          </a:p>
        </p:txBody>
      </p:sp>
      <p:sp>
        <p:nvSpPr>
          <p:cNvPr id="7" name="矩形 6"/>
          <p:cNvSpPr/>
          <p:nvPr>
            <p:custDataLst>
              <p:tags r:id="rId2"/>
            </p:custDataLst>
          </p:nvPr>
        </p:nvSpPr>
        <p:spPr>
          <a:xfrm>
            <a:off x="22118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单纯形编码器</a:t>
            </a:r>
          </a:p>
        </p:txBody>
      </p:sp>
      <p:pic>
        <p:nvPicPr>
          <p:cNvPr id="2" name="图片 1"/>
          <p:cNvPicPr>
            <a:picLocks noChangeAspect="1"/>
          </p:cNvPicPr>
          <p:nvPr>
            <p:custDataLst>
              <p:tags r:id="rId3"/>
            </p:custDataLst>
          </p:nvPr>
        </p:nvPicPr>
        <p:blipFill>
          <a:blip r:embed="rId11"/>
          <a:stretch>
            <a:fillRect/>
          </a:stretch>
        </p:blipFill>
        <p:spPr>
          <a:xfrm>
            <a:off x="220980" y="1527175"/>
            <a:ext cx="2349500" cy="457200"/>
          </a:xfrm>
          <a:prstGeom prst="rect">
            <a:avLst/>
          </a:prstGeom>
        </p:spPr>
      </p:pic>
      <p:sp>
        <p:nvSpPr>
          <p:cNvPr id="13" name="箭头: 右 12"/>
          <p:cNvSpPr/>
          <p:nvPr>
            <p:custDataLst>
              <p:tags r:id="rId4"/>
            </p:custDataLst>
          </p:nvPr>
        </p:nvSpPr>
        <p:spPr>
          <a:xfrm rot="5400000">
            <a:off x="10156819" y="5271836"/>
            <a:ext cx="516004" cy="209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custDataLst>
              <p:tags r:id="rId5"/>
            </p:custDataLst>
          </p:nvPr>
        </p:nvPicPr>
        <p:blipFill>
          <a:blip r:embed="rId12"/>
          <a:stretch>
            <a:fillRect/>
          </a:stretch>
        </p:blipFill>
        <p:spPr>
          <a:xfrm>
            <a:off x="220980" y="2037715"/>
            <a:ext cx="2696845" cy="514985"/>
          </a:xfrm>
          <a:prstGeom prst="rect">
            <a:avLst/>
          </a:prstGeom>
        </p:spPr>
      </p:pic>
      <p:pic>
        <p:nvPicPr>
          <p:cNvPr id="17" name="图片 16"/>
          <p:cNvPicPr>
            <a:picLocks noChangeAspect="1"/>
          </p:cNvPicPr>
          <p:nvPr>
            <p:custDataLst>
              <p:tags r:id="rId6"/>
            </p:custDataLst>
          </p:nvPr>
        </p:nvPicPr>
        <p:blipFill>
          <a:blip r:embed="rId13"/>
          <a:stretch>
            <a:fillRect/>
          </a:stretch>
        </p:blipFill>
        <p:spPr>
          <a:xfrm>
            <a:off x="85090" y="2590165"/>
            <a:ext cx="2968625" cy="467360"/>
          </a:xfrm>
          <a:prstGeom prst="rect">
            <a:avLst/>
          </a:prstGeom>
        </p:spPr>
      </p:pic>
      <p:pic>
        <p:nvPicPr>
          <p:cNvPr id="21" name="图片 20"/>
          <p:cNvPicPr>
            <a:picLocks noChangeAspect="1"/>
          </p:cNvPicPr>
          <p:nvPr>
            <p:custDataLst>
              <p:tags r:id="rId7"/>
            </p:custDataLst>
          </p:nvPr>
        </p:nvPicPr>
        <p:blipFill>
          <a:blip r:embed="rId14"/>
          <a:stretch>
            <a:fillRect/>
          </a:stretch>
        </p:blipFill>
        <p:spPr>
          <a:xfrm>
            <a:off x="3255010" y="1517015"/>
            <a:ext cx="5730875" cy="935355"/>
          </a:xfrm>
          <a:prstGeom prst="rect">
            <a:avLst/>
          </a:prstGeom>
        </p:spPr>
      </p:pic>
      <p:pic>
        <p:nvPicPr>
          <p:cNvPr id="22" name="图片 21"/>
          <p:cNvPicPr>
            <a:picLocks noChangeAspect="1"/>
          </p:cNvPicPr>
          <p:nvPr>
            <p:custDataLst>
              <p:tags r:id="rId8"/>
            </p:custDataLst>
          </p:nvPr>
        </p:nvPicPr>
        <p:blipFill>
          <a:blip r:embed="rId15"/>
          <a:stretch>
            <a:fillRect/>
          </a:stretch>
        </p:blipFill>
        <p:spPr>
          <a:xfrm>
            <a:off x="0" y="3569335"/>
            <a:ext cx="9144000" cy="2562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Simplicial Complex Neural Networks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172085" y="970280"/>
            <a:ext cx="8160385" cy="3351530"/>
          </a:xfrm>
          <a:prstGeom prst="rect">
            <a:avLst/>
          </a:prstGeom>
          <a:noFill/>
        </p:spPr>
        <p:txBody>
          <a:bodyPr wrap="square">
            <a:noAutofit/>
          </a:bodyPr>
          <a:lstStyle/>
          <a:p>
            <a:pPr algn="just">
              <a:lnSpc>
                <a:spcPct val="150000"/>
              </a:lnSpc>
              <a:buClr>
                <a:schemeClr val="tx1"/>
              </a:buClr>
            </a:pPr>
            <a:endParaRPr lang="en-US" altLang="zh-CN" sz="2400" dirty="0"/>
          </a:p>
          <a:p>
            <a:pPr indent="0" algn="just">
              <a:lnSpc>
                <a:spcPct val="150000"/>
              </a:lnSpc>
              <a:buClr>
                <a:schemeClr val="tx1"/>
              </a:buClr>
              <a:buFont typeface="Wingdings" panose="05000000000000000000" pitchFamily="2" charset="2"/>
              <a:buNone/>
            </a:pPr>
            <a:endParaRPr lang="en-US" altLang="zh-CN" sz="1400" dirty="0">
              <a:sym typeface="+mn-ea"/>
            </a:endParaRPr>
          </a:p>
        </p:txBody>
      </p:sp>
      <p:sp>
        <p:nvSpPr>
          <p:cNvPr id="7" name="矩形 6"/>
          <p:cNvSpPr/>
          <p:nvPr>
            <p:custDataLst>
              <p:tags r:id="rId2"/>
            </p:custDataLst>
          </p:nvPr>
        </p:nvSpPr>
        <p:spPr>
          <a:xfrm>
            <a:off x="22118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单纯形编码器</a:t>
            </a:r>
          </a:p>
        </p:txBody>
      </p:sp>
      <p:pic>
        <p:nvPicPr>
          <p:cNvPr id="2" name="图片 1"/>
          <p:cNvPicPr>
            <a:picLocks noChangeAspect="1"/>
          </p:cNvPicPr>
          <p:nvPr>
            <p:custDataLst>
              <p:tags r:id="rId3"/>
            </p:custDataLst>
          </p:nvPr>
        </p:nvPicPr>
        <p:blipFill>
          <a:blip r:embed="rId11"/>
          <a:stretch>
            <a:fillRect/>
          </a:stretch>
        </p:blipFill>
        <p:spPr>
          <a:xfrm>
            <a:off x="220980" y="1527175"/>
            <a:ext cx="2349500" cy="457200"/>
          </a:xfrm>
          <a:prstGeom prst="rect">
            <a:avLst/>
          </a:prstGeom>
        </p:spPr>
      </p:pic>
      <p:sp>
        <p:nvSpPr>
          <p:cNvPr id="13" name="箭头: 右 12"/>
          <p:cNvSpPr/>
          <p:nvPr>
            <p:custDataLst>
              <p:tags r:id="rId4"/>
            </p:custDataLst>
          </p:nvPr>
        </p:nvSpPr>
        <p:spPr>
          <a:xfrm rot="5400000">
            <a:off x="10156819" y="5271836"/>
            <a:ext cx="516004" cy="209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custDataLst>
              <p:tags r:id="rId5"/>
            </p:custDataLst>
          </p:nvPr>
        </p:nvPicPr>
        <p:blipFill>
          <a:blip r:embed="rId12"/>
          <a:stretch>
            <a:fillRect/>
          </a:stretch>
        </p:blipFill>
        <p:spPr>
          <a:xfrm>
            <a:off x="3255010" y="1517015"/>
            <a:ext cx="5730875" cy="935355"/>
          </a:xfrm>
          <a:prstGeom prst="rect">
            <a:avLst/>
          </a:prstGeom>
        </p:spPr>
      </p:pic>
      <p:pic>
        <p:nvPicPr>
          <p:cNvPr id="22" name="图片 21"/>
          <p:cNvPicPr>
            <a:picLocks noChangeAspect="1"/>
          </p:cNvPicPr>
          <p:nvPr>
            <p:custDataLst>
              <p:tags r:id="rId6"/>
            </p:custDataLst>
          </p:nvPr>
        </p:nvPicPr>
        <p:blipFill>
          <a:blip r:embed="rId13"/>
          <a:stretch>
            <a:fillRect/>
          </a:stretch>
        </p:blipFill>
        <p:spPr>
          <a:xfrm>
            <a:off x="0" y="3569335"/>
            <a:ext cx="9144000" cy="2562860"/>
          </a:xfrm>
          <a:prstGeom prst="rect">
            <a:avLst/>
          </a:prstGeom>
        </p:spPr>
      </p:pic>
      <p:pic>
        <p:nvPicPr>
          <p:cNvPr id="3" name="图片 2"/>
          <p:cNvPicPr>
            <a:picLocks noChangeAspect="1"/>
          </p:cNvPicPr>
          <p:nvPr>
            <p:custDataLst>
              <p:tags r:id="rId7"/>
            </p:custDataLst>
          </p:nvPr>
        </p:nvPicPr>
        <p:blipFill>
          <a:blip r:embed="rId14"/>
          <a:stretch>
            <a:fillRect/>
          </a:stretch>
        </p:blipFill>
        <p:spPr>
          <a:xfrm>
            <a:off x="220980" y="1961515"/>
            <a:ext cx="2788285" cy="485775"/>
          </a:xfrm>
          <a:prstGeom prst="rect">
            <a:avLst/>
          </a:prstGeom>
        </p:spPr>
      </p:pic>
      <p:pic>
        <p:nvPicPr>
          <p:cNvPr id="5" name="图片 4"/>
          <p:cNvPicPr>
            <a:picLocks noChangeAspect="1"/>
          </p:cNvPicPr>
          <p:nvPr>
            <p:custDataLst>
              <p:tags r:id="rId8"/>
            </p:custDataLst>
          </p:nvPr>
        </p:nvPicPr>
        <p:blipFill>
          <a:blip r:embed="rId15"/>
          <a:stretch>
            <a:fillRect/>
          </a:stretch>
        </p:blipFill>
        <p:spPr>
          <a:xfrm>
            <a:off x="98425" y="2447290"/>
            <a:ext cx="3034030" cy="5276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Simplicial Complex Neural Networks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14" name="文本框 13"/>
          <p:cNvSpPr txBox="1"/>
          <p:nvPr/>
        </p:nvSpPr>
        <p:spPr>
          <a:xfrm>
            <a:off x="354965" y="965835"/>
            <a:ext cx="8160385" cy="3351530"/>
          </a:xfrm>
          <a:prstGeom prst="rect">
            <a:avLst/>
          </a:prstGeom>
          <a:noFill/>
        </p:spPr>
        <p:txBody>
          <a:bodyPr wrap="square">
            <a:noAutofit/>
          </a:bodyPr>
          <a:lstStyle/>
          <a:p>
            <a:pPr algn="just">
              <a:lnSpc>
                <a:spcPct val="150000"/>
              </a:lnSpc>
              <a:buClr>
                <a:schemeClr val="tx1"/>
              </a:buClr>
            </a:pPr>
            <a:endParaRPr lang="en-US" altLang="zh-CN" sz="2400" dirty="0"/>
          </a:p>
          <a:p>
            <a:pPr indent="0" algn="just">
              <a:lnSpc>
                <a:spcPct val="150000"/>
              </a:lnSpc>
              <a:buClr>
                <a:schemeClr val="tx1"/>
              </a:buClr>
              <a:buFont typeface="Wingdings" panose="05000000000000000000" pitchFamily="2" charset="2"/>
              <a:buNone/>
            </a:pPr>
            <a:endParaRPr lang="en-US" altLang="zh-CN" sz="1400" dirty="0">
              <a:sym typeface="+mn-ea"/>
            </a:endParaRPr>
          </a:p>
        </p:txBody>
      </p:sp>
      <p:sp>
        <p:nvSpPr>
          <p:cNvPr id="7" name="矩形 6"/>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L</a:t>
            </a:r>
            <a:r>
              <a:rPr lang="zh-CN" altLang="en-US" sz="2400" dirty="0">
                <a:solidFill>
                  <a:schemeClr val="tx1"/>
                </a:solidFill>
                <a:latin typeface="Times New Roman" panose="02020503050405090304" pitchFamily="18" charset="0"/>
                <a:cs typeface="Times New Roman" panose="02020503050405090304" pitchFamily="18" charset="0"/>
              </a:rPr>
              <a:t>atent representation of 0-simplices</a:t>
            </a:r>
          </a:p>
        </p:txBody>
      </p:sp>
      <p:pic>
        <p:nvPicPr>
          <p:cNvPr id="22" name="图片 21"/>
          <p:cNvPicPr>
            <a:picLocks noChangeAspect="1"/>
          </p:cNvPicPr>
          <p:nvPr>
            <p:custDataLst>
              <p:tags r:id="rId3"/>
            </p:custDataLst>
          </p:nvPr>
        </p:nvPicPr>
        <p:blipFill>
          <a:blip r:embed="rId11"/>
          <a:stretch>
            <a:fillRect/>
          </a:stretch>
        </p:blipFill>
        <p:spPr>
          <a:xfrm>
            <a:off x="0" y="3793490"/>
            <a:ext cx="9144000" cy="2562860"/>
          </a:xfrm>
          <a:prstGeom prst="rect">
            <a:avLst/>
          </a:prstGeom>
        </p:spPr>
      </p:pic>
      <p:pic>
        <p:nvPicPr>
          <p:cNvPr id="3" name="图片 2"/>
          <p:cNvPicPr>
            <a:picLocks noChangeAspect="1"/>
          </p:cNvPicPr>
          <p:nvPr>
            <p:custDataLst>
              <p:tags r:id="rId4"/>
            </p:custDataLst>
          </p:nvPr>
        </p:nvPicPr>
        <p:blipFill>
          <a:blip r:embed="rId12"/>
          <a:stretch>
            <a:fillRect/>
          </a:stretch>
        </p:blipFill>
        <p:spPr>
          <a:xfrm>
            <a:off x="0" y="1579880"/>
            <a:ext cx="4572000" cy="2066925"/>
          </a:xfrm>
          <a:prstGeom prst="rect">
            <a:avLst/>
          </a:prstGeom>
        </p:spPr>
      </p:pic>
      <p:pic>
        <p:nvPicPr>
          <p:cNvPr id="5" name="图片 4"/>
          <p:cNvPicPr>
            <a:picLocks noChangeAspect="1"/>
          </p:cNvPicPr>
          <p:nvPr>
            <p:custDataLst>
              <p:tags r:id="rId5"/>
            </p:custDataLst>
          </p:nvPr>
        </p:nvPicPr>
        <p:blipFill>
          <a:blip r:embed="rId13"/>
          <a:stretch>
            <a:fillRect/>
          </a:stretch>
        </p:blipFill>
        <p:spPr>
          <a:xfrm>
            <a:off x="5818505" y="1615440"/>
            <a:ext cx="2696845" cy="514985"/>
          </a:xfrm>
          <a:prstGeom prst="rect">
            <a:avLst/>
          </a:prstGeom>
        </p:spPr>
      </p:pic>
      <p:pic>
        <p:nvPicPr>
          <p:cNvPr id="6" name="图片 5"/>
          <p:cNvPicPr>
            <a:picLocks noChangeAspect="1"/>
          </p:cNvPicPr>
          <p:nvPr>
            <p:custDataLst>
              <p:tags r:id="rId6"/>
            </p:custDataLst>
          </p:nvPr>
        </p:nvPicPr>
        <p:blipFill>
          <a:blip r:embed="rId14"/>
          <a:stretch>
            <a:fillRect/>
          </a:stretch>
        </p:blipFill>
        <p:spPr>
          <a:xfrm>
            <a:off x="5818505" y="2130425"/>
            <a:ext cx="2968625" cy="467360"/>
          </a:xfrm>
          <a:prstGeom prst="rect">
            <a:avLst/>
          </a:prstGeom>
        </p:spPr>
      </p:pic>
      <p:pic>
        <p:nvPicPr>
          <p:cNvPr id="8" name="图片 7"/>
          <p:cNvPicPr>
            <a:picLocks noChangeAspect="1"/>
          </p:cNvPicPr>
          <p:nvPr>
            <p:custDataLst>
              <p:tags r:id="rId7"/>
            </p:custDataLst>
          </p:nvPr>
        </p:nvPicPr>
        <p:blipFill>
          <a:blip r:embed="rId15"/>
          <a:stretch>
            <a:fillRect/>
          </a:stretch>
        </p:blipFill>
        <p:spPr>
          <a:xfrm>
            <a:off x="5818505" y="2597785"/>
            <a:ext cx="2788285" cy="485775"/>
          </a:xfrm>
          <a:prstGeom prst="rect">
            <a:avLst/>
          </a:prstGeom>
        </p:spPr>
      </p:pic>
      <p:pic>
        <p:nvPicPr>
          <p:cNvPr id="9" name="图片 8"/>
          <p:cNvPicPr>
            <a:picLocks noChangeAspect="1"/>
          </p:cNvPicPr>
          <p:nvPr>
            <p:custDataLst>
              <p:tags r:id="rId8"/>
            </p:custDataLst>
          </p:nvPr>
        </p:nvPicPr>
        <p:blipFill>
          <a:blip r:embed="rId16"/>
          <a:stretch>
            <a:fillRect/>
          </a:stretch>
        </p:blipFill>
        <p:spPr>
          <a:xfrm>
            <a:off x="5818505" y="3083560"/>
            <a:ext cx="3034030" cy="5276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Simplicial Complex Neural Networks</a:t>
            </a:r>
          </a:p>
        </p:txBody>
      </p:sp>
      <p:sp>
        <p:nvSpPr>
          <p:cNvPr id="7" name="矩形 6"/>
          <p:cNvSpPr/>
          <p:nvPr>
            <p:custDataLst>
              <p:tags r:id="rId1"/>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L</a:t>
            </a:r>
            <a:r>
              <a:rPr lang="zh-CN" altLang="en-US" sz="2400" dirty="0">
                <a:solidFill>
                  <a:schemeClr val="tx1"/>
                </a:solidFill>
                <a:latin typeface="Times New Roman" panose="02020503050405090304" pitchFamily="18" charset="0"/>
                <a:cs typeface="Times New Roman" panose="02020503050405090304" pitchFamily="18" charset="0"/>
              </a:rPr>
              <a:t>atent representation of </a:t>
            </a:r>
            <a:r>
              <a:rPr lang="en-US" altLang="zh-CN" sz="2400" dirty="0">
                <a:solidFill>
                  <a:schemeClr val="tx1"/>
                </a:solidFill>
                <a:latin typeface="Times New Roman" panose="02020503050405090304" pitchFamily="18" charset="0"/>
                <a:cs typeface="Times New Roman" panose="02020503050405090304" pitchFamily="18" charset="0"/>
              </a:rPr>
              <a:t>1</a:t>
            </a:r>
            <a:r>
              <a:rPr lang="zh-CN" altLang="en-US" sz="2400" dirty="0">
                <a:solidFill>
                  <a:schemeClr val="tx1"/>
                </a:solidFill>
                <a:latin typeface="Times New Roman" panose="02020503050405090304" pitchFamily="18" charset="0"/>
                <a:cs typeface="Times New Roman" panose="02020503050405090304" pitchFamily="18" charset="0"/>
              </a:rPr>
              <a:t>-</a:t>
            </a:r>
            <a:r>
              <a:rPr lang="en-US" altLang="zh-CN" sz="2400" dirty="0">
                <a:solidFill>
                  <a:schemeClr val="tx1"/>
                </a:solidFill>
                <a:latin typeface="Times New Roman" panose="02020503050405090304" pitchFamily="18" charset="0"/>
                <a:cs typeface="Times New Roman" panose="02020503050405090304" pitchFamily="18" charset="0"/>
              </a:rPr>
              <a:t> / 2-</a:t>
            </a:r>
            <a:r>
              <a:rPr lang="zh-CN" altLang="en-US" sz="2400" dirty="0">
                <a:solidFill>
                  <a:schemeClr val="tx1"/>
                </a:solidFill>
                <a:latin typeface="Times New Roman" panose="02020503050405090304" pitchFamily="18" charset="0"/>
                <a:cs typeface="Times New Roman" panose="02020503050405090304" pitchFamily="18" charset="0"/>
              </a:rPr>
              <a:t>simplices</a:t>
            </a:r>
          </a:p>
        </p:txBody>
      </p:sp>
      <p:pic>
        <p:nvPicPr>
          <p:cNvPr id="22" name="图片 21"/>
          <p:cNvPicPr>
            <a:picLocks noChangeAspect="1"/>
          </p:cNvPicPr>
          <p:nvPr>
            <p:custDataLst>
              <p:tags r:id="rId2"/>
            </p:custDataLst>
          </p:nvPr>
        </p:nvPicPr>
        <p:blipFill>
          <a:blip r:embed="rId7"/>
          <a:stretch>
            <a:fillRect/>
          </a:stretch>
        </p:blipFill>
        <p:spPr>
          <a:xfrm>
            <a:off x="0" y="1433195"/>
            <a:ext cx="9144000" cy="2562860"/>
          </a:xfrm>
          <a:prstGeom prst="rect">
            <a:avLst/>
          </a:prstGeom>
        </p:spPr>
      </p:pic>
      <p:pic>
        <p:nvPicPr>
          <p:cNvPr id="2" name="图片 1"/>
          <p:cNvPicPr>
            <a:picLocks noChangeAspect="1"/>
          </p:cNvPicPr>
          <p:nvPr>
            <p:custDataLst>
              <p:tags r:id="rId3"/>
            </p:custDataLst>
          </p:nvPr>
        </p:nvPicPr>
        <p:blipFill>
          <a:blip r:embed="rId8"/>
          <a:stretch>
            <a:fillRect/>
          </a:stretch>
        </p:blipFill>
        <p:spPr>
          <a:xfrm>
            <a:off x="220980" y="4528185"/>
            <a:ext cx="4216400" cy="1476375"/>
          </a:xfrm>
          <a:prstGeom prst="rect">
            <a:avLst/>
          </a:prstGeom>
        </p:spPr>
      </p:pic>
      <p:pic>
        <p:nvPicPr>
          <p:cNvPr id="11" name="图片 10"/>
          <p:cNvPicPr>
            <a:picLocks noChangeAspect="1"/>
          </p:cNvPicPr>
          <p:nvPr>
            <p:custDataLst>
              <p:tags r:id="rId4"/>
            </p:custDataLst>
          </p:nvPr>
        </p:nvPicPr>
        <p:blipFill>
          <a:blip r:embed="rId9"/>
          <a:stretch>
            <a:fillRect/>
          </a:stretch>
        </p:blipFill>
        <p:spPr>
          <a:xfrm>
            <a:off x="4559935" y="4528185"/>
            <a:ext cx="4216400" cy="1442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Simplicial Complex Neural Networks</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矩形 6"/>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General Framework:</a:t>
            </a:r>
          </a:p>
        </p:txBody>
      </p:sp>
      <p:sp>
        <p:nvSpPr>
          <p:cNvPr id="13" name="矩形 12"/>
          <p:cNvSpPr/>
          <p:nvPr>
            <p:custDataLst>
              <p:tags r:id="rId3"/>
            </p:custDataLst>
          </p:nvPr>
        </p:nvSpPr>
        <p:spPr>
          <a:xfrm>
            <a:off x="292935" y="528510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Objective Function:</a:t>
            </a:r>
          </a:p>
        </p:txBody>
      </p:sp>
      <p:pic>
        <p:nvPicPr>
          <p:cNvPr id="15" name="图片 14"/>
          <p:cNvPicPr>
            <a:picLocks noChangeAspect="1"/>
          </p:cNvPicPr>
          <p:nvPr>
            <p:custDataLst>
              <p:tags r:id="rId4"/>
            </p:custDataLst>
          </p:nvPr>
        </p:nvPicPr>
        <p:blipFill>
          <a:blip r:embed="rId9"/>
          <a:stretch>
            <a:fillRect/>
          </a:stretch>
        </p:blipFill>
        <p:spPr>
          <a:xfrm>
            <a:off x="110490" y="1607185"/>
            <a:ext cx="5543550" cy="2009775"/>
          </a:xfrm>
          <a:prstGeom prst="rect">
            <a:avLst/>
          </a:prstGeom>
        </p:spPr>
      </p:pic>
      <p:pic>
        <p:nvPicPr>
          <p:cNvPr id="17" name="图片 16"/>
          <p:cNvPicPr>
            <a:picLocks noChangeAspect="1"/>
          </p:cNvPicPr>
          <p:nvPr>
            <p:custDataLst>
              <p:tags r:id="rId5"/>
            </p:custDataLst>
          </p:nvPr>
        </p:nvPicPr>
        <p:blipFill>
          <a:blip r:embed="rId10"/>
          <a:stretch>
            <a:fillRect/>
          </a:stretch>
        </p:blipFill>
        <p:spPr>
          <a:xfrm>
            <a:off x="5505450" y="1433195"/>
            <a:ext cx="3382645" cy="3764280"/>
          </a:xfrm>
          <a:prstGeom prst="rect">
            <a:avLst/>
          </a:prstGeom>
        </p:spPr>
      </p:pic>
      <p:pic>
        <p:nvPicPr>
          <p:cNvPr id="18" name="图片 17"/>
          <p:cNvPicPr>
            <a:picLocks noChangeAspect="1"/>
          </p:cNvPicPr>
          <p:nvPr>
            <p:custDataLst>
              <p:tags r:id="rId6"/>
            </p:custDataLst>
          </p:nvPr>
        </p:nvPicPr>
        <p:blipFill>
          <a:blip r:embed="rId11"/>
          <a:stretch>
            <a:fillRect/>
          </a:stretch>
        </p:blipFill>
        <p:spPr>
          <a:xfrm>
            <a:off x="2374900" y="5778500"/>
            <a:ext cx="4472940" cy="1081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179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Simplicial Complex Neural Networks</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p:cNvPicPr>
            <a:picLocks noChangeAspect="1"/>
          </p:cNvPicPr>
          <p:nvPr>
            <p:custDataLst>
              <p:tags r:id="rId2"/>
            </p:custDataLst>
          </p:nvPr>
        </p:nvPicPr>
        <p:blipFill>
          <a:blip r:embed="rId5"/>
          <a:stretch>
            <a:fillRect/>
          </a:stretch>
        </p:blipFill>
        <p:spPr>
          <a:xfrm>
            <a:off x="0" y="1014095"/>
            <a:ext cx="8997315" cy="45796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fontScale="77500" lnSpcReduction="20000"/>
          </a:bodyPr>
          <a:lstStyle/>
          <a:p>
            <a:r>
              <a:rPr lang="en-US" altLang="zh-CN" sz="3600" b="1" dirty="0">
                <a:latin typeface="Times New Roman Bold" panose="02020503050405090304" charset="0"/>
                <a:cs typeface="Times New Roman Bold" panose="02020503050405090304" charset="0"/>
                <a:sym typeface="+mn-lt"/>
              </a:rPr>
              <a:t>Multi-View Spectral Clustering with High-Order Optimal Neighborhood Laplacian Matrix</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5</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6</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cs typeface="Times New Roman" panose="02020503050405090304" pitchFamily="18" charset="0"/>
                <a:sym typeface="+mn-lt"/>
              </a:rPr>
              <a:t>Simplicial Complex Neural Networks</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9" name="图片 8"/>
          <p:cNvPicPr>
            <a:picLocks noChangeAspect="1"/>
          </p:cNvPicPr>
          <p:nvPr>
            <p:custDataLst>
              <p:tags r:id="rId2"/>
            </p:custDataLst>
          </p:nvPr>
        </p:nvPicPr>
        <p:blipFill>
          <a:blip r:embed="rId5"/>
          <a:stretch>
            <a:fillRect/>
          </a:stretch>
        </p:blipFill>
        <p:spPr>
          <a:xfrm>
            <a:off x="116205" y="1042670"/>
            <a:ext cx="8654415" cy="41922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Autofit/>
          </a:bodyPr>
          <a:lstStyle/>
          <a:p>
            <a:r>
              <a:rPr lang="zh-CN" altLang="en-US" sz="2300" b="1" dirty="0">
                <a:solidFill>
                  <a:srgbClr val="191B1F"/>
                </a:solidFill>
                <a:sym typeface="+mn-ea"/>
              </a:rPr>
              <a:t>近期汇报</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10</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1</a:t>
            </a:r>
            <a:r>
              <a:rPr lang="zh-CN" altLang="en-US" sz="2400" dirty="0">
                <a:latin typeface="Times New Roman" panose="02020503050405090304" pitchFamily="18" charset="0"/>
                <a:ea typeface="+mn-ea"/>
                <a:cs typeface="Times New Roman" panose="02020503050405090304" pitchFamily="18" charset="0"/>
                <a:sym typeface="+mn-lt"/>
              </a:rPr>
              <a:t>日</a:t>
            </a:r>
            <a:r>
              <a:rPr lang="en-US" altLang="zh-CN" sz="2400" dirty="0">
                <a:latin typeface="Times New Roman" panose="02020503050405090304" pitchFamily="18" charset="0"/>
                <a:ea typeface="+mn-ea"/>
                <a:cs typeface="Times New Roman" panose="02020503050405090304" pitchFamily="18" charset="0"/>
                <a:sym typeface="+mn-lt"/>
              </a:rPr>
              <a:t> </a:t>
            </a:r>
            <a:endParaRPr lang="zh-CN" altLang="en-US" sz="2400" dirty="0">
              <a:latin typeface="Times New Roman" panose="02020503050405090304" pitchFamily="18" charset="0"/>
              <a:ea typeface="+mn-ea"/>
              <a:cs typeface="Times New Roman" panose="02020503050405090304" pitchFamily="18" charset="0"/>
              <a:sym typeface="+mn-lt"/>
            </a:endParaRP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181</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近期进展</a:t>
            </a:r>
          </a:p>
        </p:txBody>
      </p:sp>
      <p:sp>
        <p:nvSpPr>
          <p:cNvPr id="16" name="文本框 15"/>
          <p:cNvSpPr txBox="1"/>
          <p:nvPr>
            <p:custDataLst>
              <p:tags r:id="rId1"/>
            </p:custDataLst>
          </p:nvPr>
        </p:nvSpPr>
        <p:spPr>
          <a:xfrm>
            <a:off x="292735" y="1433195"/>
            <a:ext cx="8566785" cy="3070860"/>
          </a:xfrm>
          <a:prstGeom prst="rect">
            <a:avLst/>
          </a:prstGeom>
          <a:solidFill>
            <a:schemeClr val="bg1"/>
          </a:solidFill>
          <a:ln>
            <a:noFill/>
          </a:ln>
        </p:spPr>
        <p:txBody>
          <a:bodyPr wrap="square" rtlCol="0">
            <a:noAutofit/>
          </a:bodyPr>
          <a:lstStyle/>
          <a:p>
            <a:pPr marL="342900" indent="-342900" algn="just">
              <a:lnSpc>
                <a:spcPct val="150000"/>
              </a:lnSpc>
              <a:buClr>
                <a:schemeClr val="tx1"/>
              </a:buClr>
              <a:buFont typeface="Wingdings" panose="05000000000000000000" pitchFamily="2" charset="2"/>
              <a:buChar char="Ø"/>
            </a:pPr>
            <a:r>
              <a:rPr lang="zh-CN" altLang="en-US" sz="2400"/>
              <a:t>添加消融模块</a:t>
            </a:r>
            <a:endParaRPr lang="en-US" altLang="zh-CN" sz="2400"/>
          </a:p>
          <a:p>
            <a:pPr marL="800100" lvl="1" indent="-342900" algn="just">
              <a:lnSpc>
                <a:spcPct val="150000"/>
              </a:lnSpc>
              <a:buClr>
                <a:schemeClr val="tx1"/>
              </a:buClr>
              <a:buFont typeface="Wingdings" panose="05000000000000000000" pitchFamily="2" charset="2"/>
              <a:buChar char="Ø"/>
            </a:pPr>
            <a:r>
              <a:rPr lang="en-US" altLang="zh-CN" sz="2400"/>
              <a:t>Tensor-GCN-Dec</a:t>
            </a:r>
          </a:p>
          <a:p>
            <a:pPr marL="800100" lvl="1" indent="-342900" algn="just">
              <a:lnSpc>
                <a:spcPct val="150000"/>
              </a:lnSpc>
              <a:buClr>
                <a:schemeClr val="tx1"/>
              </a:buClr>
              <a:buFont typeface="Wingdings" panose="05000000000000000000" pitchFamily="2" charset="2"/>
              <a:buChar char="Ø"/>
            </a:pPr>
            <a:r>
              <a:rPr lang="en-US" altLang="zh-CN" sz="2400"/>
              <a:t>GCN（</a:t>
            </a:r>
            <a:r>
              <a:rPr lang="zh-CN" altLang="en-US" sz="2400"/>
              <a:t>无三阶模块</a:t>
            </a:r>
            <a:r>
              <a:rPr lang="en-US" altLang="zh-CN" sz="2400"/>
              <a:t>，</a:t>
            </a:r>
            <a:r>
              <a:rPr lang="zh-CN" altLang="en-US" sz="2400"/>
              <a:t>无</a:t>
            </a:r>
            <a:r>
              <a:rPr lang="en-US" altLang="zh-CN" sz="2400"/>
              <a:t>re-norm）</a:t>
            </a:r>
          </a:p>
          <a:p>
            <a:pPr marL="342900" indent="-342900" algn="just">
              <a:lnSpc>
                <a:spcPct val="150000"/>
              </a:lnSpc>
              <a:buClr>
                <a:schemeClr val="tx1"/>
              </a:buClr>
              <a:buFont typeface="Wingdings" panose="05000000000000000000" pitchFamily="2" charset="2"/>
              <a:buChar char="Ø"/>
            </a:pPr>
            <a:r>
              <a:rPr lang="zh-CN" altLang="en-US" sz="2400"/>
              <a:t>对比实验描述重写</a:t>
            </a:r>
            <a:r>
              <a:rPr lang="en-US" altLang="zh-CN" sz="2400"/>
              <a:t>（</a:t>
            </a:r>
            <a:r>
              <a:rPr lang="zh-CN" altLang="en-US" sz="2400"/>
              <a:t>转移一部分内容到消融</a:t>
            </a:r>
            <a:r>
              <a:rPr lang="en-US" altLang="zh-CN" sz="2400"/>
              <a:t>）</a:t>
            </a:r>
          </a:p>
          <a:p>
            <a:pPr marL="342900" indent="-342900" algn="just">
              <a:lnSpc>
                <a:spcPct val="150000"/>
              </a:lnSpc>
              <a:buClr>
                <a:schemeClr val="tx1"/>
              </a:buClr>
              <a:buFont typeface="Wingdings" panose="05000000000000000000" pitchFamily="2" charset="2"/>
              <a:buChar char="Ø"/>
            </a:pPr>
            <a:r>
              <a:rPr lang="zh-CN" altLang="en-US" sz="2400"/>
              <a:t>加入一个非生信数据适应性模块</a:t>
            </a:r>
          </a:p>
          <a:p>
            <a:pPr marL="342900" indent="-342900" algn="just">
              <a:lnSpc>
                <a:spcPct val="150000"/>
              </a:lnSpc>
              <a:buClr>
                <a:schemeClr val="tx1"/>
              </a:buClr>
              <a:buFont typeface="Wingdings" panose="05000000000000000000" pitchFamily="2" charset="2"/>
              <a:buChar char="Ø"/>
            </a:pPr>
            <a:r>
              <a:rPr lang="zh-CN" altLang="en-US" sz="2400"/>
              <a:t>细节微调</a:t>
            </a:r>
          </a:p>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矩形 6"/>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论文修改</a:t>
            </a:r>
          </a:p>
        </p:txBody>
      </p:sp>
      <p:sp>
        <p:nvSpPr>
          <p:cNvPr id="2" name="矩形 1"/>
          <p:cNvSpPr/>
          <p:nvPr>
            <p:custDataLst>
              <p:tags r:id="rId3"/>
            </p:custDataLst>
          </p:nvPr>
        </p:nvSpPr>
        <p:spPr>
          <a:xfrm>
            <a:off x="221180" y="48774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实验部分</a:t>
            </a:r>
          </a:p>
        </p:txBody>
      </p:sp>
      <p:sp>
        <p:nvSpPr>
          <p:cNvPr id="3" name="文本框 2"/>
          <p:cNvSpPr txBox="1"/>
          <p:nvPr/>
        </p:nvSpPr>
        <p:spPr>
          <a:xfrm>
            <a:off x="250190" y="5166360"/>
            <a:ext cx="7738110" cy="1753235"/>
          </a:xfrm>
          <a:prstGeom prst="rect">
            <a:avLst/>
          </a:prstGeom>
          <a:noFill/>
        </p:spPr>
        <p:txBody>
          <a:bodyPr wrap="square" rtlCol="0" anchor="t">
            <a:spAutoFit/>
          </a:bodyPr>
          <a:lstStyle/>
          <a:p>
            <a:pPr marL="342900" indent="-342900" algn="just">
              <a:lnSpc>
                <a:spcPct val="150000"/>
              </a:lnSpc>
              <a:buClr>
                <a:schemeClr val="tx1"/>
              </a:buClr>
              <a:buFont typeface="Wingdings" panose="05000000000000000000" pitchFamily="2" charset="2"/>
              <a:buChar char="Ø"/>
            </a:pPr>
            <a:r>
              <a:rPr lang="zh-CN" altLang="en-US" sz="2400" dirty="0">
                <a:sym typeface="+mn-ea"/>
              </a:rPr>
              <a:t>添加</a:t>
            </a:r>
            <a:r>
              <a:rPr lang="en-US" altLang="zh-CN" sz="2400" dirty="0">
                <a:sym typeface="+mn-ea"/>
              </a:rPr>
              <a:t> USPS400 </a:t>
            </a:r>
            <a:r>
              <a:rPr lang="zh-CN" altLang="en-US" sz="2400" dirty="0">
                <a:sym typeface="+mn-ea"/>
              </a:rPr>
              <a:t>对比实验结果</a:t>
            </a:r>
            <a:endParaRPr lang="en-US" altLang="zh-CN" sz="2400" dirty="0">
              <a:sym typeface="+mn-ea"/>
            </a:endParaRPr>
          </a:p>
          <a:p>
            <a:pPr marL="342900" indent="-342900" algn="just">
              <a:lnSpc>
                <a:spcPct val="150000"/>
              </a:lnSpc>
              <a:buClr>
                <a:schemeClr val="tx1"/>
              </a:buClr>
              <a:buFont typeface="Wingdings" panose="05000000000000000000" pitchFamily="2" charset="2"/>
              <a:buChar char="Ø"/>
            </a:pPr>
            <a:r>
              <a:rPr lang="zh-CN" altLang="en-US" sz="2400" dirty="0">
                <a:sym typeface="+mn-ea"/>
              </a:rPr>
              <a:t>添加</a:t>
            </a:r>
            <a:r>
              <a:rPr lang="en-US" altLang="zh-CN" sz="2400" dirty="0">
                <a:sym typeface="+mn-ea"/>
              </a:rPr>
              <a:t> FLOPs </a:t>
            </a:r>
            <a:r>
              <a:rPr lang="zh-CN" altLang="en-US" sz="2400" dirty="0">
                <a:sym typeface="+mn-ea"/>
              </a:rPr>
              <a:t>算力复杂度分析</a:t>
            </a:r>
            <a:endParaRPr lang="en-US" altLang="zh-CN" sz="2400" dirty="0">
              <a:sym typeface="+mn-ea"/>
            </a:endParaRPr>
          </a:p>
          <a:p>
            <a:pPr marL="342900" indent="-342900" algn="just">
              <a:lnSpc>
                <a:spcPct val="150000"/>
              </a:lnSpc>
              <a:buClr>
                <a:schemeClr val="tx1"/>
              </a:buClr>
              <a:buFont typeface="Wingdings" panose="05000000000000000000" pitchFamily="2" charset="2"/>
              <a:buChar char="Ø"/>
            </a:pPr>
            <a:endParaRPr lang="en-US" altLang="zh-CN" sz="2400" dirty="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ablation study</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6" name="图片 5" descr="QQ_1727764338791"/>
          <p:cNvPicPr>
            <a:picLocks noChangeAspect="1"/>
          </p:cNvPicPr>
          <p:nvPr>
            <p:custDataLst>
              <p:tags r:id="rId2"/>
            </p:custDataLst>
          </p:nvPr>
        </p:nvPicPr>
        <p:blipFill>
          <a:blip r:embed="rId5"/>
          <a:stretch>
            <a:fillRect/>
          </a:stretch>
        </p:blipFill>
        <p:spPr>
          <a:xfrm>
            <a:off x="12700" y="1035685"/>
            <a:ext cx="9144000" cy="2393315"/>
          </a:xfrm>
          <a:prstGeom prst="rect">
            <a:avLst/>
          </a:prstGeom>
        </p:spPr>
      </p:pic>
      <p:sp>
        <p:nvSpPr>
          <p:cNvPr id="2" name="文本框 1"/>
          <p:cNvSpPr txBox="1"/>
          <p:nvPr/>
        </p:nvSpPr>
        <p:spPr>
          <a:xfrm>
            <a:off x="558800" y="3429000"/>
            <a:ext cx="7429500" cy="2306955"/>
          </a:xfrm>
          <a:prstGeom prst="rect">
            <a:avLst/>
          </a:prstGeom>
          <a:noFill/>
        </p:spPr>
        <p:txBody>
          <a:bodyPr wrap="square" rtlCol="0" anchor="t">
            <a:spAutoFit/>
          </a:bodyPr>
          <a:lstStyle/>
          <a:p>
            <a:pPr lvl="0" indent="0" algn="just">
              <a:lnSpc>
                <a:spcPct val="150000"/>
              </a:lnSpc>
              <a:buClr>
                <a:schemeClr val="tx1"/>
              </a:buClr>
              <a:buFont typeface="Wingdings" panose="05000000000000000000" pitchFamily="2" charset="2"/>
              <a:buNone/>
            </a:pPr>
            <a:r>
              <a:rPr lang="zh-CN" altLang="en-US" sz="2400">
                <a:sym typeface="+mn-ea"/>
              </a:rPr>
              <a:t>参加的方法</a:t>
            </a:r>
            <a:r>
              <a:rPr lang="en-US" altLang="zh-CN" sz="2400">
                <a:sym typeface="+mn-ea"/>
              </a:rPr>
              <a:t>：</a:t>
            </a:r>
          </a:p>
          <a:p>
            <a:pPr marL="342900" lvl="0" indent="-342900" algn="just">
              <a:lnSpc>
                <a:spcPct val="150000"/>
              </a:lnSpc>
              <a:buClr>
                <a:schemeClr val="tx1"/>
              </a:buClr>
              <a:buFont typeface="Wingdings" panose="05000000000000000000" pitchFamily="2" charset="2"/>
              <a:buChar char="Ø"/>
            </a:pPr>
            <a:r>
              <a:rPr lang="en-US" altLang="zh-CN" sz="2400">
                <a:sym typeface="+mn-ea"/>
              </a:rPr>
              <a:t>Tensor-GCN</a:t>
            </a:r>
          </a:p>
          <a:p>
            <a:pPr marL="342900" lvl="0" indent="-342900" algn="just">
              <a:lnSpc>
                <a:spcPct val="150000"/>
              </a:lnSpc>
              <a:buClr>
                <a:schemeClr val="tx1"/>
              </a:buClr>
              <a:buFont typeface="Wingdings" panose="05000000000000000000" pitchFamily="2" charset="2"/>
              <a:buChar char="Ø"/>
            </a:pPr>
            <a:r>
              <a:rPr lang="en-US" altLang="zh-CN" sz="2400">
                <a:sym typeface="+mn-ea"/>
              </a:rPr>
              <a:t>Tensor-GCN-Dec （</a:t>
            </a:r>
            <a:r>
              <a:rPr lang="zh-CN" altLang="en-US" sz="2400">
                <a:sym typeface="+mn-ea"/>
              </a:rPr>
              <a:t>用可分解相似度</a:t>
            </a:r>
            <a:r>
              <a:rPr lang="en-US" altLang="zh-CN" sz="2400">
                <a:sym typeface="+mn-ea"/>
              </a:rPr>
              <a:t>）</a:t>
            </a:r>
          </a:p>
          <a:p>
            <a:pPr marL="342900" lvl="0" indent="-342900" algn="just">
              <a:lnSpc>
                <a:spcPct val="150000"/>
              </a:lnSpc>
              <a:buClr>
                <a:schemeClr val="tx1"/>
              </a:buClr>
              <a:buFont typeface="Wingdings" panose="05000000000000000000" pitchFamily="2" charset="2"/>
              <a:buChar char="Ø"/>
            </a:pPr>
            <a:r>
              <a:rPr lang="en-US" altLang="zh-CN" sz="2400">
                <a:sym typeface="+mn-ea"/>
              </a:rPr>
              <a:t>GCN（</a:t>
            </a:r>
            <a:r>
              <a:rPr lang="zh-CN" altLang="en-US" sz="2400">
                <a:sym typeface="+mn-ea"/>
              </a:rPr>
              <a:t>无三阶模块</a:t>
            </a:r>
            <a:r>
              <a:rPr lang="en-US" altLang="zh-CN" sz="2400">
                <a:sym typeface="+mn-ea"/>
              </a:rPr>
              <a:t>，</a:t>
            </a:r>
            <a:r>
              <a:rPr lang="zh-CN" altLang="en-US" sz="2400">
                <a:sym typeface="+mn-ea"/>
              </a:rPr>
              <a:t>无</a:t>
            </a:r>
            <a:r>
              <a:rPr lang="en-US" altLang="zh-CN" sz="2400">
                <a:sym typeface="+mn-ea"/>
              </a:rPr>
              <a:t>re-norm）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Experiment</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7" name="矩形 6"/>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FLOPs</a:t>
            </a:r>
          </a:p>
        </p:txBody>
      </p:sp>
      <p:sp>
        <p:nvSpPr>
          <p:cNvPr id="13" name="矩形 12"/>
          <p:cNvSpPr/>
          <p:nvPr>
            <p:custDataLst>
              <p:tags r:id="rId3"/>
            </p:custDataLst>
          </p:nvPr>
        </p:nvSpPr>
        <p:spPr>
          <a:xfrm>
            <a:off x="250390" y="455104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USPS </a:t>
            </a:r>
            <a:r>
              <a:rPr lang="zh-CN" altLang="en-US" sz="2400" dirty="0">
                <a:solidFill>
                  <a:schemeClr val="tx1"/>
                </a:solidFill>
                <a:latin typeface="Times New Roman" panose="02020503050405090304" pitchFamily="18" charset="0"/>
                <a:cs typeface="Times New Roman" panose="02020503050405090304" pitchFamily="18" charset="0"/>
              </a:rPr>
              <a:t>抽样</a:t>
            </a:r>
            <a:r>
              <a:rPr lang="en-US" altLang="zh-CN" sz="2400" dirty="0">
                <a:solidFill>
                  <a:schemeClr val="tx1"/>
                </a:solidFill>
                <a:latin typeface="Times New Roman" panose="02020503050405090304" pitchFamily="18" charset="0"/>
                <a:cs typeface="Times New Roman" panose="02020503050405090304" pitchFamily="18" charset="0"/>
              </a:rPr>
              <a:t>400 </a:t>
            </a:r>
            <a:r>
              <a:rPr lang="zh-CN" altLang="en-US" sz="2400" dirty="0">
                <a:solidFill>
                  <a:schemeClr val="tx1"/>
                </a:solidFill>
                <a:latin typeface="Times New Roman" panose="02020503050405090304" pitchFamily="18" charset="0"/>
                <a:cs typeface="Times New Roman" panose="02020503050405090304" pitchFamily="18" charset="0"/>
              </a:rPr>
              <a:t>对比实验</a:t>
            </a:r>
          </a:p>
        </p:txBody>
      </p:sp>
      <p:pic>
        <p:nvPicPr>
          <p:cNvPr id="2" name="图片 1" descr="QQ_1727763975880"/>
          <p:cNvPicPr>
            <a:picLocks noChangeAspect="1"/>
          </p:cNvPicPr>
          <p:nvPr/>
        </p:nvPicPr>
        <p:blipFill>
          <a:blip r:embed="rId6"/>
          <a:stretch>
            <a:fillRect/>
          </a:stretch>
        </p:blipFill>
        <p:spPr>
          <a:xfrm>
            <a:off x="1520190" y="1447165"/>
            <a:ext cx="6186805" cy="2948305"/>
          </a:xfrm>
          <a:prstGeom prst="rect">
            <a:avLst/>
          </a:prstGeom>
        </p:spPr>
      </p:pic>
      <p:pic>
        <p:nvPicPr>
          <p:cNvPr id="5" name="图片 4" descr="QQ_1727764237429"/>
          <p:cNvPicPr>
            <a:picLocks noChangeAspect="1"/>
          </p:cNvPicPr>
          <p:nvPr/>
        </p:nvPicPr>
        <p:blipFill>
          <a:blip r:embed="rId7"/>
          <a:stretch>
            <a:fillRect/>
          </a:stretch>
        </p:blipFill>
        <p:spPr>
          <a:xfrm>
            <a:off x="3277870" y="5086350"/>
            <a:ext cx="2671445" cy="1710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投稿安排</a:t>
            </a:r>
            <a:r>
              <a:rPr lang="en-US" altLang="zh-CN" sz="3200" dirty="0">
                <a:latin typeface="Times New Roman" panose="02020503050405090304" pitchFamily="18" charset="0"/>
                <a:ea typeface="+mn-ea"/>
                <a:cs typeface="Times New Roman" panose="02020503050405090304" pitchFamily="18" charset="0"/>
                <a:sym typeface="+mn-lt"/>
              </a:rPr>
              <a:t> （</a:t>
            </a:r>
            <a:r>
              <a:rPr lang="zh-CN" altLang="en-US" sz="3200" dirty="0">
                <a:latin typeface="Times New Roman" panose="02020503050405090304" pitchFamily="18" charset="0"/>
                <a:ea typeface="+mn-ea"/>
                <a:cs typeface="Times New Roman" panose="02020503050405090304" pitchFamily="18" charset="0"/>
                <a:sym typeface="+mn-lt"/>
              </a:rPr>
              <a:t>预计</a:t>
            </a:r>
            <a:r>
              <a:rPr lang="en-US" altLang="zh-CN" sz="3200" dirty="0">
                <a:latin typeface="Times New Roman" panose="02020503050405090304" pitchFamily="18" charset="0"/>
                <a:ea typeface="+mn-ea"/>
                <a:cs typeface="Times New Roman" panose="02020503050405090304" pitchFamily="18" charset="0"/>
                <a:sym typeface="+mn-lt"/>
              </a:rPr>
              <a:t> ICDE）</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6" name="矩形 5"/>
          <p:cNvSpPr/>
          <p:nvPr>
            <p:custDataLst>
              <p:tags r:id="rId2"/>
            </p:custDataLst>
          </p:nvPr>
        </p:nvSpPr>
        <p:spPr>
          <a:xfrm>
            <a:off x="250390" y="9658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timeline：</a:t>
            </a:r>
          </a:p>
        </p:txBody>
      </p:sp>
      <p:sp>
        <p:nvSpPr>
          <p:cNvPr id="8" name="矩形 7"/>
          <p:cNvSpPr/>
          <p:nvPr>
            <p:custDataLst>
              <p:tags r:id="rId3"/>
            </p:custDataLst>
          </p:nvPr>
        </p:nvSpPr>
        <p:spPr>
          <a:xfrm>
            <a:off x="250390" y="487743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会议信息</a:t>
            </a:r>
          </a:p>
        </p:txBody>
      </p:sp>
      <p:sp>
        <p:nvSpPr>
          <p:cNvPr id="9" name="文本框 8"/>
          <p:cNvSpPr txBox="1"/>
          <p:nvPr/>
        </p:nvSpPr>
        <p:spPr>
          <a:xfrm>
            <a:off x="250190" y="5772785"/>
            <a:ext cx="7404100" cy="829945"/>
          </a:xfrm>
          <a:prstGeom prst="rect">
            <a:avLst/>
          </a:prstGeom>
        </p:spPr>
        <p:txBody>
          <a:bodyPr wrap="square">
            <a:spAutoFit/>
          </a:bodyPr>
          <a:lstStyle/>
          <a:p>
            <a:r>
              <a:rPr lang="en-US" altLang="zh-CN" sz="1600"/>
              <a:t>CCFA</a:t>
            </a:r>
            <a:r>
              <a:rPr lang="zh-CN" altLang="en-US" sz="1600"/>
              <a:t>；</a:t>
            </a:r>
            <a:r>
              <a:rPr lang="en-US" altLang="zh-CN" sz="1600"/>
              <a:t>single-blind</a:t>
            </a:r>
            <a:r>
              <a:rPr lang="zh-CN" altLang="en-US" sz="1600"/>
              <a:t>；不允许附录；篇幅</a:t>
            </a:r>
            <a:r>
              <a:rPr lang="en-US" altLang="zh-CN" sz="1600"/>
              <a:t>：</a:t>
            </a:r>
            <a:r>
              <a:rPr lang="zh-CN" altLang="en-US" sz="1600"/>
              <a:t>不超过</a:t>
            </a:r>
            <a:r>
              <a:rPr lang="en-US" altLang="zh-CN" sz="1600"/>
              <a:t>12</a:t>
            </a:r>
            <a:r>
              <a:rPr lang="zh-CN" altLang="en-US" sz="1600"/>
              <a:t>页（不含参考文献）</a:t>
            </a:r>
          </a:p>
          <a:p>
            <a:endParaRPr lang="zh-CN" altLang="en-US" sz="1600"/>
          </a:p>
          <a:p>
            <a:r>
              <a:rPr lang="zh-CN" altLang="en-US" sz="1600"/>
              <a:t>注意延期后</a:t>
            </a:r>
            <a:r>
              <a:rPr lang="en-US" altLang="zh-CN" sz="1600"/>
              <a:t> timeline </a:t>
            </a:r>
            <a:r>
              <a:rPr lang="zh-CN" altLang="en-US" sz="1600"/>
              <a:t>和</a:t>
            </a:r>
            <a:r>
              <a:rPr lang="en-US" altLang="zh-CN" sz="1600"/>
              <a:t> sigkdd </a:t>
            </a:r>
            <a:r>
              <a:rPr lang="zh-CN" altLang="en-US" sz="1600"/>
              <a:t>卡在同一天</a:t>
            </a:r>
          </a:p>
        </p:txBody>
      </p:sp>
      <p:pic>
        <p:nvPicPr>
          <p:cNvPr id="2" name="图片 1" descr="QQ_1727763068306"/>
          <p:cNvPicPr>
            <a:picLocks noChangeAspect="1"/>
          </p:cNvPicPr>
          <p:nvPr/>
        </p:nvPicPr>
        <p:blipFill>
          <a:blip r:embed="rId6"/>
          <a:stretch>
            <a:fillRect/>
          </a:stretch>
        </p:blipFill>
        <p:spPr>
          <a:xfrm>
            <a:off x="0" y="1769110"/>
            <a:ext cx="9144000" cy="2278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Experiment</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3" name="图片 2" descr="QQ_1728537368782"/>
          <p:cNvPicPr>
            <a:picLocks noChangeAspect="1"/>
          </p:cNvPicPr>
          <p:nvPr/>
        </p:nvPicPr>
        <p:blipFill>
          <a:blip r:embed="rId4"/>
          <a:stretch>
            <a:fillRect/>
          </a:stretch>
        </p:blipFill>
        <p:spPr>
          <a:xfrm>
            <a:off x="111125" y="3781425"/>
            <a:ext cx="8270240" cy="2155825"/>
          </a:xfrm>
          <a:prstGeom prst="rect">
            <a:avLst/>
          </a:prstGeom>
        </p:spPr>
      </p:pic>
      <p:pic>
        <p:nvPicPr>
          <p:cNvPr id="6" name="图片 5" descr="QQ_1728537390291"/>
          <p:cNvPicPr>
            <a:picLocks noChangeAspect="1"/>
          </p:cNvPicPr>
          <p:nvPr/>
        </p:nvPicPr>
        <p:blipFill>
          <a:blip r:embed="rId5"/>
          <a:stretch>
            <a:fillRect/>
          </a:stretch>
        </p:blipFill>
        <p:spPr>
          <a:xfrm>
            <a:off x="382905" y="1858645"/>
            <a:ext cx="7178040" cy="977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Autofit/>
          </a:bodyPr>
          <a:lstStyle/>
          <a:p>
            <a:r>
              <a:rPr lang="zh-CN" altLang="en-US" sz="2300" b="1" dirty="0">
                <a:solidFill>
                  <a:srgbClr val="191B1F"/>
                </a:solidFill>
                <a:sym typeface="+mn-ea"/>
              </a:rPr>
              <a:t>改进</a:t>
            </a:r>
            <a:r>
              <a:rPr lang="en-US" altLang="zh-CN" sz="2300" b="1" dirty="0">
                <a:solidFill>
                  <a:srgbClr val="191B1F"/>
                </a:solidFill>
                <a:sym typeface="+mn-ea"/>
              </a:rPr>
              <a:t> Tensor-GCN</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11</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1</a:t>
            </a:r>
            <a:r>
              <a:rPr lang="zh-CN" altLang="en-US" sz="2400" dirty="0">
                <a:latin typeface="Times New Roman" panose="02020503050405090304" pitchFamily="18" charset="0"/>
                <a:ea typeface="+mn-ea"/>
                <a:cs typeface="Times New Roman" panose="02020503050405090304" pitchFamily="18" charset="0"/>
                <a:sym typeface="+mn-lt"/>
              </a:rPr>
              <a:t>日</a:t>
            </a:r>
            <a:r>
              <a:rPr lang="en-US" altLang="zh-CN" sz="2400" dirty="0">
                <a:latin typeface="Times New Roman" panose="02020503050405090304" pitchFamily="18" charset="0"/>
                <a:ea typeface="+mn-ea"/>
                <a:cs typeface="Times New Roman" panose="02020503050405090304" pitchFamily="18" charset="0"/>
                <a:sym typeface="+mn-lt"/>
              </a:rPr>
              <a:t> </a:t>
            </a:r>
            <a:endParaRPr lang="zh-CN" altLang="en-US" sz="2400" dirty="0">
              <a:latin typeface="Times New Roman" panose="02020503050405090304" pitchFamily="18" charset="0"/>
              <a:ea typeface="+mn-ea"/>
              <a:cs typeface="Times New Roman" panose="02020503050405090304" pitchFamily="18" charset="0"/>
              <a:sym typeface="+mn-lt"/>
            </a:endParaRP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187</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回顾</a:t>
            </a:r>
            <a:r>
              <a:rPr lang="en-US" altLang="zh-CN" sz="3200" dirty="0">
                <a:latin typeface="Times New Roman" panose="02020503050405090304" pitchFamily="18" charset="0"/>
                <a:ea typeface="+mn-ea"/>
                <a:cs typeface="Times New Roman" panose="02020503050405090304" pitchFamily="18" charset="0"/>
                <a:sym typeface="+mn-lt"/>
              </a:rPr>
              <a:t> GCN </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7" name="图片 6" descr="QQ_1730253106059"/>
          <p:cNvPicPr>
            <a:picLocks noChangeAspect="1"/>
          </p:cNvPicPr>
          <p:nvPr/>
        </p:nvPicPr>
        <p:blipFill>
          <a:blip r:embed="rId4"/>
          <a:stretch>
            <a:fillRect/>
          </a:stretch>
        </p:blipFill>
        <p:spPr>
          <a:xfrm>
            <a:off x="478790" y="886460"/>
            <a:ext cx="8159750" cy="3239135"/>
          </a:xfrm>
          <a:prstGeom prst="rect">
            <a:avLst/>
          </a:prstGeom>
        </p:spPr>
      </p:pic>
      <p:pic>
        <p:nvPicPr>
          <p:cNvPr id="2" name="图片 1" descr="QQ_1731649321680"/>
          <p:cNvPicPr>
            <a:picLocks noChangeAspect="1"/>
          </p:cNvPicPr>
          <p:nvPr/>
        </p:nvPicPr>
        <p:blipFill>
          <a:blip r:embed="rId5"/>
          <a:stretch>
            <a:fillRect/>
          </a:stretch>
        </p:blipFill>
        <p:spPr>
          <a:xfrm>
            <a:off x="478790" y="4013200"/>
            <a:ext cx="6497955" cy="2343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189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cs typeface="Times New Roman" panose="02020503050405090304" pitchFamily="18" charset="0"/>
                <a:sym typeface="+mn-lt"/>
              </a:rPr>
              <a:t>回顾</a:t>
            </a:r>
            <a:r>
              <a:rPr lang="en-US" altLang="zh-CN" sz="3200" dirty="0">
                <a:latin typeface="Times New Roman" panose="02020503050405090304" pitchFamily="18" charset="0"/>
                <a:cs typeface="Times New Roman" panose="02020503050405090304" pitchFamily="18" charset="0"/>
                <a:sym typeface="+mn-lt"/>
              </a:rPr>
              <a:t> GCN </a:t>
            </a:r>
            <a:r>
              <a:rPr lang="zh-CN" altLang="en-US" sz="3200" dirty="0">
                <a:latin typeface="Times New Roman" panose="02020503050405090304" pitchFamily="18" charset="0"/>
                <a:cs typeface="Times New Roman" panose="02020503050405090304" pitchFamily="18" charset="0"/>
                <a:sym typeface="+mn-lt"/>
              </a:rPr>
              <a:t>张量化</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253152557"/>
          <p:cNvPicPr>
            <a:picLocks noChangeAspect="1"/>
          </p:cNvPicPr>
          <p:nvPr/>
        </p:nvPicPr>
        <p:blipFill>
          <a:blip r:embed="rId4"/>
          <a:stretch>
            <a:fillRect/>
          </a:stretch>
        </p:blipFill>
        <p:spPr>
          <a:xfrm>
            <a:off x="0" y="945515"/>
            <a:ext cx="9004300" cy="5912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fontScale="97500"/>
          </a:bodyPr>
          <a:lstStyle/>
          <a:p>
            <a:r>
              <a:rPr lang="zh-CN" altLang="en-US" sz="3200" dirty="0">
                <a:latin typeface="Times New Roman" panose="02020503050405090304" pitchFamily="18" charset="0"/>
                <a:ea typeface="+mn-ea"/>
                <a:cs typeface="Times New Roman" panose="02020503050405090304" pitchFamily="18" charset="0"/>
                <a:sym typeface="+mn-lt"/>
              </a:rPr>
              <a:t>可分解相似度张量</a:t>
            </a:r>
            <a:r>
              <a:rPr lang="en-US" altLang="zh-CN" sz="3200" dirty="0">
                <a:latin typeface="Times New Roman" panose="02020503050405090304" pitchFamily="18" charset="0"/>
                <a:ea typeface="+mn-ea"/>
                <a:cs typeface="Times New Roman" panose="02020503050405090304" pitchFamily="18" charset="0"/>
                <a:sym typeface="+mn-lt"/>
              </a:rPr>
              <a:t>GCN</a:t>
            </a:r>
            <a:r>
              <a:rPr lang="zh-CN" altLang="en-US" sz="3200" dirty="0">
                <a:latin typeface="Times New Roman" panose="02020503050405090304" pitchFamily="18" charset="0"/>
                <a:ea typeface="+mn-ea"/>
                <a:cs typeface="Times New Roman" panose="02020503050405090304" pitchFamily="18" charset="0"/>
                <a:sym typeface="+mn-lt"/>
              </a:rPr>
              <a:t>结论</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1077256"/>
            <a:ext cx="8436770" cy="4682490"/>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单层</a:t>
            </a:r>
          </a:p>
          <a:p>
            <a:pPr marL="342900"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342900"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两层</a:t>
            </a:r>
          </a:p>
          <a:p>
            <a:pPr marL="342900"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三层</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8" name="图片 7" descr="191681822745_.pic"/>
          <p:cNvPicPr>
            <a:picLocks noChangeAspect="1"/>
          </p:cNvPicPr>
          <p:nvPr/>
        </p:nvPicPr>
        <p:blipFill>
          <a:blip r:embed="rId3"/>
          <a:stretch>
            <a:fillRect/>
          </a:stretch>
        </p:blipFill>
        <p:spPr>
          <a:xfrm>
            <a:off x="685165" y="1714500"/>
            <a:ext cx="8458835" cy="1122045"/>
          </a:xfrm>
          <a:prstGeom prst="rect">
            <a:avLst/>
          </a:prstGeom>
        </p:spPr>
      </p:pic>
      <p:pic>
        <p:nvPicPr>
          <p:cNvPr id="2" name="图片 1" descr="201681873422_.pic"/>
          <p:cNvPicPr>
            <a:picLocks noChangeAspect="1"/>
          </p:cNvPicPr>
          <p:nvPr/>
        </p:nvPicPr>
        <p:blipFill>
          <a:blip r:embed="rId4"/>
          <a:stretch>
            <a:fillRect/>
          </a:stretch>
        </p:blipFill>
        <p:spPr>
          <a:xfrm>
            <a:off x="685165" y="4812030"/>
            <a:ext cx="8458835" cy="422275"/>
          </a:xfrm>
          <a:prstGeom prst="rect">
            <a:avLst/>
          </a:prstGeom>
        </p:spPr>
      </p:pic>
      <p:pic>
        <p:nvPicPr>
          <p:cNvPr id="9" name="图片 8" descr="271683282544_.pic"/>
          <p:cNvPicPr>
            <a:picLocks noChangeAspect="1"/>
          </p:cNvPicPr>
          <p:nvPr/>
        </p:nvPicPr>
        <p:blipFill>
          <a:blip r:embed="rId5"/>
          <a:stretch>
            <a:fillRect/>
          </a:stretch>
        </p:blipFill>
        <p:spPr>
          <a:xfrm>
            <a:off x="685165" y="3531235"/>
            <a:ext cx="8458200" cy="290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回顾</a:t>
            </a:r>
            <a:r>
              <a:rPr lang="en-US" altLang="zh-CN" sz="3200" dirty="0">
                <a:latin typeface="Times New Roman" panose="02020503050405090304" pitchFamily="18" charset="0"/>
                <a:ea typeface="+mn-ea"/>
                <a:cs typeface="Times New Roman" panose="02020503050405090304" pitchFamily="18" charset="0"/>
                <a:sym typeface="+mn-lt"/>
              </a:rPr>
              <a:t> Tensor-GCN </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1649321680"/>
          <p:cNvPicPr>
            <a:picLocks noChangeAspect="1"/>
          </p:cNvPicPr>
          <p:nvPr/>
        </p:nvPicPr>
        <p:blipFill>
          <a:blip r:embed="rId4"/>
          <a:stretch>
            <a:fillRect/>
          </a:stretch>
        </p:blipFill>
        <p:spPr>
          <a:xfrm>
            <a:off x="481965" y="3335655"/>
            <a:ext cx="7899400" cy="2848610"/>
          </a:xfrm>
          <a:prstGeom prst="rect">
            <a:avLst/>
          </a:prstGeom>
        </p:spPr>
      </p:pic>
      <p:pic>
        <p:nvPicPr>
          <p:cNvPr id="3" name="图片 2" descr="QQ_1731649646715"/>
          <p:cNvPicPr>
            <a:picLocks noChangeAspect="1"/>
          </p:cNvPicPr>
          <p:nvPr/>
        </p:nvPicPr>
        <p:blipFill>
          <a:blip r:embed="rId5"/>
          <a:stretch>
            <a:fillRect/>
          </a:stretch>
        </p:blipFill>
        <p:spPr>
          <a:xfrm>
            <a:off x="538480" y="1007745"/>
            <a:ext cx="5647055" cy="984885"/>
          </a:xfrm>
          <a:prstGeom prst="rect">
            <a:avLst/>
          </a:prstGeom>
        </p:spPr>
      </p:pic>
      <p:pic>
        <p:nvPicPr>
          <p:cNvPr id="5" name="图片 4" descr="QQ_1731649668357"/>
          <p:cNvPicPr>
            <a:picLocks noChangeAspect="1"/>
          </p:cNvPicPr>
          <p:nvPr/>
        </p:nvPicPr>
        <p:blipFill>
          <a:blip r:embed="rId6"/>
          <a:stretch>
            <a:fillRect/>
          </a:stretch>
        </p:blipFill>
        <p:spPr>
          <a:xfrm>
            <a:off x="1119505" y="2193290"/>
            <a:ext cx="6362700" cy="809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重新思考</a:t>
            </a:r>
            <a:r>
              <a:rPr lang="en-US" altLang="zh-CN" sz="3200" dirty="0">
                <a:latin typeface="Times New Roman" panose="02020503050405090304" pitchFamily="18" charset="0"/>
                <a:ea typeface="+mn-ea"/>
                <a:cs typeface="Times New Roman" panose="02020503050405090304" pitchFamily="18" charset="0"/>
                <a:sym typeface="+mn-lt"/>
              </a:rPr>
              <a:t> Tensor-GCN</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253201679"/>
          <p:cNvPicPr>
            <a:picLocks noChangeAspect="1"/>
          </p:cNvPicPr>
          <p:nvPr/>
        </p:nvPicPr>
        <p:blipFill>
          <a:blip r:embed="rId4"/>
          <a:stretch>
            <a:fillRect/>
          </a:stretch>
        </p:blipFill>
        <p:spPr>
          <a:xfrm>
            <a:off x="0" y="1601470"/>
            <a:ext cx="9144000" cy="4389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重新构建</a:t>
            </a:r>
            <a:r>
              <a:rPr lang="en-US" altLang="zh-CN" sz="3200" dirty="0">
                <a:latin typeface="Times New Roman" panose="02020503050405090304" pitchFamily="18" charset="0"/>
                <a:ea typeface="+mn-ea"/>
                <a:cs typeface="Times New Roman" panose="02020503050405090304" pitchFamily="18" charset="0"/>
                <a:sym typeface="+mn-lt"/>
              </a:rPr>
              <a:t> 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451498"/>
          <p:cNvPicPr>
            <a:picLocks noChangeAspect="1"/>
          </p:cNvPicPr>
          <p:nvPr/>
        </p:nvPicPr>
        <p:blipFill>
          <a:blip r:embed="rId4"/>
          <a:stretch>
            <a:fillRect/>
          </a:stretch>
        </p:blipFill>
        <p:spPr>
          <a:xfrm>
            <a:off x="0" y="1127760"/>
            <a:ext cx="9144000" cy="51415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重新构建</a:t>
            </a:r>
            <a:r>
              <a:rPr lang="en-US" altLang="zh-CN" sz="3200" dirty="0">
                <a:latin typeface="Times New Roman" panose="02020503050405090304" pitchFamily="18" charset="0"/>
                <a:ea typeface="+mn-ea"/>
                <a:cs typeface="Times New Roman" panose="02020503050405090304" pitchFamily="18" charset="0"/>
                <a:sym typeface="+mn-lt"/>
              </a:rPr>
              <a:t> 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615795"/>
          <p:cNvPicPr>
            <a:picLocks noChangeAspect="1"/>
          </p:cNvPicPr>
          <p:nvPr/>
        </p:nvPicPr>
        <p:blipFill>
          <a:blip r:embed="rId4"/>
          <a:stretch>
            <a:fillRect/>
          </a:stretch>
        </p:blipFill>
        <p:spPr>
          <a:xfrm>
            <a:off x="0" y="916305"/>
            <a:ext cx="9144000" cy="5677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重新构建</a:t>
            </a:r>
            <a:r>
              <a:rPr lang="en-US" altLang="zh-CN" sz="3200" dirty="0">
                <a:latin typeface="Times New Roman" panose="02020503050405090304" pitchFamily="18" charset="0"/>
                <a:ea typeface="+mn-ea"/>
                <a:cs typeface="Times New Roman" panose="02020503050405090304" pitchFamily="18" charset="0"/>
                <a:sym typeface="+mn-lt"/>
              </a:rPr>
              <a:t> 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792631592"/>
          <p:cNvPicPr>
            <a:picLocks noChangeAspect="1"/>
          </p:cNvPicPr>
          <p:nvPr/>
        </p:nvPicPr>
        <p:blipFill>
          <a:blip r:embed="rId4"/>
          <a:stretch>
            <a:fillRect/>
          </a:stretch>
        </p:blipFill>
        <p:spPr>
          <a:xfrm>
            <a:off x="0" y="970280"/>
            <a:ext cx="9144000" cy="4917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重新构建</a:t>
            </a:r>
            <a:r>
              <a:rPr lang="en-US" altLang="zh-CN" sz="3200" dirty="0">
                <a:latin typeface="Times New Roman" panose="02020503050405090304" pitchFamily="18" charset="0"/>
                <a:ea typeface="+mn-ea"/>
                <a:cs typeface="Times New Roman" panose="02020503050405090304" pitchFamily="18" charset="0"/>
                <a:sym typeface="+mn-lt"/>
              </a:rPr>
              <a:t> 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792654472"/>
          <p:cNvPicPr>
            <a:picLocks noChangeAspect="1"/>
          </p:cNvPicPr>
          <p:nvPr/>
        </p:nvPicPr>
        <p:blipFill>
          <a:blip r:embed="rId4"/>
          <a:stretch>
            <a:fillRect/>
          </a:stretch>
        </p:blipFill>
        <p:spPr>
          <a:xfrm>
            <a:off x="0" y="1547495"/>
            <a:ext cx="9144000" cy="4053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总结</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403899"/>
          <p:cNvPicPr>
            <a:picLocks noChangeAspect="1"/>
          </p:cNvPicPr>
          <p:nvPr/>
        </p:nvPicPr>
        <p:blipFill>
          <a:blip r:embed="rId4"/>
          <a:stretch>
            <a:fillRect/>
          </a:stretch>
        </p:blipFill>
        <p:spPr>
          <a:xfrm>
            <a:off x="134620" y="962025"/>
            <a:ext cx="9009380" cy="575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401302"/>
            <a:ext cx="8558786" cy="1374664"/>
          </a:xfrm>
          <a:prstGeom prst="roundRect">
            <a:avLst/>
          </a:prstGeom>
          <a:effectLst>
            <a:outerShdw blurRad="50800" dist="63500" dir="5400000" algn="t" rotWithShape="0">
              <a:prstClr val="black">
                <a:alpha val="40000"/>
              </a:prstClr>
            </a:outerShdw>
          </a:effectLst>
        </p:spPr>
        <p:txBody>
          <a:bodyPr>
            <a:noAutofit/>
          </a:bodyPr>
          <a:lstStyle/>
          <a:p>
            <a:r>
              <a:rPr lang="zh-CN" altLang="en-US" sz="2300" b="1" dirty="0">
                <a:solidFill>
                  <a:srgbClr val="191B1F"/>
                </a:solidFill>
                <a:sym typeface="+mn-ea"/>
              </a:rPr>
              <a:t>改进</a:t>
            </a:r>
            <a:r>
              <a:rPr lang="en-US" altLang="zh-CN" sz="2300" b="1" dirty="0">
                <a:solidFill>
                  <a:srgbClr val="191B1F"/>
                </a:solidFill>
                <a:sym typeface="+mn-ea"/>
              </a:rPr>
              <a:t> Tensor-GCN</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2025</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8</a:t>
            </a:r>
            <a:r>
              <a:rPr lang="zh-CN" altLang="en-US" sz="2400" dirty="0">
                <a:latin typeface="Times New Roman" panose="02020503050405090304" pitchFamily="18" charset="0"/>
                <a:ea typeface="+mn-ea"/>
                <a:cs typeface="Times New Roman" panose="02020503050405090304" pitchFamily="18" charset="0"/>
                <a:sym typeface="+mn-lt"/>
              </a:rPr>
              <a:t>日</a:t>
            </a:r>
            <a:r>
              <a:rPr lang="en-US" altLang="zh-CN" sz="2400" dirty="0">
                <a:latin typeface="Times New Roman" panose="02020503050405090304" pitchFamily="18" charset="0"/>
                <a:ea typeface="+mn-ea"/>
                <a:cs typeface="Times New Roman" panose="02020503050405090304" pitchFamily="18" charset="0"/>
                <a:sym typeface="+mn-lt"/>
              </a:rPr>
              <a:t> </a:t>
            </a:r>
            <a:endParaRPr lang="zh-CN" altLang="en-US" sz="2400" dirty="0">
              <a:latin typeface="Times New Roman" panose="02020503050405090304" pitchFamily="18" charset="0"/>
              <a:ea typeface="+mn-ea"/>
              <a:cs typeface="Times New Roman" panose="02020503050405090304" pitchFamily="18" charset="0"/>
              <a:sym typeface="+mn-lt"/>
            </a:endParaRP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197</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zh-CN" altLang="en-US" sz="3200" dirty="0">
                <a:latin typeface="Times New Roman" panose="02020503050405090304" pitchFamily="18" charset="0"/>
                <a:ea typeface="+mn-ea"/>
                <a:cs typeface="Times New Roman" panose="02020503050405090304" pitchFamily="18" charset="0"/>
                <a:sym typeface="+mn-lt"/>
              </a:rPr>
              <a:t>汇报大纲</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707230" y="1802426"/>
            <a:ext cx="8436770" cy="2691765"/>
          </a:xfrm>
          <a:prstGeom prst="rect">
            <a:avLst/>
          </a:prstGeom>
        </p:spPr>
        <p:txBody>
          <a:bodyPr wrap="square">
            <a:spAutoFit/>
          </a:bodyPr>
          <a:lstStyle/>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sym typeface="+mn-ea"/>
              </a:rPr>
              <a:t>论文修改意见对齐</a:t>
            </a: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新框架</a:t>
            </a:r>
          </a:p>
          <a:p>
            <a:pPr lvl="2"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理论补充</a:t>
            </a:r>
          </a:p>
          <a:p>
            <a:pPr lvl="2"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初步实验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199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Tensor-GCN </a:t>
            </a:r>
            <a:r>
              <a:rPr lang="zh-CN" altLang="en-US" sz="3200" dirty="0">
                <a:latin typeface="Times New Roman" panose="02020503050405090304" pitchFamily="18" charset="0"/>
                <a:ea typeface="+mn-ea"/>
                <a:cs typeface="Times New Roman" panose="02020503050405090304" pitchFamily="18" charset="0"/>
                <a:sym typeface="+mn-lt"/>
              </a:rPr>
              <a:t>修改意见</a:t>
            </a:r>
          </a:p>
        </p:txBody>
      </p:sp>
      <p:sp>
        <p:nvSpPr>
          <p:cNvPr id="16" name="文本框 15"/>
          <p:cNvSpPr txBox="1"/>
          <p:nvPr>
            <p:custDataLst>
              <p:tags r:id="rId1"/>
            </p:custDataLst>
          </p:nvPr>
        </p:nvSpPr>
        <p:spPr>
          <a:xfrm>
            <a:off x="587375" y="2247265"/>
            <a:ext cx="7695565" cy="1753235"/>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en-US" altLang="zh-CN" sz="2400">
                <a:sym typeface="+mn-ea"/>
              </a:rPr>
              <a:t>Tensor-GCN </a:t>
            </a:r>
            <a:r>
              <a:rPr lang="zh-CN" altLang="en-US" sz="2400">
                <a:sym typeface="+mn-ea"/>
              </a:rPr>
              <a:t>的半监督学习性质</a:t>
            </a:r>
            <a:endParaRPr lang="zh-CN" altLang="en-US" sz="2400"/>
          </a:p>
          <a:p>
            <a:pPr marL="342900" indent="-342900" algn="just">
              <a:lnSpc>
                <a:spcPct val="150000"/>
              </a:lnSpc>
              <a:buClr>
                <a:schemeClr val="tx1"/>
              </a:buClr>
              <a:buFont typeface="Wingdings" panose="05000000000000000000" pitchFamily="2" charset="2"/>
              <a:buChar char="Ø"/>
            </a:pPr>
            <a:r>
              <a:rPr lang="zh-CN" altLang="en-US" sz="2400"/>
              <a:t>证明高阶的有效性</a:t>
            </a:r>
          </a:p>
          <a:p>
            <a:pPr marL="342900" indent="-342900" algn="just">
              <a:lnSpc>
                <a:spcPct val="150000"/>
              </a:lnSpc>
              <a:buClr>
                <a:schemeClr val="tx1"/>
              </a:buClr>
              <a:buFont typeface="Wingdings" panose="05000000000000000000" pitchFamily="2" charset="2"/>
              <a:buChar char="Ø"/>
            </a:pPr>
            <a:r>
              <a:rPr lang="zh-CN" altLang="en-US" sz="2400"/>
              <a:t>是否能做大样本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张量化图卷积实现</a:t>
            </a:r>
          </a:p>
        </p:txBody>
      </p:sp>
      <p:pic>
        <p:nvPicPr>
          <p:cNvPr id="7" name="图片 6"/>
          <p:cNvPicPr>
            <a:picLocks noChangeAspect="1"/>
          </p:cNvPicPr>
          <p:nvPr/>
        </p:nvPicPr>
        <p:blipFill>
          <a:blip r:embed="rId3"/>
          <a:stretch>
            <a:fillRect/>
          </a:stretch>
        </p:blipFill>
        <p:spPr>
          <a:xfrm>
            <a:off x="0" y="1126490"/>
            <a:ext cx="9144000" cy="35426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当前处理关键问题</a:t>
            </a:r>
            <a:endParaRPr lang="en-US" altLang="zh-CN" sz="3200" dirty="0">
              <a:latin typeface="Times New Roman" panose="02020503050405090304" pitchFamily="18" charset="0"/>
              <a:cs typeface="Times New Roman" panose="02020503050405090304" pitchFamily="18" charset="0"/>
              <a:sym typeface="+mn-lt"/>
            </a:endParaRP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grpSp>
        <p:nvGrpSpPr>
          <p:cNvPr id="13" name="组合 12"/>
          <p:cNvGrpSpPr/>
          <p:nvPr/>
        </p:nvGrpSpPr>
        <p:grpSpPr>
          <a:xfrm>
            <a:off x="292935" y="1141092"/>
            <a:ext cx="8637936" cy="3328827"/>
            <a:chOff x="250032" y="1133854"/>
            <a:chExt cx="8637936" cy="6883285"/>
          </a:xfrm>
        </p:grpSpPr>
        <p:sp>
          <p:nvSpPr>
            <p:cNvPr id="15" name="矩形 14"/>
            <p:cNvSpPr/>
            <p:nvPr/>
          </p:nvSpPr>
          <p:spPr>
            <a:xfrm>
              <a:off x="250032" y="1650672"/>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2100577"/>
              <a:ext cx="8327040" cy="59165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基于可分解相似度构建高阶拉普拉斯同原版</a:t>
              </a:r>
              <a:r>
                <a:rPr lang="en-US" altLang="zh-CN" sz="2000" dirty="0">
                  <a:latin typeface="Times New Roman" panose="02020503050405090304" pitchFamily="18" charset="0"/>
                  <a:cs typeface="Times New Roman" panose="02020503050405090304" pitchFamily="18" charset="0"/>
                </a:rPr>
                <a:t>GCN</a:t>
              </a:r>
              <a:r>
                <a:rPr lang="zh-CN" altLang="en-US" sz="2000" dirty="0">
                  <a:latin typeface="Times New Roman" panose="02020503050405090304" pitchFamily="18" charset="0"/>
                  <a:cs typeface="Times New Roman" panose="02020503050405090304" pitchFamily="18" charset="0"/>
                </a:rPr>
                <a:t>近似</a:t>
              </a: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适用于</a:t>
              </a:r>
              <a:r>
                <a:rPr lang="en-US" altLang="zh-CN" sz="2000" dirty="0">
                  <a:latin typeface="Times New Roman" panose="02020503050405090304" pitchFamily="18" charset="0"/>
                  <a:cs typeface="Times New Roman" panose="02020503050405090304" pitchFamily="18" charset="0"/>
                </a:rPr>
                <a:t>citation-network</a:t>
              </a:r>
              <a:r>
                <a:rPr lang="zh-CN" altLang="en-US" sz="2000" dirty="0">
                  <a:latin typeface="Times New Roman" panose="02020503050405090304" pitchFamily="18" charset="0"/>
                  <a:cs typeface="Times New Roman" panose="02020503050405090304" pitchFamily="18" charset="0"/>
                </a:rPr>
                <a:t>的不可分解高阶相似度定义方式</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在当前相似度定义下，除</a:t>
              </a:r>
              <a:r>
                <a:rPr lang="en-US" altLang="zh-CN" sz="2000" dirty="0">
                  <a:latin typeface="Times New Roman" panose="02020503050405090304" pitchFamily="18" charset="0"/>
                  <a:cs typeface="Times New Roman" panose="02020503050405090304" pitchFamily="18" charset="0"/>
                </a:rPr>
                <a:t>cora</a:t>
              </a:r>
              <a:r>
                <a:rPr lang="zh-CN" altLang="en-US" sz="2000" dirty="0">
                  <a:latin typeface="Times New Roman" panose="02020503050405090304" pitchFamily="18" charset="0"/>
                  <a:cs typeface="Times New Roman" panose="02020503050405090304" pitchFamily="18" charset="0"/>
                </a:rPr>
                <a:t>外的数据集样本数太多，无法存放</a:t>
              </a:r>
            </a:p>
          </p:txBody>
        </p:sp>
        <p:sp>
          <p:nvSpPr>
            <p:cNvPr id="14" name="矩形 13"/>
            <p:cNvSpPr/>
            <p:nvPr/>
          </p:nvSpPr>
          <p:spPr>
            <a:xfrm>
              <a:off x="250032" y="1133854"/>
              <a:ext cx="8637936" cy="9667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张量</a:t>
              </a:r>
              <a:r>
                <a:rPr lang="en-US" altLang="zh-CN" sz="2400" dirty="0">
                  <a:solidFill>
                    <a:schemeClr val="tx1"/>
                  </a:solidFill>
                  <a:latin typeface="Times New Roman" panose="02020503050405090304" pitchFamily="18" charset="0"/>
                  <a:cs typeface="Times New Roman" panose="02020503050405090304" pitchFamily="18" charset="0"/>
                </a:rPr>
                <a:t>GCN</a:t>
              </a:r>
              <a:r>
                <a:rPr lang="zh-CN" altLang="en-US" sz="2400" dirty="0">
                  <a:solidFill>
                    <a:schemeClr val="tx1"/>
                  </a:solidFill>
                  <a:latin typeface="Times New Roman" panose="02020503050405090304" pitchFamily="18" charset="0"/>
                  <a:cs typeface="Times New Roman" panose="02020503050405090304" pitchFamily="18" charset="0"/>
                </a:rPr>
                <a:t>当前问题</a:t>
              </a:r>
            </a:p>
          </p:txBody>
        </p:sp>
      </p:grpSp>
      <p:pic>
        <p:nvPicPr>
          <p:cNvPr id="5" name="图片 4"/>
          <p:cNvPicPr>
            <a:picLocks noChangeAspect="1"/>
          </p:cNvPicPr>
          <p:nvPr/>
        </p:nvPicPr>
        <p:blipFill>
          <a:blip r:embed="rId3"/>
          <a:stretch>
            <a:fillRect/>
          </a:stretch>
        </p:blipFill>
        <p:spPr>
          <a:xfrm>
            <a:off x="430530" y="2099945"/>
            <a:ext cx="7904480" cy="1433830"/>
          </a:xfrm>
          <a:prstGeom prst="rect">
            <a:avLst/>
          </a:prstGeom>
        </p:spPr>
      </p:pic>
      <p:pic>
        <p:nvPicPr>
          <p:cNvPr id="6" name="图片 5"/>
          <p:cNvPicPr>
            <a:picLocks noChangeAspect="1"/>
          </p:cNvPicPr>
          <p:nvPr/>
        </p:nvPicPr>
        <p:blipFill>
          <a:blip r:embed="rId4"/>
          <a:stretch>
            <a:fillRect/>
          </a:stretch>
        </p:blipFill>
        <p:spPr>
          <a:xfrm>
            <a:off x="430530" y="4368165"/>
            <a:ext cx="7239000" cy="1790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Tensor-GCN </a:t>
            </a:r>
            <a:r>
              <a:rPr lang="zh-CN" altLang="en-US" sz="3200" dirty="0">
                <a:latin typeface="Times New Roman" panose="02020503050405090304" pitchFamily="18" charset="0"/>
                <a:ea typeface="+mn-ea"/>
                <a:cs typeface="Times New Roman" panose="02020503050405090304" pitchFamily="18" charset="0"/>
                <a:sym typeface="+mn-lt"/>
              </a:rPr>
              <a:t>修改意见</a:t>
            </a:r>
          </a:p>
        </p:txBody>
      </p:sp>
      <p:sp>
        <p:nvSpPr>
          <p:cNvPr id="16" name="文本框 15"/>
          <p:cNvSpPr txBox="1"/>
          <p:nvPr>
            <p:custDataLst>
              <p:tags r:id="rId1"/>
            </p:custDataLst>
          </p:nvPr>
        </p:nvSpPr>
        <p:spPr>
          <a:xfrm>
            <a:off x="220980" y="1615440"/>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文本框 2"/>
          <p:cNvSpPr txBox="1"/>
          <p:nvPr>
            <p:custDataLst>
              <p:tags r:id="rId2"/>
            </p:custDataLst>
          </p:nvPr>
        </p:nvSpPr>
        <p:spPr>
          <a:xfrm>
            <a:off x="-20320" y="1097280"/>
            <a:ext cx="9020810" cy="1198880"/>
          </a:xfrm>
          <a:prstGeom prst="rect">
            <a:avLst/>
          </a:prstGeom>
          <a:solidFill>
            <a:schemeClr val="bg1"/>
          </a:solidFill>
          <a:ln>
            <a:noFill/>
          </a:ln>
        </p:spPr>
        <p:txBody>
          <a:bodyPr wrap="square" rtlCol="0">
            <a:spAutoFit/>
          </a:bodyPr>
          <a:lstStyle/>
          <a:p>
            <a:pPr marL="800100" lvl="1" indent="-342900" algn="just">
              <a:lnSpc>
                <a:spcPct val="150000"/>
              </a:lnSpc>
              <a:buClr>
                <a:schemeClr val="tx1"/>
              </a:buClr>
              <a:buFont typeface="Wingdings" panose="05000000000000000000" pitchFamily="2" charset="2"/>
              <a:buChar char="Ø"/>
            </a:pPr>
            <a:r>
              <a:rPr lang="zh-CN" altLang="en-US" sz="2400"/>
              <a:t>证明高阶有效性</a:t>
            </a:r>
          </a:p>
          <a:p>
            <a:pPr lvl="1" indent="0" algn="just">
              <a:lnSpc>
                <a:spcPct val="150000"/>
              </a:lnSpc>
              <a:buClr>
                <a:schemeClr val="tx1"/>
              </a:buClr>
              <a:buFont typeface="Wingdings" panose="05000000000000000000" pitchFamily="2" charset="2"/>
              <a:buNone/>
            </a:pPr>
            <a:r>
              <a:rPr lang="en-US" altLang="zh-CN" sz="2400"/>
              <a:t> </a:t>
            </a:r>
          </a:p>
        </p:txBody>
      </p:sp>
      <p:pic>
        <p:nvPicPr>
          <p:cNvPr id="2" name="图片 1"/>
          <p:cNvPicPr>
            <a:picLocks noChangeAspect="1"/>
          </p:cNvPicPr>
          <p:nvPr/>
        </p:nvPicPr>
        <p:blipFill>
          <a:blip r:embed="rId6"/>
          <a:stretch>
            <a:fillRect/>
          </a:stretch>
        </p:blipFill>
        <p:spPr>
          <a:xfrm>
            <a:off x="123190" y="1761490"/>
            <a:ext cx="8877300" cy="2294890"/>
          </a:xfrm>
          <a:prstGeom prst="rect">
            <a:avLst/>
          </a:prstGeom>
        </p:spPr>
      </p:pic>
      <p:sp>
        <p:nvSpPr>
          <p:cNvPr id="9" name="文本框 8"/>
          <p:cNvSpPr txBox="1"/>
          <p:nvPr>
            <p:custDataLst>
              <p:tags r:id="rId3"/>
            </p:custDataLst>
          </p:nvPr>
        </p:nvSpPr>
        <p:spPr>
          <a:xfrm>
            <a:off x="123190" y="4258310"/>
            <a:ext cx="9020810" cy="1753235"/>
          </a:xfrm>
          <a:prstGeom prst="rect">
            <a:avLst/>
          </a:prstGeom>
          <a:solidFill>
            <a:schemeClr val="bg1"/>
          </a:solidFill>
          <a:ln>
            <a:noFill/>
          </a:ln>
        </p:spPr>
        <p:txBody>
          <a:bodyPr wrap="square" rtlCol="0">
            <a:spAutoFit/>
          </a:bodyPr>
          <a:lstStyle/>
          <a:p>
            <a:pPr marL="800100" lvl="1" indent="-342900" algn="just">
              <a:lnSpc>
                <a:spcPct val="150000"/>
              </a:lnSpc>
              <a:buClr>
                <a:schemeClr val="tx1"/>
              </a:buClr>
              <a:buFont typeface="Wingdings" panose="05000000000000000000" pitchFamily="2" charset="2"/>
              <a:buChar char="Ø"/>
            </a:pPr>
            <a:r>
              <a:rPr lang="en-US" altLang="zh-CN" sz="2400"/>
              <a:t>Tensor-GCN-Dec</a:t>
            </a:r>
            <a:r>
              <a:rPr lang="zh-CN" altLang="en-US" sz="2400"/>
              <a:t>：可分解相似度</a:t>
            </a:r>
          </a:p>
          <a:p>
            <a:pPr marL="800100" lvl="1" indent="-342900" algn="just">
              <a:lnSpc>
                <a:spcPct val="150000"/>
              </a:lnSpc>
              <a:buClr>
                <a:schemeClr val="tx1"/>
              </a:buClr>
              <a:buFont typeface="Wingdings" panose="05000000000000000000" pitchFamily="2" charset="2"/>
              <a:buChar char="Ø"/>
            </a:pPr>
            <a:r>
              <a:rPr lang="en-US" altLang="zh-CN" sz="2400"/>
              <a:t>w/o Y_2</a:t>
            </a:r>
            <a:r>
              <a:rPr lang="zh-CN" altLang="en-US" sz="2400"/>
              <a:t>：不使用三阶相似度（只用</a:t>
            </a:r>
            <a:r>
              <a:rPr lang="en-US" altLang="zh-CN" sz="2400"/>
              <a:t> 1+2 </a:t>
            </a:r>
            <a:r>
              <a:rPr lang="zh-CN" altLang="en-US" sz="2400"/>
              <a:t>阶）</a:t>
            </a:r>
          </a:p>
          <a:p>
            <a:pPr marL="800100" lvl="1" indent="-342900" algn="just">
              <a:lnSpc>
                <a:spcPct val="150000"/>
              </a:lnSpc>
              <a:buClr>
                <a:schemeClr val="tx1"/>
              </a:buClr>
              <a:buFont typeface="Wingdings" panose="05000000000000000000" pitchFamily="2" charset="2"/>
              <a:buChar char="Ø"/>
            </a:pPr>
            <a:r>
              <a:rPr lang="en-US" altLang="zh-CN" sz="2400"/>
              <a:t>vanilla GCN</a:t>
            </a:r>
            <a:r>
              <a:rPr lang="zh-CN" altLang="en-US" sz="2400"/>
              <a:t>：传统</a:t>
            </a:r>
            <a:r>
              <a:rPr lang="en-US" altLang="zh-CN" sz="2400"/>
              <a:t> GCN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Tensor-GCN </a:t>
            </a:r>
            <a:r>
              <a:rPr lang="zh-CN" altLang="en-US" sz="3200" dirty="0">
                <a:latin typeface="Times New Roman" panose="02020503050405090304" pitchFamily="18" charset="0"/>
                <a:ea typeface="+mn-ea"/>
                <a:cs typeface="Times New Roman" panose="02020503050405090304" pitchFamily="18" charset="0"/>
                <a:sym typeface="+mn-lt"/>
              </a:rPr>
              <a:t>修改意见</a:t>
            </a:r>
          </a:p>
        </p:txBody>
      </p:sp>
      <p:sp>
        <p:nvSpPr>
          <p:cNvPr id="16" name="文本框 15"/>
          <p:cNvSpPr txBox="1"/>
          <p:nvPr>
            <p:custDataLst>
              <p:tags r:id="rId1"/>
            </p:custDataLst>
          </p:nvPr>
        </p:nvSpPr>
        <p:spPr>
          <a:xfrm>
            <a:off x="220980" y="1615440"/>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文本框 2"/>
          <p:cNvSpPr txBox="1"/>
          <p:nvPr>
            <p:custDataLst>
              <p:tags r:id="rId2"/>
            </p:custDataLst>
          </p:nvPr>
        </p:nvSpPr>
        <p:spPr>
          <a:xfrm>
            <a:off x="123190" y="1097280"/>
            <a:ext cx="9020810" cy="119888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zh-CN" altLang="en-US" sz="2400"/>
              <a:t>大样本数据问题</a:t>
            </a:r>
          </a:p>
          <a:p>
            <a:pPr marL="800100" lvl="1" indent="-342900" algn="just">
              <a:lnSpc>
                <a:spcPct val="150000"/>
              </a:lnSpc>
              <a:buClr>
                <a:schemeClr val="tx1"/>
              </a:buClr>
              <a:buFont typeface="Wingdings" panose="05000000000000000000" pitchFamily="2" charset="2"/>
              <a:buChar char="Ø"/>
            </a:pPr>
            <a:r>
              <a:rPr lang="zh-CN" altLang="en-US" sz="2400"/>
              <a:t>在当前实验条件下</a:t>
            </a:r>
            <a:r>
              <a:rPr lang="en-US" altLang="zh-CN" sz="2400"/>
              <a:t> UTC </a:t>
            </a:r>
            <a:r>
              <a:rPr lang="zh-CN" altLang="en-US" sz="2400"/>
              <a:t>能够</a:t>
            </a:r>
            <a:r>
              <a:rPr lang="en-US" altLang="zh-CN" sz="2400"/>
              <a:t> handle </a:t>
            </a:r>
            <a:r>
              <a:rPr lang="zh-CN" altLang="en-US" sz="2400"/>
              <a:t>的样本数量在</a:t>
            </a:r>
            <a:r>
              <a:rPr lang="en-US" altLang="zh-CN" sz="2400"/>
              <a:t> 400 </a:t>
            </a:r>
            <a:r>
              <a:rPr lang="zh-CN" altLang="en-US" sz="2400"/>
              <a:t>左右。</a:t>
            </a:r>
            <a:r>
              <a:rPr lang="en-US" altLang="zh-CN" sz="2400"/>
              <a:t> </a:t>
            </a:r>
          </a:p>
        </p:txBody>
      </p:sp>
      <p:pic>
        <p:nvPicPr>
          <p:cNvPr id="2" name="图片 1"/>
          <p:cNvPicPr>
            <a:picLocks noChangeAspect="1"/>
          </p:cNvPicPr>
          <p:nvPr/>
        </p:nvPicPr>
        <p:blipFill>
          <a:blip r:embed="rId5"/>
          <a:stretch>
            <a:fillRect/>
          </a:stretch>
        </p:blipFill>
        <p:spPr>
          <a:xfrm>
            <a:off x="0" y="2901315"/>
            <a:ext cx="9144000" cy="855345"/>
          </a:xfrm>
          <a:prstGeom prst="rect">
            <a:avLst/>
          </a:prstGeom>
        </p:spPr>
      </p:pic>
      <p:pic>
        <p:nvPicPr>
          <p:cNvPr id="6" name="图片 5"/>
          <p:cNvPicPr>
            <a:picLocks noChangeAspect="1"/>
          </p:cNvPicPr>
          <p:nvPr/>
        </p:nvPicPr>
        <p:blipFill>
          <a:blip r:embed="rId6"/>
          <a:stretch>
            <a:fillRect/>
          </a:stretch>
        </p:blipFill>
        <p:spPr>
          <a:xfrm>
            <a:off x="305435" y="4150995"/>
            <a:ext cx="4377055" cy="2205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altLang="zh-CN" sz="3200" dirty="0">
                <a:latin typeface="Times New Roman" panose="02020503050405090304" pitchFamily="18" charset="0"/>
                <a:ea typeface="+mn-ea"/>
                <a:cs typeface="Times New Roman" panose="02020503050405090304" pitchFamily="18" charset="0"/>
                <a:sym typeface="+mn-lt"/>
              </a:rPr>
              <a:t>Tensor-GCN </a:t>
            </a:r>
            <a:r>
              <a:rPr lang="zh-CN" altLang="en-US" sz="3200" dirty="0">
                <a:latin typeface="Times New Roman" panose="02020503050405090304" pitchFamily="18" charset="0"/>
                <a:ea typeface="+mn-ea"/>
                <a:cs typeface="Times New Roman" panose="02020503050405090304" pitchFamily="18" charset="0"/>
                <a:sym typeface="+mn-lt"/>
              </a:rPr>
              <a:t>修改意见</a:t>
            </a:r>
          </a:p>
        </p:txBody>
      </p:sp>
      <p:sp>
        <p:nvSpPr>
          <p:cNvPr id="16" name="文本框 15"/>
          <p:cNvSpPr txBox="1"/>
          <p:nvPr>
            <p:custDataLst>
              <p:tags r:id="rId1"/>
            </p:custDataLst>
          </p:nvPr>
        </p:nvSpPr>
        <p:spPr>
          <a:xfrm>
            <a:off x="220980" y="1615440"/>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文本框 2"/>
          <p:cNvSpPr txBox="1"/>
          <p:nvPr>
            <p:custDataLst>
              <p:tags r:id="rId2"/>
            </p:custDataLst>
          </p:nvPr>
        </p:nvSpPr>
        <p:spPr>
          <a:xfrm>
            <a:off x="123190" y="1097280"/>
            <a:ext cx="9020810"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zh-CN" altLang="en-US" sz="2400"/>
              <a:t>常规数据结果</a:t>
            </a:r>
            <a:r>
              <a:rPr lang="en-US" altLang="zh-CN" sz="2400"/>
              <a:t> </a:t>
            </a:r>
          </a:p>
        </p:txBody>
      </p:sp>
      <p:sp>
        <p:nvSpPr>
          <p:cNvPr id="5" name="文本框 4"/>
          <p:cNvSpPr txBox="1"/>
          <p:nvPr/>
        </p:nvSpPr>
        <p:spPr>
          <a:xfrm>
            <a:off x="392430" y="2047875"/>
            <a:ext cx="3588385" cy="368300"/>
          </a:xfrm>
          <a:prstGeom prst="rect">
            <a:avLst/>
          </a:prstGeom>
          <a:noFill/>
        </p:spPr>
        <p:txBody>
          <a:bodyPr wrap="square" rtlCol="0">
            <a:spAutoFit/>
          </a:bodyPr>
          <a:lstStyle/>
          <a:p>
            <a:r>
              <a:rPr lang="en-US" altLang="zh-CN"/>
              <a:t>USPS 400 </a:t>
            </a:r>
            <a:r>
              <a:rPr lang="zh-CN" altLang="en-US"/>
              <a:t>抽样</a:t>
            </a:r>
            <a:r>
              <a:rPr lang="en-US" altLang="zh-CN"/>
              <a:t>(Running time ≈ 50s)</a:t>
            </a:r>
          </a:p>
        </p:txBody>
      </p:sp>
      <p:pic>
        <p:nvPicPr>
          <p:cNvPr id="7" name="图片 6"/>
          <p:cNvPicPr>
            <a:picLocks noChangeAspect="1"/>
          </p:cNvPicPr>
          <p:nvPr/>
        </p:nvPicPr>
        <p:blipFill>
          <a:blip r:embed="rId5"/>
          <a:stretch>
            <a:fillRect/>
          </a:stretch>
        </p:blipFill>
        <p:spPr>
          <a:xfrm>
            <a:off x="594360" y="2757805"/>
            <a:ext cx="2277110" cy="1478915"/>
          </a:xfrm>
          <a:prstGeom prst="rect">
            <a:avLst/>
          </a:prstGeom>
        </p:spPr>
      </p:pic>
      <p:sp>
        <p:nvSpPr>
          <p:cNvPr id="6" name="文本框 5"/>
          <p:cNvSpPr txBox="1"/>
          <p:nvPr/>
        </p:nvSpPr>
        <p:spPr>
          <a:xfrm>
            <a:off x="4719320" y="2047875"/>
            <a:ext cx="4649470" cy="645160"/>
          </a:xfrm>
          <a:prstGeom prst="rect">
            <a:avLst/>
          </a:prstGeom>
          <a:noFill/>
        </p:spPr>
        <p:txBody>
          <a:bodyPr wrap="square" rtlCol="0">
            <a:spAutoFit/>
          </a:bodyPr>
          <a:lstStyle/>
          <a:p>
            <a:r>
              <a:rPr lang="zh-CN" altLang="en-US"/>
              <a:t>对于图数据</a:t>
            </a:r>
            <a:r>
              <a:rPr lang="en-US" altLang="zh-CN"/>
              <a:t> Cora，</a:t>
            </a:r>
            <a:r>
              <a:rPr lang="zh-CN" altLang="en-US"/>
              <a:t>采用</a:t>
            </a:r>
            <a:r>
              <a:rPr lang="en-US" altLang="zh-CN"/>
              <a:t>torch_geometric train_test_split_edges </a:t>
            </a:r>
            <a:r>
              <a:rPr lang="zh-CN" altLang="en-US"/>
              <a:t>实现</a:t>
            </a:r>
            <a:r>
              <a:rPr lang="en-US" altLang="zh-CN"/>
              <a:t>spilt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重新思考</a:t>
            </a:r>
            <a:r>
              <a:rPr lang="en-US" altLang="zh-CN" sz="3200" dirty="0">
                <a:latin typeface="Times New Roman" panose="02020503050405090304" pitchFamily="18" charset="0"/>
                <a:ea typeface="+mn-ea"/>
                <a:cs typeface="Times New Roman" panose="02020503050405090304" pitchFamily="18" charset="0"/>
                <a:sym typeface="+mn-lt"/>
              </a:rPr>
              <a:t> Tensor-GCN</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253201679"/>
          <p:cNvPicPr>
            <a:picLocks noChangeAspect="1"/>
          </p:cNvPicPr>
          <p:nvPr/>
        </p:nvPicPr>
        <p:blipFill>
          <a:blip r:embed="rId4"/>
          <a:stretch>
            <a:fillRect/>
          </a:stretch>
        </p:blipFill>
        <p:spPr>
          <a:xfrm>
            <a:off x="0" y="1601470"/>
            <a:ext cx="9144000" cy="4389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重新构建</a:t>
            </a:r>
            <a:r>
              <a:rPr lang="en-US" altLang="zh-CN" sz="3200" dirty="0">
                <a:latin typeface="Times New Roman" panose="02020503050405090304" pitchFamily="18" charset="0"/>
                <a:ea typeface="+mn-ea"/>
                <a:cs typeface="Times New Roman" panose="02020503050405090304" pitchFamily="18" charset="0"/>
                <a:sym typeface="+mn-lt"/>
              </a:rPr>
              <a:t> 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451498"/>
          <p:cNvPicPr>
            <a:picLocks noChangeAspect="1"/>
          </p:cNvPicPr>
          <p:nvPr/>
        </p:nvPicPr>
        <p:blipFill>
          <a:blip r:embed="rId4"/>
          <a:stretch>
            <a:fillRect/>
          </a:stretch>
        </p:blipFill>
        <p:spPr>
          <a:xfrm>
            <a:off x="0" y="1127760"/>
            <a:ext cx="9144000" cy="51415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重新构建</a:t>
            </a:r>
            <a:r>
              <a:rPr lang="en-US" altLang="zh-CN" sz="3200" dirty="0">
                <a:latin typeface="Times New Roman" panose="02020503050405090304" pitchFamily="18" charset="0"/>
                <a:ea typeface="+mn-ea"/>
                <a:cs typeface="Times New Roman" panose="02020503050405090304" pitchFamily="18" charset="0"/>
                <a:sym typeface="+mn-lt"/>
              </a:rPr>
              <a:t> 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615795"/>
          <p:cNvPicPr>
            <a:picLocks noChangeAspect="1"/>
          </p:cNvPicPr>
          <p:nvPr/>
        </p:nvPicPr>
        <p:blipFill>
          <a:blip r:embed="rId4"/>
          <a:stretch>
            <a:fillRect/>
          </a:stretch>
        </p:blipFill>
        <p:spPr>
          <a:xfrm>
            <a:off x="0" y="916305"/>
            <a:ext cx="9144000" cy="5677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重新构建</a:t>
            </a:r>
            <a:r>
              <a:rPr lang="en-US" altLang="zh-CN" sz="3200" dirty="0">
                <a:latin typeface="Times New Roman" panose="02020503050405090304" pitchFamily="18" charset="0"/>
                <a:ea typeface="+mn-ea"/>
                <a:cs typeface="Times New Roman" panose="02020503050405090304" pitchFamily="18" charset="0"/>
                <a:sym typeface="+mn-lt"/>
              </a:rPr>
              <a:t> 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792631592"/>
          <p:cNvPicPr>
            <a:picLocks noChangeAspect="1"/>
          </p:cNvPicPr>
          <p:nvPr/>
        </p:nvPicPr>
        <p:blipFill>
          <a:blip r:embed="rId4"/>
          <a:stretch>
            <a:fillRect/>
          </a:stretch>
        </p:blipFill>
        <p:spPr>
          <a:xfrm>
            <a:off x="0" y="970280"/>
            <a:ext cx="9144000" cy="4917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重新构建</a:t>
            </a:r>
            <a:r>
              <a:rPr lang="en-US" altLang="zh-CN" sz="3200" dirty="0">
                <a:latin typeface="Times New Roman" panose="02020503050405090304" pitchFamily="18" charset="0"/>
                <a:ea typeface="+mn-ea"/>
                <a:cs typeface="Times New Roman" panose="02020503050405090304" pitchFamily="18" charset="0"/>
                <a:sym typeface="+mn-lt"/>
              </a:rPr>
              <a:t> 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792654472"/>
          <p:cNvPicPr>
            <a:picLocks noChangeAspect="1"/>
          </p:cNvPicPr>
          <p:nvPr/>
        </p:nvPicPr>
        <p:blipFill>
          <a:blip r:embed="rId4"/>
          <a:stretch>
            <a:fillRect/>
          </a:stretch>
        </p:blipFill>
        <p:spPr>
          <a:xfrm>
            <a:off x="0" y="1547495"/>
            <a:ext cx="9144000" cy="4053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总结</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403899"/>
          <p:cNvPicPr>
            <a:picLocks noChangeAspect="1"/>
          </p:cNvPicPr>
          <p:nvPr/>
        </p:nvPicPr>
        <p:blipFill>
          <a:blip r:embed="rId4"/>
          <a:stretch>
            <a:fillRect/>
          </a:stretch>
        </p:blipFill>
        <p:spPr>
          <a:xfrm>
            <a:off x="134620" y="962025"/>
            <a:ext cx="9009380" cy="5759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209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sz="3200" dirty="0">
                <a:latin typeface="Times New Roman" panose="02020503050405090304" pitchFamily="18" charset="0"/>
                <a:ea typeface="+mn-ea"/>
                <a:cs typeface="Times New Roman" panose="02020503050405090304" pitchFamily="18" charset="0"/>
                <a:sym typeface="+mn-lt"/>
              </a:rPr>
              <a:t>MTensor-GCN Experiment Setting </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319405" y="148907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7" name="图片 6"/>
          <p:cNvPicPr>
            <a:picLocks noChangeAspect="1"/>
          </p:cNvPicPr>
          <p:nvPr/>
        </p:nvPicPr>
        <p:blipFill>
          <a:blip r:embed="rId4"/>
          <a:stretch>
            <a:fillRect/>
          </a:stretch>
        </p:blipFill>
        <p:spPr>
          <a:xfrm>
            <a:off x="319405" y="4048760"/>
            <a:ext cx="7249160" cy="2245360"/>
          </a:xfrm>
          <a:prstGeom prst="rect">
            <a:avLst/>
          </a:prstGeom>
        </p:spPr>
      </p:pic>
      <p:pic>
        <p:nvPicPr>
          <p:cNvPr id="3" name="图片 2"/>
          <p:cNvPicPr>
            <a:picLocks noChangeAspect="1"/>
          </p:cNvPicPr>
          <p:nvPr/>
        </p:nvPicPr>
        <p:blipFill>
          <a:blip r:embed="rId5"/>
          <a:stretch>
            <a:fillRect/>
          </a:stretch>
        </p:blipFill>
        <p:spPr>
          <a:xfrm>
            <a:off x="0" y="1254125"/>
            <a:ext cx="5745480" cy="2732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889317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多视图谱聚类</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矩形 5"/>
          <p:cNvSpPr/>
          <p:nvPr/>
        </p:nvSpPr>
        <p:spPr>
          <a:xfrm>
            <a:off x="250030" y="1056008"/>
            <a:ext cx="8436770" cy="2306955"/>
          </a:xfrm>
          <a:prstGeom prst="rect">
            <a:avLst/>
          </a:prstGeom>
        </p:spPr>
        <p:txBody>
          <a:bodyPr wrap="square">
            <a:spAutoFit/>
          </a:bodyPr>
          <a:lstStyle/>
          <a:p>
            <a:pPr marL="342900"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多视图谱聚类常见的三种方法</a:t>
            </a:r>
            <a:r>
              <a:rPr lang="en-US" altLang="zh-CN" sz="2400" dirty="0">
                <a:latin typeface="Times New Roman" panose="02020503050405090304" pitchFamily="18" charset="0"/>
                <a:cs typeface="Times New Roman" panose="02020503050405090304" pitchFamily="18" charset="0"/>
              </a:rPr>
              <a:t>(</a:t>
            </a:r>
            <a:r>
              <a:rPr lang="zh-CN" altLang="en-US" sz="2400" dirty="0">
                <a:latin typeface="Times New Roman" panose="02020503050405090304" pitchFamily="18" charset="0"/>
                <a:cs typeface="Times New Roman" panose="02020503050405090304" pitchFamily="18" charset="0"/>
              </a:rPr>
              <a:t>按照融合方式划分</a:t>
            </a:r>
            <a:r>
              <a:rPr lang="en-US" altLang="zh-CN" sz="2400" dirty="0">
                <a:latin typeface="Times New Roman" panose="02020503050405090304" pitchFamily="18" charset="0"/>
                <a:cs typeface="Times New Roman" panose="02020503050405090304" pitchFamily="18" charset="0"/>
              </a:rPr>
              <a:t>)</a:t>
            </a:r>
            <a:r>
              <a:rPr lang="zh-CN" altLang="en-US" sz="2400" dirty="0">
                <a:latin typeface="Times New Roman" panose="02020503050405090304" pitchFamily="18" charset="0"/>
                <a:cs typeface="Times New Roman" panose="02020503050405090304" pitchFamily="18" charset="0"/>
              </a:rPr>
              <a:t>：</a:t>
            </a:r>
            <a:endParaRPr lang="en-US" altLang="zh-CN" sz="2400" dirty="0">
              <a:latin typeface="Times New Roman" panose="02020503050405090304" pitchFamily="18" charset="0"/>
              <a:cs typeface="Times New Roman" panose="02020503050405090304" pitchFamily="18" charset="0"/>
            </a:endParaRPr>
          </a:p>
          <a:p>
            <a:pPr marL="914400" lvl="1" indent="-457200" algn="just">
              <a:lnSpc>
                <a:spcPct val="150000"/>
              </a:lnSpc>
              <a:buClr>
                <a:schemeClr val="bg2">
                  <a:lumMod val="50000"/>
                </a:schemeClr>
              </a:buClr>
              <a:buFont typeface="Wingdings" panose="05000000000000000000" pitchFamily="2" charset="2"/>
              <a:buChar char="ü"/>
            </a:pPr>
            <a:r>
              <a:rPr lang="zh-CN" altLang="en-US" sz="2400" dirty="0">
                <a:latin typeface="Times New Roman" panose="02020503050405090304" pitchFamily="18" charset="0"/>
                <a:cs typeface="Times New Roman" panose="02020503050405090304" pitchFamily="18" charset="0"/>
              </a:rPr>
              <a:t>强制不同视图的结果相同</a:t>
            </a:r>
            <a:r>
              <a:rPr lang="en-US" altLang="zh-CN" sz="2400" dirty="0">
                <a:latin typeface="Times New Roman" panose="02020503050405090304" pitchFamily="18" charset="0"/>
                <a:cs typeface="Times New Roman" panose="02020503050405090304" pitchFamily="18" charset="0"/>
              </a:rPr>
              <a:t>(</a:t>
            </a:r>
            <a:r>
              <a:rPr lang="zh-CN" altLang="en-US" sz="2400" dirty="0">
                <a:latin typeface="Times New Roman" panose="02020503050405090304" pitchFamily="18" charset="0"/>
                <a:cs typeface="Times New Roman" panose="02020503050405090304" pitchFamily="18" charset="0"/>
              </a:rPr>
              <a:t>协同训练</a:t>
            </a:r>
            <a:r>
              <a:rPr lang="en-US" altLang="zh-CN" sz="2400" dirty="0">
                <a:latin typeface="Times New Roman" panose="02020503050405090304" pitchFamily="18" charset="0"/>
                <a:cs typeface="Times New Roman" panose="02020503050405090304" pitchFamily="18" charset="0"/>
              </a:rPr>
              <a:t>)</a:t>
            </a:r>
          </a:p>
          <a:p>
            <a:pPr marL="914400" lvl="1" indent="-457200" algn="l">
              <a:lnSpc>
                <a:spcPct val="150000"/>
              </a:lnSpc>
              <a:buClr>
                <a:schemeClr val="bg2">
                  <a:lumMod val="50000"/>
                </a:schemeClr>
              </a:buClr>
              <a:buFont typeface="Wingdings" panose="05000000000000000000" pitchFamily="2" charset="2"/>
              <a:buChar char="ü"/>
            </a:pPr>
            <a:r>
              <a:rPr lang="zh-CN" altLang="en-US" sz="2400" dirty="0">
                <a:latin typeface="Times New Roman" panose="02020503050405090304" pitchFamily="18" charset="0"/>
                <a:cs typeface="Times New Roman" panose="02020503050405090304" pitchFamily="18" charset="0"/>
              </a:rPr>
              <a:t>每个视图的相似度矩阵是最优相似度矩阵的微扰</a:t>
            </a:r>
            <a:endParaRPr lang="en-US" altLang="zh-CN" sz="2400" dirty="0">
              <a:latin typeface="Times New Roman" panose="02020503050405090304" pitchFamily="18" charset="0"/>
              <a:cs typeface="Times New Roman" panose="02020503050405090304" pitchFamily="18" charset="0"/>
            </a:endParaRPr>
          </a:p>
          <a:p>
            <a:pPr marL="914400" lvl="1" indent="-457200" algn="just">
              <a:lnSpc>
                <a:spcPct val="150000"/>
              </a:lnSpc>
              <a:buClr>
                <a:schemeClr val="bg2">
                  <a:lumMod val="50000"/>
                </a:schemeClr>
              </a:buClr>
              <a:buFont typeface="Wingdings" panose="05000000000000000000" pitchFamily="2" charset="2"/>
              <a:buChar char="ü"/>
            </a:pPr>
            <a:r>
              <a:rPr lang="zh-CN" altLang="en-US" sz="2400" dirty="0">
                <a:latin typeface="Times New Roman" panose="02020503050405090304" pitchFamily="18" charset="0"/>
                <a:cs typeface="Times New Roman" panose="02020503050405090304" pitchFamily="18" charset="0"/>
              </a:rPr>
              <a:t>最优拉普拉斯是基本拉普拉斯的线性聚合</a:t>
            </a:r>
          </a:p>
        </p:txBody>
      </p:sp>
      <p:sp>
        <p:nvSpPr>
          <p:cNvPr id="14" name="文本框 13"/>
          <p:cNvSpPr txBox="1"/>
          <p:nvPr/>
        </p:nvSpPr>
        <p:spPr>
          <a:xfrm>
            <a:off x="567055" y="4041775"/>
            <a:ext cx="8412480" cy="2306955"/>
          </a:xfrm>
          <a:prstGeom prst="rect">
            <a:avLst/>
          </a:prstGeom>
          <a:noFill/>
        </p:spPr>
        <p:txBody>
          <a:bodyPr wrap="none" rtlCol="0">
            <a:spAutoFit/>
          </a:bodyPr>
          <a:lstStyle/>
          <a:p>
            <a:pPr algn="l"/>
            <a:r>
              <a:rPr lang="zh-CN" altLang="en-US" sz="2400" b="1"/>
              <a:t>三类方法的共同问题：</a:t>
            </a:r>
          </a:p>
          <a:p>
            <a:pPr algn="l"/>
            <a:r>
              <a:rPr lang="zh-CN" altLang="en-US" sz="2400"/>
              <a:t>默认最优拉普拉斯位于由基本拉普拉斯构成的线性空间里</a:t>
            </a:r>
          </a:p>
          <a:p>
            <a:pPr algn="l"/>
            <a:endParaRPr lang="zh-CN" altLang="en-US" sz="2400"/>
          </a:p>
          <a:p>
            <a:pPr algn="l"/>
            <a:r>
              <a:rPr lang="zh-CN" altLang="en-US" sz="2400" b="1">
                <a:sym typeface="+mn-ea"/>
              </a:rPr>
              <a:t>作者提出的方案：</a:t>
            </a:r>
          </a:p>
          <a:p>
            <a:pPr algn="l"/>
            <a:r>
              <a:rPr lang="zh-CN" altLang="en-US" sz="2400"/>
              <a:t>将最优拉普拉斯的可行范围扩展到一阶和高阶拉普拉斯矩阵的</a:t>
            </a:r>
          </a:p>
          <a:p>
            <a:pPr algn="l"/>
            <a:r>
              <a:rPr lang="zh-CN" altLang="en-US" sz="2400"/>
              <a:t>线性组合的邻域内</a:t>
            </a:r>
            <a:r>
              <a:rPr lang="en-US" altLang="zh-CN" sz="2400"/>
              <a:t> </a:t>
            </a:r>
            <a:r>
              <a:rPr lang="zh-CN" altLang="en-US" sz="2400"/>
              <a:t>「统一不同阶和不同视图」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21002" y="-17688"/>
            <a:ext cx="8160545" cy="809626"/>
          </a:xfrm>
        </p:spPr>
        <p:txBody>
          <a:bodyPr>
            <a:normAutofit fontScale="97500"/>
          </a:bodyPr>
          <a:lstStyle/>
          <a:p>
            <a:pPr marL="0" lvl="1" indent="0" algn="just">
              <a:lnSpc>
                <a:spcPct val="150000"/>
              </a:lnSpc>
              <a:spcBef>
                <a:spcPts val="1000"/>
              </a:spcBef>
              <a:buClr>
                <a:schemeClr val="bg2">
                  <a:lumMod val="50000"/>
                </a:schemeClr>
              </a:buClr>
              <a:buFont typeface="Wingdings" panose="05000000000000000000" pitchFamily="2" charset="2"/>
              <a:buNone/>
            </a:pPr>
            <a:r>
              <a:rPr lang="en-US" sz="3200" dirty="0">
                <a:latin typeface="Times New Roman" panose="02020503050405090304" pitchFamily="18" charset="0"/>
                <a:ea typeface="+mn-ea"/>
                <a:cs typeface="Times New Roman" panose="02020503050405090304" pitchFamily="18" charset="0"/>
                <a:sym typeface="+mn-lt"/>
              </a:rPr>
              <a:t>MTensor-GCN </a:t>
            </a:r>
            <a:r>
              <a:rPr lang="zh-CN" altLang="en-US" sz="3200" dirty="0">
                <a:latin typeface="Times New Roman" panose="02020503050405090304" pitchFamily="18" charset="0"/>
                <a:ea typeface="+mn-ea"/>
                <a:cs typeface="Times New Roman" panose="02020503050405090304" pitchFamily="18" charset="0"/>
                <a:sym typeface="+mn-lt"/>
              </a:rPr>
              <a:t>初测结果</a:t>
            </a:r>
          </a:p>
        </p:txBody>
      </p:sp>
      <p:sp>
        <p:nvSpPr>
          <p:cNvPr id="16" name="文本框 15"/>
          <p:cNvSpPr txBox="1"/>
          <p:nvPr>
            <p:custDataLst>
              <p:tags r:id="rId1"/>
            </p:custDataLst>
          </p:nvPr>
        </p:nvSpPr>
        <p:spPr>
          <a:xfrm>
            <a:off x="319405" y="148907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12" name="图片 11"/>
          <p:cNvPicPr/>
          <p:nvPr/>
        </p:nvPicPr>
        <p:blipFill>
          <a:blip r:embed="rId4"/>
          <a:stretch>
            <a:fillRect/>
          </a:stretch>
        </p:blipFill>
        <p:spPr>
          <a:xfrm>
            <a:off x="0" y="1036936"/>
            <a:ext cx="9144000" cy="1760258"/>
          </a:xfrm>
          <a:prstGeom prst="rect">
            <a:avLst/>
          </a:prstGeom>
        </p:spPr>
      </p:pic>
      <p:pic>
        <p:nvPicPr>
          <p:cNvPr id="13" name="图片 12"/>
          <p:cNvPicPr/>
          <p:nvPr/>
        </p:nvPicPr>
        <p:blipFill>
          <a:blip r:embed="rId5"/>
          <a:stretch>
            <a:fillRect/>
          </a:stretch>
        </p:blipFill>
        <p:spPr>
          <a:xfrm>
            <a:off x="0" y="3042285"/>
            <a:ext cx="9031605" cy="1961515"/>
          </a:xfrm>
          <a:prstGeom prst="rect">
            <a:avLst/>
          </a:prstGeom>
        </p:spPr>
      </p:pic>
      <p:pic>
        <p:nvPicPr>
          <p:cNvPr id="14" name="图片 13"/>
          <p:cNvPicPr/>
          <p:nvPr/>
        </p:nvPicPr>
        <p:blipFill>
          <a:blip r:embed="rId6"/>
          <a:stretch>
            <a:fillRect/>
          </a:stretch>
        </p:blipFill>
        <p:spPr>
          <a:xfrm>
            <a:off x="635" y="5302250"/>
            <a:ext cx="9030970" cy="1419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en-US" altLang="zh-CN" sz="3600" b="1" dirty="0">
                <a:latin typeface="Times New Roman Bold" panose="02020503050405090304" charset="0"/>
                <a:cs typeface="Times New Roman Bold" panose="02020503050405090304" charset="0"/>
                <a:sym typeface="+mn-lt"/>
              </a:rPr>
              <a:t>2024 </a:t>
            </a:r>
            <a:r>
              <a:rPr lang="zh-CN" altLang="en-US" sz="3600" b="1" dirty="0">
                <a:latin typeface="Times New Roman Bold" panose="02020503050405090304" charset="0"/>
                <a:cs typeface="Times New Roman Bold" panose="02020503050405090304" charset="0"/>
                <a:sym typeface="+mn-lt"/>
              </a:rPr>
              <a:t>工作小结</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15</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211</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en-US" altLang="zh-CN" sz="3200" dirty="0">
                <a:latin typeface="Times New Roman" panose="02020503050405090304" pitchFamily="18" charset="0"/>
                <a:ea typeface="+mn-ea"/>
                <a:cs typeface="Times New Roman" panose="02020503050405090304" pitchFamily="18" charset="0"/>
                <a:sym typeface="+mn-lt"/>
              </a:rPr>
              <a:t>2024 </a:t>
            </a:r>
            <a:r>
              <a:rPr lang="zh-CN" altLang="en-US" sz="3200" dirty="0">
                <a:latin typeface="Times New Roman" panose="02020503050405090304" pitchFamily="18" charset="0"/>
                <a:ea typeface="+mn-ea"/>
                <a:cs typeface="Times New Roman" panose="02020503050405090304" pitchFamily="18" charset="0"/>
                <a:sym typeface="+mn-lt"/>
              </a:rPr>
              <a:t>工作小结</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1010760" y="2031026"/>
            <a:ext cx="8436770" cy="2691765"/>
          </a:xfrm>
          <a:prstGeom prst="rect">
            <a:avLst/>
          </a:prstGeom>
        </p:spPr>
        <p:txBody>
          <a:bodyPr wrap="square">
            <a:spAutoFit/>
          </a:bodyPr>
          <a:lstStyle/>
          <a:p>
            <a:pPr marL="0" lvl="1" indent="0" algn="just">
              <a:lnSpc>
                <a:spcPct val="150000"/>
              </a:lnSpc>
              <a:spcBef>
                <a:spcPts val="1000"/>
              </a:spcBef>
              <a:buClr>
                <a:schemeClr val="bg2">
                  <a:lumMod val="50000"/>
                </a:schemeClr>
              </a:buClr>
              <a:buFont typeface="Wingdings" panose="05000000000000000000" pitchFamily="2" charset="2"/>
              <a:buNone/>
            </a:pPr>
            <a:endParaRPr lang="zh-CN" altLang="en-US" sz="2400" b="1" dirty="0">
              <a:solidFill>
                <a:srgbClr val="000000"/>
              </a:solidFill>
              <a:latin typeface="+mn-ea"/>
              <a:sym typeface="+mn-ea"/>
            </a:endParaRP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工作一</a:t>
            </a:r>
            <a:r>
              <a:rPr lang="en-US" altLang="zh-CN" sz="2400" b="1" dirty="0">
                <a:solidFill>
                  <a:srgbClr val="000000"/>
                </a:solidFill>
                <a:latin typeface="+mn-ea"/>
              </a:rPr>
              <a:t>：Tensor-GCN</a:t>
            </a:r>
            <a:endParaRPr lang="zh-CN" altLang="en-US" sz="2400" b="1" dirty="0">
              <a:solidFill>
                <a:srgbClr val="000000"/>
              </a:solidFill>
              <a:latin typeface="+mn-ea"/>
            </a:endParaRP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工作二</a:t>
            </a:r>
            <a:r>
              <a:rPr lang="en-US" altLang="zh-CN" sz="2400" b="1" dirty="0">
                <a:solidFill>
                  <a:srgbClr val="000000"/>
                </a:solidFill>
                <a:latin typeface="+mn-ea"/>
              </a:rPr>
              <a:t>：MTensor-GCN</a:t>
            </a: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其他工作</a:t>
            </a:r>
            <a:r>
              <a:rPr lang="en-US" altLang="zh-CN" sz="2400" b="1" dirty="0">
                <a:solidFill>
                  <a:srgbClr val="000000"/>
                </a:solidFill>
                <a:latin typeface="+mn-ea"/>
              </a:rPr>
              <a:t> &amp; </a:t>
            </a:r>
            <a:r>
              <a:rPr lang="zh-CN" altLang="en-US" sz="2400" b="1" dirty="0">
                <a:solidFill>
                  <a:srgbClr val="000000"/>
                </a:solidFill>
                <a:latin typeface="+mn-ea"/>
              </a:rPr>
              <a:t>未来计划</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工作一</a:t>
            </a:r>
            <a:r>
              <a:rPr lang="en-US" altLang="zh-CN" sz="3200" dirty="0">
                <a:solidFill>
                  <a:srgbClr val="000000"/>
                </a:solidFill>
                <a:latin typeface="+mn-ea"/>
                <a:sym typeface="+mn-ea"/>
              </a:rPr>
              <a:t>：Tensor-GCN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矩形 2"/>
          <p:cNvSpPr/>
          <p:nvPr>
            <p:custDataLst>
              <p:tags r:id="rId2"/>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Tensor Graph Convolutional Networks for HDLSS Data</a:t>
            </a:r>
          </a:p>
        </p:txBody>
      </p:sp>
      <p:sp>
        <p:nvSpPr>
          <p:cNvPr id="9" name="文本框 8"/>
          <p:cNvSpPr txBox="1"/>
          <p:nvPr>
            <p:custDataLst>
              <p:tags r:id="rId3"/>
            </p:custDataLst>
          </p:nvPr>
        </p:nvSpPr>
        <p:spPr>
          <a:xfrm>
            <a:off x="80010" y="1510665"/>
            <a:ext cx="7908290" cy="3733800"/>
          </a:xfrm>
          <a:prstGeom prst="rect">
            <a:avLst/>
          </a:prstGeom>
          <a:solidFill>
            <a:schemeClr val="bg1"/>
          </a:solidFill>
          <a:ln>
            <a:noFill/>
          </a:ln>
        </p:spPr>
        <p:txBody>
          <a:bodyPr wrap="square" rtlCol="0">
            <a:noAutofit/>
          </a:bodyPr>
          <a:lstStyle/>
          <a:p>
            <a:pPr marL="342900" indent="-342900" algn="just">
              <a:lnSpc>
                <a:spcPct val="150000"/>
              </a:lnSpc>
              <a:buClr>
                <a:schemeClr val="tx1"/>
              </a:buClr>
              <a:buSzTx/>
              <a:buFont typeface="Wingdings" panose="05000000000000000000" pitchFamily="2" charset="2"/>
              <a:buChar char="Ø"/>
            </a:pPr>
            <a:r>
              <a:rPr lang="zh-CN" altLang="en-US" sz="1400">
                <a:sym typeface="+mn-ea"/>
              </a:rPr>
              <a:t>背景：多项式卷积核简化了谱域图卷积的设计，同时具有良好的性能，但局限于浅层模型且对高维数据，尤其是高维小样本数据表示能力欠佳。</a:t>
            </a:r>
            <a:r>
              <a:rPr lang="en-US" altLang="zh-CN" sz="1400">
                <a:sym typeface="+mn-ea"/>
              </a:rPr>
              <a:t> </a:t>
            </a:r>
            <a:r>
              <a:rPr lang="zh-CN" altLang="en-US" sz="1400">
                <a:sym typeface="+mn-ea"/>
              </a:rPr>
              <a:t>提升卷积核感受野</a:t>
            </a:r>
            <a:r>
              <a:rPr lang="en-US" altLang="zh-CN" sz="1400">
                <a:sym typeface="+mn-ea"/>
              </a:rPr>
              <a:t>(</a:t>
            </a:r>
            <a:r>
              <a:rPr lang="zh-CN" altLang="en-US" sz="1400">
                <a:sym typeface="+mn-ea"/>
              </a:rPr>
              <a:t>多项式阶数</a:t>
            </a:r>
            <a:r>
              <a:rPr lang="en-US" altLang="zh-CN" sz="1400">
                <a:sym typeface="+mn-ea"/>
              </a:rPr>
              <a:t>)</a:t>
            </a:r>
            <a:r>
              <a:rPr lang="zh-CN" altLang="en-US" sz="1400">
                <a:sym typeface="+mn-ea"/>
              </a:rPr>
              <a:t>的方式可以捕获一定高阶信息，但由于图结构使用的点点相似度难以刻画复杂关系，以及拉普拉斯矩阵的线性特点，使得这种尝试难以使模型取得更好效果。</a:t>
            </a: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创新点：使用不可分解张量相似度直接对特征进行高维建模，并设计融合低维与高维信息的统一图卷积网络模型</a:t>
            </a: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en-US" altLang="zh-CN"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en-US" altLang="zh-CN"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任务：高维小样本数据的</a:t>
            </a:r>
            <a:r>
              <a:rPr lang="zh-CN" altLang="en-US" sz="1400" b="1" u="sng" dirty="0">
                <a:latin typeface="Times New Roman" panose="02020503050405090304" pitchFamily="18" charset="0"/>
                <a:cs typeface="Times New Roman" panose="02020503050405090304" pitchFamily="18" charset="0"/>
              </a:rPr>
              <a:t>半监督分类</a:t>
            </a:r>
            <a:r>
              <a:rPr lang="en-US" altLang="zh-CN" sz="1400" b="1" u="sng" dirty="0">
                <a:latin typeface="Times New Roman" panose="02020503050405090304" pitchFamily="18" charset="0"/>
                <a:cs typeface="Times New Roman" panose="02020503050405090304" pitchFamily="18" charset="0"/>
              </a:rPr>
              <a:t>（</a:t>
            </a:r>
            <a:r>
              <a:rPr lang="zh-CN" altLang="en-US" sz="1400" b="1" u="sng" dirty="0">
                <a:latin typeface="Times New Roman" panose="02020503050405090304" pitchFamily="18" charset="0"/>
                <a:cs typeface="Times New Roman" panose="02020503050405090304" pitchFamily="18" charset="0"/>
              </a:rPr>
              <a:t>以节点为单位</a:t>
            </a:r>
            <a:r>
              <a:rPr lang="en-US" altLang="zh-CN" sz="1400" b="1" u="sng" dirty="0">
                <a:latin typeface="Times New Roman" panose="02020503050405090304" pitchFamily="18" charset="0"/>
                <a:cs typeface="Times New Roman" panose="02020503050405090304" pitchFamily="18" charset="0"/>
              </a:rPr>
              <a:t>）</a:t>
            </a:r>
            <a:endParaRPr lang="zh-CN" altLang="en-US" sz="1400" b="1"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当前进度：论文已投稿至</a:t>
            </a:r>
            <a:r>
              <a:rPr lang="en-US" altLang="zh-CN" sz="1400" dirty="0">
                <a:latin typeface="Times New Roman" panose="02020503050405090304" pitchFamily="18" charset="0"/>
                <a:cs typeface="Times New Roman" panose="02020503050405090304" pitchFamily="18" charset="0"/>
              </a:rPr>
              <a:t> ICDE</a:t>
            </a: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1400"/>
          </a:p>
        </p:txBody>
      </p:sp>
      <p:pic>
        <p:nvPicPr>
          <p:cNvPr id="2" name="图片 1"/>
          <p:cNvPicPr>
            <a:picLocks noChangeAspect="1"/>
          </p:cNvPicPr>
          <p:nvPr/>
        </p:nvPicPr>
        <p:blipFill>
          <a:blip r:embed="rId6"/>
          <a:stretch>
            <a:fillRect/>
          </a:stretch>
        </p:blipFill>
        <p:spPr>
          <a:xfrm>
            <a:off x="184785" y="3558540"/>
            <a:ext cx="8330565" cy="2332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工作二</a:t>
            </a:r>
            <a:r>
              <a:rPr lang="en-US" altLang="zh-CN" sz="3200" dirty="0">
                <a:solidFill>
                  <a:srgbClr val="000000"/>
                </a:solidFill>
                <a:latin typeface="+mn-ea"/>
                <a:sym typeface="+mn-ea"/>
              </a:rPr>
              <a:t>：MTensor-GCN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矩形 2"/>
          <p:cNvSpPr/>
          <p:nvPr>
            <p:custDataLst>
              <p:tags r:id="rId2"/>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Multi-order </a:t>
            </a:r>
            <a:r>
              <a:rPr lang="en-US" altLang="zh-CN" sz="2400" dirty="0">
                <a:solidFill>
                  <a:schemeClr val="tx1"/>
                </a:solidFill>
                <a:latin typeface="Times New Roman" panose="02020503050405090304" pitchFamily="18" charset="0"/>
                <a:cs typeface="Times New Roman" panose="02020503050405090304" pitchFamily="18" charset="0"/>
                <a:sym typeface="+mn-ea"/>
              </a:rPr>
              <a:t>Tensor Graph Convolutional Networks</a:t>
            </a:r>
            <a:endParaRPr lang="en-US" altLang="zh-CN" sz="2400" dirty="0">
              <a:solidFill>
                <a:schemeClr val="tx1"/>
              </a:solidFill>
              <a:latin typeface="Times New Roman" panose="02020503050405090304" pitchFamily="18" charset="0"/>
              <a:cs typeface="Times New Roman" panose="02020503050405090304" pitchFamily="18" charset="0"/>
            </a:endParaRPr>
          </a:p>
        </p:txBody>
      </p:sp>
      <p:sp>
        <p:nvSpPr>
          <p:cNvPr id="9" name="文本框 8"/>
          <p:cNvSpPr txBox="1"/>
          <p:nvPr>
            <p:custDataLst>
              <p:tags r:id="rId3"/>
            </p:custDataLst>
          </p:nvPr>
        </p:nvSpPr>
        <p:spPr>
          <a:xfrm>
            <a:off x="80010" y="1435735"/>
            <a:ext cx="7908290" cy="3733800"/>
          </a:xfrm>
          <a:prstGeom prst="rect">
            <a:avLst/>
          </a:prstGeom>
          <a:solidFill>
            <a:schemeClr val="bg1"/>
          </a:solidFill>
          <a:ln>
            <a:noFill/>
          </a:ln>
        </p:spPr>
        <p:txBody>
          <a:bodyPr wrap="square" rtlCol="0">
            <a:noAutofit/>
          </a:bodyPr>
          <a:lstStyle/>
          <a:p>
            <a:pPr marL="342900" indent="-342900" algn="just">
              <a:lnSpc>
                <a:spcPct val="150000"/>
              </a:lnSpc>
              <a:buClr>
                <a:schemeClr val="tx1"/>
              </a:buClr>
              <a:buSzTx/>
              <a:buFont typeface="Wingdings" panose="05000000000000000000" pitchFamily="2" charset="2"/>
              <a:buChar char="Ø"/>
            </a:pPr>
            <a:r>
              <a:rPr lang="zh-CN" altLang="en-US" sz="1400">
                <a:sym typeface="+mn-ea"/>
              </a:rPr>
              <a:t>背景：目前，</a:t>
            </a:r>
            <a:r>
              <a:rPr lang="en-US" altLang="zh-CN" sz="1400">
                <a:sym typeface="+mn-ea"/>
              </a:rPr>
              <a:t>Tensor-GCN </a:t>
            </a:r>
            <a:r>
              <a:rPr lang="zh-CN" altLang="en-US" sz="1400">
                <a:sym typeface="+mn-ea"/>
              </a:rPr>
              <a:t>存在两个主要问题：一是不支持多阶扩展，二是参数数量过高。针对这些问题，我们进一步提出了改进方案</a:t>
            </a:r>
            <a:r>
              <a:rPr lang="en-US" altLang="zh-CN" sz="1400">
                <a:sym typeface="+mn-ea"/>
              </a:rPr>
              <a:t> MTensor-GCN</a:t>
            </a:r>
            <a:r>
              <a:rPr lang="zh-CN" altLang="en-US" sz="1400">
                <a:sym typeface="+mn-ea"/>
              </a:rPr>
              <a:t>，旨在在引入更多相似度信息的同时，有效降低参数数量，从而提升模型的扩展性和实用性。</a:t>
            </a: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创新点：</a:t>
            </a:r>
          </a:p>
          <a:p>
            <a:pPr marL="800100" lvl="1"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弃用聚合多阶信息的方案</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让</a:t>
            </a:r>
            <a:r>
              <a:rPr lang="en-US" altLang="zh-CN" sz="1400" dirty="0">
                <a:latin typeface="Times New Roman" panose="02020503050405090304" pitchFamily="18" charset="0"/>
                <a:cs typeface="Times New Roman" panose="02020503050405090304" pitchFamily="18" charset="0"/>
              </a:rPr>
              <a:t> embedding </a:t>
            </a:r>
            <a:r>
              <a:rPr lang="zh-CN" altLang="en-US" sz="1400" dirty="0">
                <a:latin typeface="Times New Roman" panose="02020503050405090304" pitchFamily="18" charset="0"/>
                <a:cs typeface="Times New Roman" panose="02020503050405090304" pitchFamily="18" charset="0"/>
              </a:rPr>
              <a:t>回归到</a:t>
            </a:r>
            <a:r>
              <a:rPr lang="en-US" altLang="zh-CN" sz="1400" dirty="0">
                <a:latin typeface="Times New Roman" panose="02020503050405090304" pitchFamily="18" charset="0"/>
                <a:cs typeface="Times New Roman" panose="02020503050405090304" pitchFamily="18" charset="0"/>
              </a:rPr>
              <a:t> NxC，</a:t>
            </a:r>
            <a:r>
              <a:rPr lang="zh-CN" altLang="en-US" sz="1400" dirty="0">
                <a:latin typeface="Times New Roman" panose="02020503050405090304" pitchFamily="18" charset="0"/>
                <a:cs typeface="Times New Roman" panose="02020503050405090304" pitchFamily="18" charset="0"/>
              </a:rPr>
              <a:t>减少两倍的参数</a:t>
            </a:r>
            <a:r>
              <a:rPr lang="en-US" altLang="zh-CN" sz="1400" dirty="0">
                <a:latin typeface="Times New Roman" panose="02020503050405090304" pitchFamily="18" charset="0"/>
                <a:cs typeface="Times New Roman" panose="02020503050405090304" pitchFamily="18" charset="0"/>
              </a:rPr>
              <a:t>。</a:t>
            </a:r>
          </a:p>
          <a:p>
            <a:pPr marL="800100" lvl="1"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采用与</a:t>
            </a:r>
            <a:r>
              <a:rPr lang="en-US" altLang="zh-CN" sz="1400" dirty="0">
                <a:latin typeface="Times New Roman" panose="02020503050405090304" pitchFamily="18" charset="0"/>
                <a:cs typeface="Times New Roman" panose="02020503050405090304" pitchFamily="18" charset="0"/>
              </a:rPr>
              <a:t> GCN/HGNN </a:t>
            </a:r>
            <a:r>
              <a:rPr lang="zh-CN" altLang="en-US" sz="1400" dirty="0">
                <a:latin typeface="Times New Roman" panose="02020503050405090304" pitchFamily="18" charset="0"/>
                <a:cs typeface="Times New Roman" panose="02020503050405090304" pitchFamily="18" charset="0"/>
              </a:rPr>
              <a:t>相似的思路</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通过解线性方程统一参数</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并最终实现简化的多阶张量图卷积框架</a:t>
            </a:r>
            <a:r>
              <a:rPr lang="en-US" altLang="zh-CN" sz="1400" dirty="0">
                <a:latin typeface="Times New Roman" panose="02020503050405090304" pitchFamily="18" charset="0"/>
                <a:cs typeface="Times New Roman" panose="02020503050405090304" pitchFamily="18" charset="0"/>
              </a:rPr>
              <a:t>。</a:t>
            </a:r>
          </a:p>
          <a:p>
            <a:pPr marL="800100" lvl="1"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支持多阶扩展</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可结合二部图</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锚点度量做大样本数据</a:t>
            </a:r>
            <a:r>
              <a:rPr lang="en-US" altLang="zh-CN" sz="1400" dirty="0">
                <a:latin typeface="Times New Roman" panose="02020503050405090304" pitchFamily="18" charset="0"/>
                <a:cs typeface="Times New Roman" panose="02020503050405090304" pitchFamily="18" charset="0"/>
              </a:rPr>
              <a:t>。</a:t>
            </a: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当前进度</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完成初步对比实验</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正在优化和改进框架</a:t>
            </a:r>
            <a:r>
              <a:rPr lang="en-US" altLang="zh-CN" sz="1400" dirty="0">
                <a:latin typeface="Times New Roman" panose="02020503050405090304" pitchFamily="18" charset="0"/>
                <a:cs typeface="Times New Roman" panose="02020503050405090304" pitchFamily="18" charset="0"/>
              </a:rPr>
              <a:t>。</a:t>
            </a: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1400"/>
          </a:p>
        </p:txBody>
      </p:sp>
      <p:pic>
        <p:nvPicPr>
          <p:cNvPr id="2" name="图片 1"/>
          <p:cNvPicPr>
            <a:picLocks noChangeAspect="1"/>
          </p:cNvPicPr>
          <p:nvPr/>
        </p:nvPicPr>
        <p:blipFill>
          <a:blip r:embed="rId6"/>
          <a:stretch>
            <a:fillRect/>
          </a:stretch>
        </p:blipFill>
        <p:spPr>
          <a:xfrm>
            <a:off x="0" y="4561205"/>
            <a:ext cx="4571365" cy="1455420"/>
          </a:xfrm>
          <a:prstGeom prst="rect">
            <a:avLst/>
          </a:prstGeom>
        </p:spPr>
      </p:pic>
      <p:pic>
        <p:nvPicPr>
          <p:cNvPr id="5" name="图片 4"/>
          <p:cNvPicPr>
            <a:picLocks noChangeAspect="1"/>
          </p:cNvPicPr>
          <p:nvPr/>
        </p:nvPicPr>
        <p:blipFill>
          <a:blip r:embed="rId7"/>
          <a:stretch>
            <a:fillRect/>
          </a:stretch>
        </p:blipFill>
        <p:spPr>
          <a:xfrm>
            <a:off x="4655820" y="4561205"/>
            <a:ext cx="4274820" cy="1320800"/>
          </a:xfrm>
          <a:prstGeom prst="rect">
            <a:avLst/>
          </a:prstGeom>
        </p:spPr>
      </p:pic>
      <p:pic>
        <p:nvPicPr>
          <p:cNvPr id="7" name="图片 6"/>
          <p:cNvPicPr>
            <a:picLocks noChangeAspect="1"/>
          </p:cNvPicPr>
          <p:nvPr/>
        </p:nvPicPr>
        <p:blipFill>
          <a:blip r:embed="rId8"/>
          <a:stretch>
            <a:fillRect/>
          </a:stretch>
        </p:blipFill>
        <p:spPr>
          <a:xfrm>
            <a:off x="2352040" y="3429000"/>
            <a:ext cx="5878830" cy="365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215</a:t>
            </a:fld>
            <a:endParaRPr lang="zh-CN" altLang="en-US">
              <a:latin typeface="Times New Roman" panose="02020503050405090304" pitchFamily="18" charset="0"/>
              <a:cs typeface="Times New Roman" panose="02020503050405090304" pitchFamily="18" charset="0"/>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253201679"/>
          <p:cNvPicPr>
            <a:picLocks noChangeAspect="1"/>
          </p:cNvPicPr>
          <p:nvPr/>
        </p:nvPicPr>
        <p:blipFill>
          <a:blip r:embed="rId4"/>
          <a:stretch>
            <a:fillRect/>
          </a:stretch>
        </p:blipFill>
        <p:spPr>
          <a:xfrm>
            <a:off x="0" y="1601470"/>
            <a:ext cx="9144000" cy="4389120"/>
          </a:xfrm>
          <a:prstGeom prst="rect">
            <a:avLst/>
          </a:prstGeom>
        </p:spPr>
      </p:pic>
      <p:sp>
        <p:nvSpPr>
          <p:cNvPr id="5"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工作二</a:t>
            </a:r>
            <a:r>
              <a:rPr lang="en-US" altLang="zh-CN" sz="3200" dirty="0">
                <a:solidFill>
                  <a:srgbClr val="000000"/>
                </a:solidFill>
                <a:latin typeface="+mn-ea"/>
                <a:sym typeface="+mn-ea"/>
              </a:rPr>
              <a:t>：MTensor-GCN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216</a:t>
            </a:fld>
            <a:endParaRPr lang="zh-CN" altLang="en-US">
              <a:latin typeface="Times New Roman" panose="02020503050405090304" pitchFamily="18" charset="0"/>
              <a:cs typeface="Times New Roman" panose="02020503050405090304" pitchFamily="18" charset="0"/>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451498"/>
          <p:cNvPicPr>
            <a:picLocks noChangeAspect="1"/>
          </p:cNvPicPr>
          <p:nvPr/>
        </p:nvPicPr>
        <p:blipFill>
          <a:blip r:embed="rId4"/>
          <a:stretch>
            <a:fillRect/>
          </a:stretch>
        </p:blipFill>
        <p:spPr>
          <a:xfrm>
            <a:off x="0" y="1127760"/>
            <a:ext cx="9144000" cy="5141595"/>
          </a:xfrm>
          <a:prstGeom prst="rect">
            <a:avLst/>
          </a:prstGeom>
        </p:spPr>
      </p:pic>
      <p:sp>
        <p:nvSpPr>
          <p:cNvPr id="6"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工作二</a:t>
            </a:r>
            <a:r>
              <a:rPr lang="en-US" altLang="zh-CN" sz="3200" dirty="0">
                <a:solidFill>
                  <a:srgbClr val="000000"/>
                </a:solidFill>
                <a:latin typeface="+mn-ea"/>
                <a:sym typeface="+mn-ea"/>
              </a:rPr>
              <a:t>：MTensor-GCN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217</a:t>
            </a:fld>
            <a:endParaRPr lang="zh-CN" altLang="en-US">
              <a:latin typeface="Times New Roman" panose="02020503050405090304" pitchFamily="18" charset="0"/>
              <a:cs typeface="Times New Roman" panose="02020503050405090304" pitchFamily="18" charset="0"/>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615795"/>
          <p:cNvPicPr>
            <a:picLocks noChangeAspect="1"/>
          </p:cNvPicPr>
          <p:nvPr/>
        </p:nvPicPr>
        <p:blipFill>
          <a:blip r:embed="rId4"/>
          <a:stretch>
            <a:fillRect/>
          </a:stretch>
        </p:blipFill>
        <p:spPr>
          <a:xfrm>
            <a:off x="0" y="916305"/>
            <a:ext cx="9144000" cy="5677535"/>
          </a:xfrm>
          <a:prstGeom prst="rect">
            <a:avLst/>
          </a:prstGeom>
        </p:spPr>
      </p:pic>
      <p:sp>
        <p:nvSpPr>
          <p:cNvPr id="6"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工作二</a:t>
            </a:r>
            <a:r>
              <a:rPr lang="en-US" altLang="zh-CN" sz="3200" dirty="0">
                <a:solidFill>
                  <a:srgbClr val="000000"/>
                </a:solidFill>
                <a:latin typeface="+mn-ea"/>
                <a:sym typeface="+mn-ea"/>
              </a:rPr>
              <a:t>：MTensor-GCN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218</a:t>
            </a:fld>
            <a:endParaRPr lang="zh-CN" altLang="en-US">
              <a:latin typeface="Times New Roman" panose="02020503050405090304" pitchFamily="18" charset="0"/>
              <a:cs typeface="Times New Roman" panose="02020503050405090304" pitchFamily="18" charset="0"/>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792631592"/>
          <p:cNvPicPr>
            <a:picLocks noChangeAspect="1"/>
          </p:cNvPicPr>
          <p:nvPr/>
        </p:nvPicPr>
        <p:blipFill>
          <a:blip r:embed="rId4"/>
          <a:stretch>
            <a:fillRect/>
          </a:stretch>
        </p:blipFill>
        <p:spPr>
          <a:xfrm>
            <a:off x="0" y="970280"/>
            <a:ext cx="9144000" cy="4917440"/>
          </a:xfrm>
          <a:prstGeom prst="rect">
            <a:avLst/>
          </a:prstGeom>
        </p:spPr>
      </p:pic>
      <p:sp>
        <p:nvSpPr>
          <p:cNvPr id="5"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工作二</a:t>
            </a:r>
            <a:r>
              <a:rPr lang="en-US" altLang="zh-CN" sz="3200" dirty="0">
                <a:solidFill>
                  <a:srgbClr val="000000"/>
                </a:solidFill>
                <a:latin typeface="+mn-ea"/>
                <a:sym typeface="+mn-ea"/>
              </a:rPr>
              <a:t>：MTensor-GCN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219</a:t>
            </a:fld>
            <a:endParaRPr lang="zh-CN" altLang="en-US">
              <a:latin typeface="Times New Roman" panose="02020503050405090304" pitchFamily="18" charset="0"/>
              <a:cs typeface="Times New Roman" panose="02020503050405090304" pitchFamily="18" charset="0"/>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792654472"/>
          <p:cNvPicPr>
            <a:picLocks noChangeAspect="1"/>
          </p:cNvPicPr>
          <p:nvPr/>
        </p:nvPicPr>
        <p:blipFill>
          <a:blip r:embed="rId4"/>
          <a:stretch>
            <a:fillRect/>
          </a:stretch>
        </p:blipFill>
        <p:spPr>
          <a:xfrm>
            <a:off x="0" y="1547495"/>
            <a:ext cx="9144000" cy="4053205"/>
          </a:xfrm>
          <a:prstGeom prst="rect">
            <a:avLst/>
          </a:prstGeom>
        </p:spPr>
      </p:pic>
      <p:sp>
        <p:nvSpPr>
          <p:cNvPr id="5"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工作二</a:t>
            </a:r>
            <a:r>
              <a:rPr lang="en-US" altLang="zh-CN" sz="3200" dirty="0">
                <a:solidFill>
                  <a:srgbClr val="000000"/>
                </a:solidFill>
                <a:latin typeface="+mn-ea"/>
                <a:sym typeface="+mn-ea"/>
              </a:rPr>
              <a:t>：MTensor-GCN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889317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多视图谱聚类与拉普拉斯</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矩形 5"/>
          <p:cNvSpPr/>
          <p:nvPr/>
        </p:nvSpPr>
        <p:spPr>
          <a:xfrm>
            <a:off x="250030" y="1056008"/>
            <a:ext cx="8436770" cy="1753235"/>
          </a:xfrm>
          <a:prstGeom prst="rect">
            <a:avLst/>
          </a:prstGeom>
        </p:spPr>
        <p:txBody>
          <a:bodyPr wrap="square">
            <a:spAutoFit/>
          </a:bodyPr>
          <a:lstStyle/>
          <a:p>
            <a:pPr marL="342900"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多视图拉普拉斯</a:t>
            </a:r>
          </a:p>
          <a:p>
            <a:pPr marL="800100" lvl="1"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传统谱聚类目标：</a:t>
            </a:r>
            <a:r>
              <a:rPr lang="en-US" altLang="zh-CN" sz="2400" dirty="0">
                <a:latin typeface="Times New Roman" panose="02020503050405090304" pitchFamily="18" charset="0"/>
                <a:cs typeface="Times New Roman" panose="02020503050405090304" pitchFamily="18" charset="0"/>
              </a:rPr>
              <a:t> </a:t>
            </a:r>
          </a:p>
          <a:p>
            <a:pPr marL="800100" lvl="1"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多视图谱聚类：</a:t>
            </a:r>
            <a:r>
              <a:rPr lang="en-US" altLang="zh-CN" sz="2400" dirty="0">
                <a:latin typeface="Times New Roman" panose="02020503050405090304" pitchFamily="18" charset="0"/>
                <a:cs typeface="Times New Roman" panose="02020503050405090304" pitchFamily="18" charset="0"/>
              </a:rPr>
              <a:t> </a:t>
            </a:r>
          </a:p>
        </p:txBody>
      </p:sp>
      <p:sp>
        <p:nvSpPr>
          <p:cNvPr id="14" name="文本框 13"/>
          <p:cNvSpPr txBox="1"/>
          <p:nvPr/>
        </p:nvSpPr>
        <p:spPr>
          <a:xfrm>
            <a:off x="414020" y="4100830"/>
            <a:ext cx="7699375" cy="398780"/>
          </a:xfrm>
          <a:prstGeom prst="rect">
            <a:avLst/>
          </a:prstGeom>
          <a:noFill/>
        </p:spPr>
        <p:txBody>
          <a:bodyPr wrap="none" rtlCol="0">
            <a:spAutoFit/>
          </a:bodyPr>
          <a:lstStyle/>
          <a:p>
            <a:pPr algn="l"/>
            <a:r>
              <a:rPr lang="zh-CN" altLang="en-US" sz="2000"/>
              <a:t>其中</a:t>
            </a:r>
            <a:r>
              <a:rPr lang="en-US" altLang="zh-CN" sz="2000"/>
              <a:t>µ</a:t>
            </a:r>
            <a:r>
              <a:rPr lang="zh-CN" altLang="en-US" sz="2000"/>
              <a:t>为权重参数，</a:t>
            </a:r>
            <a:r>
              <a:rPr lang="en-US" altLang="zh-CN" sz="2000"/>
              <a:t>L_µ为</a:t>
            </a:r>
            <a:r>
              <a:rPr lang="zh-CN" altLang="en-US" sz="2000"/>
              <a:t>当前阶相似度下的最优拉普拉斯，</a:t>
            </a:r>
            <a:r>
              <a:rPr lang="en-US" altLang="zh-CN" sz="2000"/>
              <a:t>r</a:t>
            </a:r>
            <a:r>
              <a:rPr lang="zh-CN" altLang="en-US" sz="2000"/>
              <a:t>为超参</a:t>
            </a:r>
          </a:p>
        </p:txBody>
      </p:sp>
      <p:pic>
        <p:nvPicPr>
          <p:cNvPr id="4" name="图片 3"/>
          <p:cNvPicPr>
            <a:picLocks noChangeAspect="1"/>
          </p:cNvPicPr>
          <p:nvPr/>
        </p:nvPicPr>
        <p:blipFill>
          <a:blip r:embed="rId3"/>
          <a:stretch>
            <a:fillRect/>
          </a:stretch>
        </p:blipFill>
        <p:spPr>
          <a:xfrm>
            <a:off x="3526155" y="1619885"/>
            <a:ext cx="2658745" cy="624840"/>
          </a:xfrm>
          <a:prstGeom prst="rect">
            <a:avLst/>
          </a:prstGeom>
        </p:spPr>
      </p:pic>
      <p:pic>
        <p:nvPicPr>
          <p:cNvPr id="5" name="图片 4"/>
          <p:cNvPicPr>
            <a:picLocks noChangeAspect="1"/>
          </p:cNvPicPr>
          <p:nvPr/>
        </p:nvPicPr>
        <p:blipFill>
          <a:blip r:embed="rId4"/>
          <a:stretch>
            <a:fillRect/>
          </a:stretch>
        </p:blipFill>
        <p:spPr>
          <a:xfrm>
            <a:off x="3338830" y="2317115"/>
            <a:ext cx="3961130" cy="1188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其他</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矩形 2"/>
          <p:cNvSpPr/>
          <p:nvPr>
            <p:custDataLst>
              <p:tags r:id="rId2"/>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其他工作</a:t>
            </a:r>
          </a:p>
        </p:txBody>
      </p:sp>
      <p:sp>
        <p:nvSpPr>
          <p:cNvPr id="5" name="文本框 4"/>
          <p:cNvSpPr txBox="1"/>
          <p:nvPr>
            <p:custDataLst>
              <p:tags r:id="rId3"/>
            </p:custDataLst>
          </p:nvPr>
        </p:nvSpPr>
        <p:spPr>
          <a:xfrm>
            <a:off x="292735" y="1433195"/>
            <a:ext cx="7695565" cy="2306955"/>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探索</a:t>
            </a:r>
            <a:r>
              <a:rPr lang="en-US" altLang="zh-CN" sz="2400" dirty="0">
                <a:latin typeface="Times New Roman" panose="02020503050405090304" pitchFamily="18" charset="0"/>
                <a:cs typeface="Times New Roman" panose="02020503050405090304" pitchFamily="18" charset="0"/>
              </a:rPr>
              <a:t> HGNN </a:t>
            </a:r>
            <a:r>
              <a:rPr lang="zh-CN" altLang="en-US" sz="2400" dirty="0">
                <a:latin typeface="Times New Roman" panose="02020503050405090304" pitchFamily="18" charset="0"/>
                <a:cs typeface="Times New Roman" panose="02020503050405090304" pitchFamily="18" charset="0"/>
              </a:rPr>
              <a:t>分布式有约束组合优化</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探索单纯形</a:t>
            </a:r>
            <a:r>
              <a:rPr lang="en-US" altLang="zh-CN" sz="2400" dirty="0">
                <a:latin typeface="Times New Roman" panose="02020503050405090304" pitchFamily="18" charset="0"/>
                <a:cs typeface="Times New Roman" panose="02020503050405090304" pitchFamily="18" charset="0"/>
              </a:rPr>
              <a:t>，</a:t>
            </a:r>
            <a:r>
              <a:rPr lang="zh-CN" altLang="en-US" sz="2400" dirty="0">
                <a:latin typeface="Times New Roman" panose="02020503050405090304" pitchFamily="18" charset="0"/>
                <a:cs typeface="Times New Roman" panose="02020503050405090304" pitchFamily="18" charset="0"/>
              </a:rPr>
              <a:t>单纯形与超图</a:t>
            </a:r>
            <a:r>
              <a:rPr lang="en-US" altLang="zh-CN" sz="2400" dirty="0">
                <a:latin typeface="Times New Roman" panose="02020503050405090304" pitchFamily="18" charset="0"/>
                <a:cs typeface="Times New Roman" panose="02020503050405090304" pitchFamily="18" charset="0"/>
              </a:rPr>
              <a:t>/</a:t>
            </a:r>
            <a:r>
              <a:rPr lang="zh-CN" altLang="en-US" sz="2400" dirty="0">
                <a:latin typeface="Times New Roman" panose="02020503050405090304" pitchFamily="18" charset="0"/>
                <a:cs typeface="Times New Roman" panose="02020503050405090304" pitchFamily="18" charset="0"/>
              </a:rPr>
              <a:t>张量的关系</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联培单位的相关工作</a:t>
            </a:r>
          </a:p>
          <a:p>
            <a:pPr indent="0" algn="just">
              <a:lnSpc>
                <a:spcPct val="150000"/>
              </a:lnSpc>
              <a:buClr>
                <a:schemeClr val="tx1"/>
              </a:buClr>
              <a:buFont typeface="Wingdings" panose="05000000000000000000" pitchFamily="2" charset="2"/>
              <a:buNone/>
            </a:pPr>
            <a:endParaRPr lang="zh-CN" altLang="en-US" sz="2400"/>
          </a:p>
        </p:txBody>
      </p:sp>
      <p:sp>
        <p:nvSpPr>
          <p:cNvPr id="6" name="矩形 5"/>
          <p:cNvSpPr/>
          <p:nvPr>
            <p:custDataLst>
              <p:tags r:id="rId4"/>
            </p:custDataLst>
          </p:nvPr>
        </p:nvSpPr>
        <p:spPr>
          <a:xfrm>
            <a:off x="292935" y="413575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下一步计划</a:t>
            </a:r>
          </a:p>
        </p:txBody>
      </p:sp>
      <p:sp>
        <p:nvSpPr>
          <p:cNvPr id="7" name="文本框 6"/>
          <p:cNvSpPr txBox="1"/>
          <p:nvPr>
            <p:custDataLst>
              <p:tags r:id="rId5"/>
            </p:custDataLst>
          </p:nvPr>
        </p:nvSpPr>
        <p:spPr>
          <a:xfrm>
            <a:off x="250190" y="4603115"/>
            <a:ext cx="7695565" cy="2306955"/>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ICDE </a:t>
            </a:r>
            <a:r>
              <a:rPr lang="zh-CN" altLang="en-US" sz="2400" dirty="0">
                <a:latin typeface="Times New Roman" panose="02020503050405090304" pitchFamily="18" charset="0"/>
                <a:cs typeface="Times New Roman" panose="02020503050405090304" pitchFamily="18" charset="0"/>
              </a:rPr>
              <a:t>审稿人意见跟进</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新工作完善</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毕业论文</a:t>
            </a:r>
          </a:p>
          <a:p>
            <a:pPr indent="0" algn="just">
              <a:lnSpc>
                <a:spcPct val="150000"/>
              </a:lnSpc>
              <a:buClr>
                <a:schemeClr val="tx1"/>
              </a:buClr>
              <a:buFont typeface="Wingdings" panose="05000000000000000000" pitchFamily="2" charset="2"/>
              <a:buNone/>
            </a:pP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en-US" altLang="zh-CN" sz="3600" b="1" dirty="0">
                <a:latin typeface="Times New Roman Bold" panose="02020503050405090304" charset="0"/>
                <a:cs typeface="Times New Roman Bold" panose="02020503050405090304" charset="0"/>
                <a:sym typeface="+mn-lt"/>
              </a:rPr>
              <a:t>GCN </a:t>
            </a:r>
            <a:r>
              <a:rPr lang="zh-CN" altLang="en-US" sz="3600" b="1" dirty="0">
                <a:latin typeface="Times New Roman Bold" panose="02020503050405090304" charset="0"/>
                <a:cs typeface="Times New Roman Bold" panose="02020503050405090304" charset="0"/>
                <a:sym typeface="+mn-lt"/>
              </a:rPr>
              <a:t>张量化</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2025</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2</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16</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221</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222</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近期工作</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5" name="文本框 10"/>
          <p:cNvSpPr txBox="1"/>
          <p:nvPr/>
        </p:nvSpPr>
        <p:spPr>
          <a:xfrm>
            <a:off x="145615" y="3886354"/>
            <a:ext cx="832704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补充在常规数据集抽样下的实验</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p:txBody>
      </p:sp>
      <p:sp>
        <p:nvSpPr>
          <p:cNvPr id="6" name="文本框 10"/>
          <p:cNvSpPr txBox="1"/>
          <p:nvPr/>
        </p:nvSpPr>
        <p:spPr>
          <a:xfrm>
            <a:off x="188795" y="1047269"/>
            <a:ext cx="8327040" cy="28613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2/11 </a:t>
            </a:r>
            <a:r>
              <a:rPr lang="zh-CN" altLang="en-US" sz="2400" dirty="0">
                <a:latin typeface="Times New Roman" panose="02020503050405090304" pitchFamily="18" charset="0"/>
                <a:cs typeface="Times New Roman" panose="02020503050405090304" pitchFamily="18" charset="0"/>
              </a:rPr>
              <a:t>投稿至</a:t>
            </a:r>
            <a:r>
              <a:rPr lang="en-US" altLang="zh-CN" sz="2400" dirty="0">
                <a:latin typeface="Times New Roman" panose="02020503050405090304" pitchFamily="18" charset="0"/>
                <a:cs typeface="Times New Roman" panose="02020503050405090304" pitchFamily="18" charset="0"/>
              </a:rPr>
              <a:t> KDD2025</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Rebuttal: 4/4-4/18</a:t>
            </a: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Notification: 5/16</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p:txBody>
      </p:sp>
      <p:sp>
        <p:nvSpPr>
          <p:cNvPr id="14" name="矩形 13"/>
          <p:cNvSpPr/>
          <p:nvPr/>
        </p:nvSpPr>
        <p:spPr>
          <a:xfrm>
            <a:off x="292935" y="114109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Tensor-GCN </a:t>
            </a:r>
            <a:r>
              <a:rPr lang="zh-CN" altLang="en-US" sz="2400" dirty="0">
                <a:solidFill>
                  <a:schemeClr val="tx1"/>
                </a:solidFill>
                <a:latin typeface="Times New Roman" panose="02020503050405090304" pitchFamily="18" charset="0"/>
                <a:cs typeface="Times New Roman" panose="02020503050405090304" pitchFamily="18" charset="0"/>
              </a:rPr>
              <a:t>投稿</a:t>
            </a:r>
          </a:p>
        </p:txBody>
      </p:sp>
      <p:sp>
        <p:nvSpPr>
          <p:cNvPr id="8" name="矩形 7"/>
          <p:cNvSpPr/>
          <p:nvPr/>
        </p:nvSpPr>
        <p:spPr>
          <a:xfrm>
            <a:off x="250390" y="350646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Tensor-GCN </a:t>
            </a:r>
            <a:r>
              <a:rPr lang="zh-CN" altLang="en-US" sz="2400" dirty="0">
                <a:solidFill>
                  <a:schemeClr val="tx1"/>
                </a:solidFill>
                <a:latin typeface="Times New Roman" panose="02020503050405090304" pitchFamily="18" charset="0"/>
                <a:cs typeface="Times New Roman" panose="02020503050405090304" pitchFamily="18" charset="0"/>
              </a:rPr>
              <a:t>实验</a:t>
            </a:r>
            <a:r>
              <a:rPr lang="en-US" altLang="zh-CN" sz="2400" u="heavy" dirty="0">
                <a:solidFill>
                  <a:schemeClr val="tx1"/>
                </a:solidFill>
                <a:latin typeface="Times New Roman" panose="02020503050405090304" pitchFamily="18" charset="0"/>
                <a:cs typeface="Times New Roman" panose="02020503050405090304" pitchFamily="18" charset="0"/>
              </a:rPr>
              <a:t> </a:t>
            </a:r>
          </a:p>
        </p:txBody>
      </p:sp>
      <p:sp>
        <p:nvSpPr>
          <p:cNvPr id="4" name="矩形 3"/>
          <p:cNvSpPr/>
          <p:nvPr/>
        </p:nvSpPr>
        <p:spPr>
          <a:xfrm>
            <a:off x="250390" y="480758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MTensor-GCN </a:t>
            </a:r>
            <a:r>
              <a:rPr lang="zh-CN" altLang="en-US" sz="2400" dirty="0">
                <a:solidFill>
                  <a:schemeClr val="tx1"/>
                </a:solidFill>
                <a:latin typeface="Times New Roman" panose="02020503050405090304" pitchFamily="18" charset="0"/>
                <a:cs typeface="Times New Roman" panose="02020503050405090304" pitchFamily="18" charset="0"/>
              </a:rPr>
              <a:t>实验</a:t>
            </a:r>
          </a:p>
        </p:txBody>
      </p:sp>
      <p:sp>
        <p:nvSpPr>
          <p:cNvPr id="10" name="文本框 10"/>
          <p:cNvSpPr txBox="1"/>
          <p:nvPr/>
        </p:nvSpPr>
        <p:spPr>
          <a:xfrm>
            <a:off x="190065" y="5275099"/>
            <a:ext cx="832704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对比实验尝试</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理论推导</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223</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478780"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Tensor-GCN </a:t>
            </a:r>
            <a:r>
              <a:rPr lang="zh-CN" altLang="en-US" sz="3200" dirty="0">
                <a:latin typeface="Times New Roman" panose="02020503050405090304" pitchFamily="18" charset="0"/>
                <a:cs typeface="Times New Roman" panose="02020503050405090304" pitchFamily="18" charset="0"/>
                <a:sym typeface="+mn-lt"/>
              </a:rPr>
              <a:t>常规数据结果</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3"/>
          <a:stretch>
            <a:fillRect/>
          </a:stretch>
        </p:blipFill>
        <p:spPr>
          <a:xfrm>
            <a:off x="114300" y="876300"/>
            <a:ext cx="8915400" cy="5105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224</a:t>
            </a:fld>
            <a:endParaRPr lang="zh-CN" altLang="en-US" dirty="0">
              <a:latin typeface="Times New Roman" panose="02020503050405090304" pitchFamily="18" charset="0"/>
              <a:cs typeface="Times New Roman" panose="02020503050405090304" pitchFamily="18" charset="0"/>
            </a:endParaRPr>
          </a:p>
        </p:txBody>
      </p:sp>
      <p:sp>
        <p:nvSpPr>
          <p:cNvPr id="3" name="矩形 2"/>
          <p:cNvSpPr/>
          <p:nvPr/>
        </p:nvSpPr>
        <p:spPr>
          <a:xfrm>
            <a:off x="250667" y="955413"/>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1" name="文本框 10"/>
          <p:cNvSpPr txBox="1"/>
          <p:nvPr>
            <p:custDataLst>
              <p:tags r:id="rId1"/>
            </p:custDataLst>
          </p:nvPr>
        </p:nvSpPr>
        <p:spPr>
          <a:xfrm>
            <a:off x="139065" y="1043940"/>
            <a:ext cx="7908290" cy="3733800"/>
          </a:xfrm>
          <a:prstGeom prst="rect">
            <a:avLst/>
          </a:prstGeom>
          <a:solidFill>
            <a:schemeClr val="bg1"/>
          </a:solidFill>
          <a:ln>
            <a:noFill/>
          </a:ln>
        </p:spPr>
        <p:txBody>
          <a:bodyPr wrap="square" rtlCol="0">
            <a:noAutofit/>
          </a:bodyPr>
          <a:lstStyle/>
          <a:p>
            <a:pPr marL="342900" indent="-342900" algn="just">
              <a:lnSpc>
                <a:spcPct val="150000"/>
              </a:lnSpc>
              <a:buClr>
                <a:schemeClr val="tx1"/>
              </a:buClr>
              <a:buSzTx/>
              <a:buFont typeface="Wingdings" panose="05000000000000000000" pitchFamily="2" charset="2"/>
              <a:buChar char="Ø"/>
            </a:pPr>
            <a:r>
              <a:rPr lang="zh-CN" altLang="en-US" sz="1400">
                <a:sym typeface="+mn-ea"/>
              </a:rPr>
              <a:t>背景：目前，</a:t>
            </a:r>
            <a:r>
              <a:rPr lang="en-US" altLang="zh-CN" sz="1400">
                <a:sym typeface="+mn-ea"/>
              </a:rPr>
              <a:t>Tensor-GCN </a:t>
            </a:r>
            <a:r>
              <a:rPr lang="zh-CN" altLang="en-US" sz="1400">
                <a:sym typeface="+mn-ea"/>
              </a:rPr>
              <a:t>存在两个主要问题：一是不支持多阶扩展，二是参数数量过高。针对这些问题，我们进一步提出了改进方案</a:t>
            </a:r>
            <a:r>
              <a:rPr lang="en-US" altLang="zh-CN" sz="1400">
                <a:sym typeface="+mn-ea"/>
              </a:rPr>
              <a:t> MTensor-GCN</a:t>
            </a:r>
            <a:r>
              <a:rPr lang="zh-CN" altLang="en-US" sz="1400">
                <a:sym typeface="+mn-ea"/>
              </a:rPr>
              <a:t>，旨在在引入更多相似度信息的同时，有效降低参数数量，从而提升模型的扩展性和实用性。</a:t>
            </a: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创新点：</a:t>
            </a:r>
          </a:p>
          <a:p>
            <a:pPr marL="800100" lvl="1"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弃用聚合多阶信息的方案</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让</a:t>
            </a:r>
            <a:r>
              <a:rPr lang="en-US" altLang="zh-CN" sz="1400" dirty="0">
                <a:latin typeface="Times New Roman" panose="02020503050405090304" pitchFamily="18" charset="0"/>
                <a:cs typeface="Times New Roman" panose="02020503050405090304" pitchFamily="18" charset="0"/>
              </a:rPr>
              <a:t> embedding </a:t>
            </a:r>
            <a:r>
              <a:rPr lang="zh-CN" altLang="en-US" sz="1400" dirty="0">
                <a:latin typeface="Times New Roman" panose="02020503050405090304" pitchFamily="18" charset="0"/>
                <a:cs typeface="Times New Roman" panose="02020503050405090304" pitchFamily="18" charset="0"/>
              </a:rPr>
              <a:t>回归到</a:t>
            </a:r>
            <a:r>
              <a:rPr lang="en-US" altLang="zh-CN" sz="1400" dirty="0">
                <a:latin typeface="Times New Roman" panose="02020503050405090304" pitchFamily="18" charset="0"/>
                <a:cs typeface="Times New Roman" panose="02020503050405090304" pitchFamily="18" charset="0"/>
              </a:rPr>
              <a:t> NxC，</a:t>
            </a:r>
            <a:r>
              <a:rPr lang="zh-CN" altLang="en-US" sz="1400" dirty="0">
                <a:latin typeface="Times New Roman" panose="02020503050405090304" pitchFamily="18" charset="0"/>
                <a:cs typeface="Times New Roman" panose="02020503050405090304" pitchFamily="18" charset="0"/>
              </a:rPr>
              <a:t>减少两倍的参数</a:t>
            </a:r>
            <a:r>
              <a:rPr lang="en-US" altLang="zh-CN" sz="1400" dirty="0">
                <a:latin typeface="Times New Roman" panose="02020503050405090304" pitchFamily="18" charset="0"/>
                <a:cs typeface="Times New Roman" panose="02020503050405090304" pitchFamily="18" charset="0"/>
              </a:rPr>
              <a:t>。</a:t>
            </a:r>
          </a:p>
          <a:p>
            <a:pPr marL="800100" lvl="1"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采用与</a:t>
            </a:r>
            <a:r>
              <a:rPr lang="en-US" altLang="zh-CN" sz="1400" dirty="0">
                <a:latin typeface="Times New Roman" panose="02020503050405090304" pitchFamily="18" charset="0"/>
                <a:cs typeface="Times New Roman" panose="02020503050405090304" pitchFamily="18" charset="0"/>
              </a:rPr>
              <a:t> GCN/HGNN </a:t>
            </a:r>
            <a:r>
              <a:rPr lang="zh-CN" altLang="en-US" sz="1400" dirty="0">
                <a:latin typeface="Times New Roman" panose="02020503050405090304" pitchFamily="18" charset="0"/>
                <a:cs typeface="Times New Roman" panose="02020503050405090304" pitchFamily="18" charset="0"/>
              </a:rPr>
              <a:t>相似的思路</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通过解线性方程统一参数</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并最终实现简化的多阶张量图卷积框架</a:t>
            </a:r>
            <a:r>
              <a:rPr lang="en-US" altLang="zh-CN" sz="1400" dirty="0">
                <a:latin typeface="Times New Roman" panose="02020503050405090304" pitchFamily="18" charset="0"/>
                <a:cs typeface="Times New Roman" panose="02020503050405090304" pitchFamily="18" charset="0"/>
              </a:rPr>
              <a:t>。</a:t>
            </a:r>
          </a:p>
          <a:p>
            <a:pPr marL="800100" lvl="1"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支持多阶扩展</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可结合二部图</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锚点度量做大样本数据</a:t>
            </a:r>
            <a:r>
              <a:rPr lang="en-US" altLang="zh-CN" sz="1400" dirty="0">
                <a:latin typeface="Times New Roman" panose="02020503050405090304" pitchFamily="18" charset="0"/>
                <a:cs typeface="Times New Roman" panose="02020503050405090304" pitchFamily="18" charset="0"/>
              </a:rPr>
              <a:t>。</a:t>
            </a: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a:p>
        </p:txBody>
      </p:sp>
      <p:pic>
        <p:nvPicPr>
          <p:cNvPr id="12" name="图片 11"/>
          <p:cNvPicPr>
            <a:picLocks noChangeAspect="1"/>
          </p:cNvPicPr>
          <p:nvPr/>
        </p:nvPicPr>
        <p:blipFill>
          <a:blip r:embed="rId4"/>
          <a:stretch>
            <a:fillRect/>
          </a:stretch>
        </p:blipFill>
        <p:spPr>
          <a:xfrm>
            <a:off x="250825" y="4119245"/>
            <a:ext cx="4571365" cy="1455420"/>
          </a:xfrm>
          <a:prstGeom prst="rect">
            <a:avLst/>
          </a:prstGeom>
        </p:spPr>
      </p:pic>
      <p:pic>
        <p:nvPicPr>
          <p:cNvPr id="13" name="图片 12"/>
          <p:cNvPicPr>
            <a:picLocks noChangeAspect="1"/>
          </p:cNvPicPr>
          <p:nvPr/>
        </p:nvPicPr>
        <p:blipFill>
          <a:blip r:embed="rId5"/>
          <a:stretch>
            <a:fillRect/>
          </a:stretch>
        </p:blipFill>
        <p:spPr>
          <a:xfrm>
            <a:off x="4822190" y="4253865"/>
            <a:ext cx="4274820" cy="1320800"/>
          </a:xfrm>
          <a:prstGeom prst="rect">
            <a:avLst/>
          </a:prstGeom>
        </p:spPr>
      </p:pic>
      <p:sp>
        <p:nvSpPr>
          <p:cNvPr id="8" name="内容占位符 7"/>
          <p:cNvSpPr>
            <a:spLocks noGrp="1"/>
          </p:cNvSpPr>
          <p:nvPr>
            <p:ph sz="quarter" idx="13"/>
          </p:nvPr>
        </p:nvSpPr>
        <p:spPr>
          <a:xfrm>
            <a:off x="250190" y="230505"/>
            <a:ext cx="5478780"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endParaRPr lang="zh-CN" altLang="en-US" sz="3200" dirty="0">
              <a:latin typeface="Times New Roman" panose="02020503050405090304" pitchFamily="18" charset="0"/>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225</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757999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r>
              <a:rPr lang="zh-CN" altLang="en-US" sz="3200" dirty="0">
                <a:latin typeface="Times New Roman" panose="02020503050405090304" pitchFamily="18" charset="0"/>
                <a:cs typeface="Times New Roman" panose="02020503050405090304" pitchFamily="18" charset="0"/>
                <a:sym typeface="+mn-lt"/>
              </a:rPr>
              <a:t>基于可分解相似性的推导</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3"/>
          <a:stretch>
            <a:fillRect/>
          </a:stretch>
        </p:blipFill>
        <p:spPr>
          <a:xfrm>
            <a:off x="250190" y="1318895"/>
            <a:ext cx="8639175" cy="4227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226</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757999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r>
              <a:rPr lang="zh-CN" altLang="en-US" sz="3200" dirty="0">
                <a:latin typeface="Times New Roman" panose="02020503050405090304" pitchFamily="18" charset="0"/>
                <a:cs typeface="Times New Roman" panose="02020503050405090304" pitchFamily="18" charset="0"/>
                <a:sym typeface="+mn-lt"/>
              </a:rPr>
              <a:t>基于可分解相似性的推导</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11" name="图片 10"/>
          <p:cNvPicPr>
            <a:picLocks noChangeAspect="1"/>
          </p:cNvPicPr>
          <p:nvPr/>
        </p:nvPicPr>
        <p:blipFill>
          <a:blip r:embed="rId3"/>
          <a:stretch>
            <a:fillRect/>
          </a:stretch>
        </p:blipFill>
        <p:spPr>
          <a:xfrm>
            <a:off x="341630" y="967740"/>
            <a:ext cx="8365490" cy="4989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227</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757999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r>
              <a:rPr lang="zh-CN" altLang="en-US" sz="3200" dirty="0">
                <a:latin typeface="Times New Roman" panose="02020503050405090304" pitchFamily="18" charset="0"/>
                <a:cs typeface="Times New Roman" panose="02020503050405090304" pitchFamily="18" charset="0"/>
                <a:sym typeface="+mn-lt"/>
              </a:rPr>
              <a:t>基于可分解相似性的推导</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3"/>
          <a:stretch>
            <a:fillRect/>
          </a:stretch>
        </p:blipFill>
        <p:spPr>
          <a:xfrm>
            <a:off x="0" y="2758440"/>
            <a:ext cx="9039860" cy="3408680"/>
          </a:xfrm>
          <a:prstGeom prst="rect">
            <a:avLst/>
          </a:prstGeom>
        </p:spPr>
      </p:pic>
      <p:pic>
        <p:nvPicPr>
          <p:cNvPr id="6" name="图片 5"/>
          <p:cNvPicPr>
            <a:picLocks noChangeAspect="1"/>
          </p:cNvPicPr>
          <p:nvPr/>
        </p:nvPicPr>
        <p:blipFill>
          <a:blip r:embed="rId4"/>
          <a:stretch>
            <a:fillRect/>
          </a:stretch>
        </p:blipFill>
        <p:spPr>
          <a:xfrm>
            <a:off x="421005" y="1028700"/>
            <a:ext cx="7143750" cy="147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228</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757999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r>
              <a:rPr lang="zh-CN" altLang="en-US" sz="3200" dirty="0">
                <a:latin typeface="Times New Roman" panose="02020503050405090304" pitchFamily="18" charset="0"/>
                <a:cs typeface="Times New Roman" panose="02020503050405090304" pitchFamily="18" charset="0"/>
                <a:sym typeface="+mn-lt"/>
              </a:rPr>
              <a:t>基于可分解相似性的推导</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477520" y="1073150"/>
            <a:ext cx="7329170" cy="2762885"/>
          </a:xfrm>
          <a:prstGeom prst="rect">
            <a:avLst/>
          </a:prstGeom>
        </p:spPr>
      </p:pic>
      <p:pic>
        <p:nvPicPr>
          <p:cNvPr id="10" name="图片 9"/>
          <p:cNvPicPr>
            <a:picLocks noChangeAspect="1"/>
          </p:cNvPicPr>
          <p:nvPr/>
        </p:nvPicPr>
        <p:blipFill>
          <a:blip r:embed="rId4"/>
          <a:stretch>
            <a:fillRect/>
          </a:stretch>
        </p:blipFill>
        <p:spPr>
          <a:xfrm>
            <a:off x="477520" y="5448300"/>
            <a:ext cx="7827645" cy="1010285"/>
          </a:xfrm>
          <a:prstGeom prst="rect">
            <a:avLst/>
          </a:prstGeom>
        </p:spPr>
      </p:pic>
      <p:sp>
        <p:nvSpPr>
          <p:cNvPr id="11" name="文本框 10"/>
          <p:cNvSpPr txBox="1"/>
          <p:nvPr/>
        </p:nvSpPr>
        <p:spPr>
          <a:xfrm>
            <a:off x="477520" y="4935855"/>
            <a:ext cx="3048000" cy="368300"/>
          </a:xfrm>
          <a:prstGeom prst="rect">
            <a:avLst/>
          </a:prstGeom>
          <a:noFill/>
        </p:spPr>
        <p:txBody>
          <a:bodyPr wrap="square" rtlCol="0">
            <a:spAutoFit/>
          </a:bodyPr>
          <a:lstStyle/>
          <a:p>
            <a:r>
              <a:rPr lang="zh-CN" altLang="en-US" sz="1400">
                <a:latin typeface="宋体" pitchFamily="2" charset="-122"/>
                <a:ea typeface="宋体" pitchFamily="2" charset="-122"/>
                <a:cs typeface="宋体" pitchFamily="2" charset="-122"/>
              </a:rPr>
              <a:t>结构对比</a:t>
            </a:r>
            <a:r>
              <a:rPr lang="en-US" altLang="zh-CN" sz="1400">
                <a:latin typeface="宋体" pitchFamily="2" charset="-122"/>
                <a:ea typeface="宋体" pitchFamily="2" charset="-122"/>
                <a:cs typeface="宋体" pitchFamily="2" charset="-122"/>
              </a:rPr>
              <a:t>:</a:t>
            </a:r>
            <a:r>
              <a:rPr lang="en-US" altLang="zh-CN"/>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quarter" idx="13"/>
          </p:nvPr>
        </p:nvSpPr>
        <p:spPr>
          <a:xfrm>
            <a:off x="250190" y="230505"/>
            <a:ext cx="775017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Experimental Settings </a:t>
            </a:r>
            <a:endParaRPr lang="zh-CN" altLang="en-US" sz="3200" dirty="0">
              <a:latin typeface="Times New Roman" panose="02020503050405090304" pitchFamily="18" charset="0"/>
              <a:cs typeface="Times New Roman" panose="02020503050405090304" pitchFamily="18" charset="0"/>
              <a:sym typeface="+mn-lt"/>
            </a:endParaRPr>
          </a:p>
        </p:txBody>
      </p:sp>
      <p:pic>
        <p:nvPicPr>
          <p:cNvPr id="7" name="图片 6"/>
          <p:cNvPicPr>
            <a:picLocks noChangeAspect="1"/>
          </p:cNvPicPr>
          <p:nvPr/>
        </p:nvPicPr>
        <p:blipFill>
          <a:blip r:embed="rId3"/>
          <a:stretch>
            <a:fillRect/>
          </a:stretch>
        </p:blipFill>
        <p:spPr>
          <a:xfrm>
            <a:off x="314960" y="1096645"/>
            <a:ext cx="5670550" cy="2489200"/>
          </a:xfrm>
          <a:prstGeom prst="rect">
            <a:avLst/>
          </a:prstGeom>
        </p:spPr>
      </p:pic>
      <p:pic>
        <p:nvPicPr>
          <p:cNvPr id="9" name="图片 8"/>
          <p:cNvPicPr>
            <a:picLocks noChangeAspect="1"/>
          </p:cNvPicPr>
          <p:nvPr/>
        </p:nvPicPr>
        <p:blipFill>
          <a:blip r:embed="rId4"/>
          <a:stretch>
            <a:fillRect/>
          </a:stretch>
        </p:blipFill>
        <p:spPr>
          <a:xfrm>
            <a:off x="414020" y="4234180"/>
            <a:ext cx="2070100" cy="730250"/>
          </a:xfrm>
          <a:prstGeom prst="rect">
            <a:avLst/>
          </a:prstGeom>
        </p:spPr>
      </p:pic>
      <p:pic>
        <p:nvPicPr>
          <p:cNvPr id="11" name="图片 10"/>
          <p:cNvPicPr>
            <a:picLocks noChangeAspect="1"/>
          </p:cNvPicPr>
          <p:nvPr/>
        </p:nvPicPr>
        <p:blipFill>
          <a:blip r:embed="rId5"/>
          <a:stretch>
            <a:fillRect/>
          </a:stretch>
        </p:blipFill>
        <p:spPr>
          <a:xfrm>
            <a:off x="3060065" y="3994150"/>
            <a:ext cx="5886450" cy="1130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23</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8893175" cy="504825"/>
          </a:xfrm>
        </p:spPr>
        <p:txBody>
          <a:bodyPr>
            <a:noAutofit/>
          </a:bodyPr>
          <a:lstStyle/>
          <a:p>
            <a:r>
              <a:rPr lang="en-US" altLang="zh-CN" sz="2400" dirty="0">
                <a:latin typeface="Times New Roman" panose="02020503050405090304" pitchFamily="18" charset="0"/>
                <a:cs typeface="Times New Roman" panose="02020503050405090304" pitchFamily="18" charset="0"/>
                <a:sym typeface="+mn-lt"/>
              </a:rPr>
              <a:t>Optimal Neighborhood Multi-view Spectral Clustering (ONMSC)</a:t>
            </a:r>
          </a:p>
        </p:txBody>
      </p:sp>
      <p:sp>
        <p:nvSpPr>
          <p:cNvPr id="3" name="矩形 2"/>
          <p:cNvSpPr/>
          <p:nvPr/>
        </p:nvSpPr>
        <p:spPr>
          <a:xfrm>
            <a:off x="250032" y="955413"/>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矩形 5"/>
          <p:cNvSpPr/>
          <p:nvPr/>
        </p:nvSpPr>
        <p:spPr>
          <a:xfrm>
            <a:off x="250030" y="1056008"/>
            <a:ext cx="8436770" cy="1198880"/>
          </a:xfrm>
          <a:prstGeom prst="rect">
            <a:avLst/>
          </a:prstGeom>
        </p:spPr>
        <p:txBody>
          <a:bodyPr wrap="square">
            <a:spAutoFit/>
          </a:bodyPr>
          <a:lstStyle/>
          <a:p>
            <a:pPr marL="342900" indent="-342900" algn="just">
              <a:lnSpc>
                <a:spcPct val="150000"/>
              </a:lnSpc>
              <a:buClr>
                <a:schemeClr val="bg2">
                  <a:lumMod val="50000"/>
                </a:schemeClr>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ONMSC</a:t>
            </a:r>
            <a:endParaRPr lang="zh-CN" altLang="en-US" sz="2400" dirty="0">
              <a:latin typeface="Times New Roman" panose="02020503050405090304" pitchFamily="18" charset="0"/>
              <a:cs typeface="Times New Roman" panose="02020503050405090304" pitchFamily="18" charset="0"/>
            </a:endParaRPr>
          </a:p>
          <a:p>
            <a:pPr lvl="1" indent="0" algn="just">
              <a:lnSpc>
                <a:spcPct val="150000"/>
              </a:lnSpc>
              <a:buClr>
                <a:schemeClr val="bg2">
                  <a:lumMod val="50000"/>
                </a:schemeClr>
              </a:buClr>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 </a:t>
            </a:r>
          </a:p>
        </p:txBody>
      </p:sp>
      <p:sp>
        <p:nvSpPr>
          <p:cNvPr id="14" name="文本框 13"/>
          <p:cNvSpPr txBox="1"/>
          <p:nvPr/>
        </p:nvSpPr>
        <p:spPr>
          <a:xfrm>
            <a:off x="991235" y="4586605"/>
            <a:ext cx="6053455" cy="829945"/>
          </a:xfrm>
          <a:prstGeom prst="rect">
            <a:avLst/>
          </a:prstGeom>
          <a:noFill/>
        </p:spPr>
        <p:txBody>
          <a:bodyPr wrap="none" rtlCol="0">
            <a:spAutoFit/>
          </a:bodyPr>
          <a:lstStyle/>
          <a:p>
            <a:pPr algn="l"/>
            <a:r>
              <a:rPr lang="en-US" altLang="zh-CN" sz="1600"/>
              <a:t>L*</a:t>
            </a:r>
            <a:r>
              <a:rPr lang="zh-CN" altLang="en-US" sz="1600"/>
              <a:t>为最优拉普拉斯，</a:t>
            </a:r>
            <a:r>
              <a:rPr lang="en-US" altLang="zh-CN" sz="1600"/>
              <a:t>L_µ</a:t>
            </a:r>
            <a:r>
              <a:rPr lang="zh-CN" altLang="en-US" sz="1600"/>
              <a:t>是第</a:t>
            </a:r>
            <a:r>
              <a:rPr lang="en-US" altLang="zh-CN" sz="1600"/>
              <a:t>0</a:t>
            </a:r>
            <a:r>
              <a:rPr lang="zh-CN" altLang="en-US" sz="1600"/>
              <a:t>阶下多视图融合得来的拉普拉斯</a:t>
            </a:r>
          </a:p>
          <a:p>
            <a:pPr algn="l"/>
            <a:r>
              <a:rPr lang="en-US" altLang="zh-CN" sz="1600"/>
              <a:t>M</a:t>
            </a:r>
            <a:r>
              <a:rPr lang="zh-CN" altLang="en-US" sz="1600"/>
              <a:t>是一种针对多视图聚类的相关性测量矩阵，在单一视图下为常量</a:t>
            </a:r>
          </a:p>
          <a:p>
            <a:pPr algn="l"/>
            <a:r>
              <a:rPr lang="zh-CN" altLang="en-US" sz="1600"/>
              <a:t>由于解决此问题的困难性，作者做了改写</a:t>
            </a:r>
            <a:r>
              <a:rPr lang="en-US" altLang="zh-CN" sz="1600"/>
              <a:t>(</a:t>
            </a:r>
            <a:r>
              <a:rPr lang="zh-CN" altLang="en-US" sz="1600"/>
              <a:t>替换拉普拉斯</a:t>
            </a:r>
            <a:r>
              <a:rPr lang="en-US" altLang="zh-CN" sz="1600"/>
              <a:t>)</a:t>
            </a:r>
          </a:p>
        </p:txBody>
      </p:sp>
      <p:pic>
        <p:nvPicPr>
          <p:cNvPr id="8" name="图片 7"/>
          <p:cNvPicPr>
            <a:picLocks noChangeAspect="1"/>
          </p:cNvPicPr>
          <p:nvPr/>
        </p:nvPicPr>
        <p:blipFill>
          <a:blip r:embed="rId3"/>
          <a:stretch>
            <a:fillRect/>
          </a:stretch>
        </p:blipFill>
        <p:spPr>
          <a:xfrm>
            <a:off x="991235" y="1755775"/>
            <a:ext cx="6259830" cy="22447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230</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478780"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r>
              <a:rPr lang="zh-CN" altLang="en-US" sz="3200" dirty="0">
                <a:latin typeface="Times New Roman" panose="02020503050405090304" pitchFamily="18" charset="0"/>
                <a:cs typeface="Times New Roman" panose="02020503050405090304" pitchFamily="18" charset="0"/>
                <a:sym typeface="+mn-lt"/>
              </a:rPr>
              <a:t>实验结果</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3"/>
          <a:stretch>
            <a:fillRect/>
          </a:stretch>
        </p:blipFill>
        <p:spPr>
          <a:xfrm>
            <a:off x="107315" y="967740"/>
            <a:ext cx="8929370" cy="5622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231</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下一步计划</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5" name="文本框 10"/>
          <p:cNvSpPr txBox="1"/>
          <p:nvPr/>
        </p:nvSpPr>
        <p:spPr>
          <a:xfrm>
            <a:off x="172920" y="3433599"/>
            <a:ext cx="8327040" cy="1753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进行其他的实验尝试</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模拟数据集验证高阶项有效性</a:t>
            </a:r>
          </a:p>
          <a:p>
            <a:pPr marL="342900" indent="-342900" algn="just">
              <a:lnSpc>
                <a:spcPct val="150000"/>
              </a:lnSpc>
              <a:buClr>
                <a:schemeClr val="tx1"/>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p:txBody>
      </p:sp>
      <p:sp>
        <p:nvSpPr>
          <p:cNvPr id="6" name="文本框 10"/>
          <p:cNvSpPr txBox="1"/>
          <p:nvPr/>
        </p:nvSpPr>
        <p:spPr>
          <a:xfrm>
            <a:off x="188795" y="1047269"/>
            <a:ext cx="8327040" cy="1753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补充</a:t>
            </a:r>
            <a:r>
              <a:rPr lang="en-US" altLang="zh-CN" sz="2400" dirty="0">
                <a:latin typeface="Times New Roman" panose="02020503050405090304" pitchFamily="18" charset="0"/>
                <a:cs typeface="Times New Roman" panose="02020503050405090304" pitchFamily="18" charset="0"/>
              </a:rPr>
              <a:t>24/25</a:t>
            </a:r>
            <a:r>
              <a:rPr lang="zh-CN" altLang="en-US" sz="2400" dirty="0">
                <a:latin typeface="Times New Roman" panose="02020503050405090304" pitchFamily="18" charset="0"/>
                <a:cs typeface="Times New Roman" panose="02020503050405090304" pitchFamily="18" charset="0"/>
              </a:rPr>
              <a:t>年的对比方法</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Rebuttal: 4/4-4/18</a:t>
            </a:r>
            <a:endParaRPr lang="zh-CN" altLang="en-US" sz="2400" dirty="0">
              <a:latin typeface="Times New Roman" panose="02020503050405090304" pitchFamily="18" charset="0"/>
              <a:cs typeface="Times New Roman" panose="02020503050405090304" pitchFamily="18" charset="0"/>
            </a:endParaRPr>
          </a:p>
        </p:txBody>
      </p:sp>
      <p:sp>
        <p:nvSpPr>
          <p:cNvPr id="14" name="矩形 13"/>
          <p:cNvSpPr/>
          <p:nvPr/>
        </p:nvSpPr>
        <p:spPr>
          <a:xfrm>
            <a:off x="292935" y="114109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Tensor-GCN</a:t>
            </a:r>
            <a:endParaRPr lang="zh-CN" altLang="en-US" sz="2400" dirty="0">
              <a:solidFill>
                <a:schemeClr val="tx1"/>
              </a:solidFill>
              <a:latin typeface="Times New Roman" panose="02020503050405090304" pitchFamily="18" charset="0"/>
              <a:cs typeface="Times New Roman" panose="02020503050405090304" pitchFamily="18" charset="0"/>
            </a:endParaRPr>
          </a:p>
        </p:txBody>
      </p:sp>
      <p:sp>
        <p:nvSpPr>
          <p:cNvPr id="8" name="矩形 7"/>
          <p:cNvSpPr/>
          <p:nvPr/>
        </p:nvSpPr>
        <p:spPr>
          <a:xfrm>
            <a:off x="250390" y="2919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MTensor-GCN </a:t>
            </a:r>
            <a:r>
              <a:rPr lang="en-US" altLang="zh-CN" sz="2400" u="heavy" dirty="0">
                <a:solidFill>
                  <a:schemeClr val="tx1"/>
                </a:solidFill>
                <a:latin typeface="Times New Roman" panose="02020503050405090304" pitchFamily="18" charset="0"/>
                <a:cs typeface="Times New Roman" panose="02020503050405090304" pitchFamily="18"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毕业进展</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2025</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dirty="0">
                <a:latin typeface="Times New Roman" panose="02020503050405090304" pitchFamily="18" charset="0"/>
                <a:cs typeface="Times New Roman" panose="02020503050405090304" pitchFamily="18" charset="0"/>
                <a:sym typeface="+mn-lt"/>
              </a:rPr>
              <a:t>3</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23</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232</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E1037-B598-65A3-EFA1-B48DF2B5C8E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A2435B4-F273-86DD-6FBB-674B1B250368}"/>
              </a:ext>
            </a:extLst>
          </p:cNvPr>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233</a:t>
            </a:fld>
            <a:endParaRPr lang="zh-CN" altLang="en-US" dirty="0">
              <a:latin typeface="Times New Roman" panose="02020503050405090304" pitchFamily="18" charset="0"/>
              <a:cs typeface="Times New Roman" panose="02020503050405090304" pitchFamily="18" charset="0"/>
            </a:endParaRPr>
          </a:p>
        </p:txBody>
      </p:sp>
      <p:sp>
        <p:nvSpPr>
          <p:cNvPr id="7" name="内容占位符 6">
            <a:extLst>
              <a:ext uri="{FF2B5EF4-FFF2-40B4-BE49-F238E27FC236}">
                <a16:creationId xmlns:a16="http://schemas.microsoft.com/office/drawing/2014/main" id="{ECFB924D-0D83-2C64-CBE0-8A63BB837E59}"/>
              </a:ext>
            </a:extLst>
          </p:cNvPr>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毕业工作</a:t>
            </a:r>
          </a:p>
        </p:txBody>
      </p:sp>
      <p:sp>
        <p:nvSpPr>
          <p:cNvPr id="3" name="矩形 2">
            <a:extLst>
              <a:ext uri="{FF2B5EF4-FFF2-40B4-BE49-F238E27FC236}">
                <a16:creationId xmlns:a16="http://schemas.microsoft.com/office/drawing/2014/main" id="{2E9DD476-A722-D67A-1860-1AA70585F30A}"/>
              </a:ext>
            </a:extLst>
          </p:cNvPr>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文本框 10">
            <a:extLst>
              <a:ext uri="{FF2B5EF4-FFF2-40B4-BE49-F238E27FC236}">
                <a16:creationId xmlns:a16="http://schemas.microsoft.com/office/drawing/2014/main" id="{FD39B4FC-0706-B54F-7A45-F531FCBD2A52}"/>
              </a:ext>
            </a:extLst>
          </p:cNvPr>
          <p:cNvSpPr txBox="1"/>
          <p:nvPr/>
        </p:nvSpPr>
        <p:spPr>
          <a:xfrm>
            <a:off x="250031" y="2295273"/>
            <a:ext cx="8327040" cy="16888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buClr>
                <a:schemeClr val="tx1"/>
              </a:buClr>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Tensor-GCN</a:t>
            </a:r>
          </a:p>
          <a:p>
            <a:pPr marL="342900" indent="-342900" algn="just">
              <a:lnSpc>
                <a:spcPct val="150000"/>
              </a:lnSpc>
              <a:buClr>
                <a:schemeClr val="tx1"/>
              </a:buClr>
              <a:buFont typeface="Wingdings" panose="05000000000000000000" pitchFamily="2" charset="2"/>
              <a:buChar char="Ø"/>
            </a:pPr>
            <a:r>
              <a:rPr lang="en-US" altLang="zh-CN" sz="2400" dirty="0" err="1">
                <a:latin typeface="Times New Roman" panose="02020503050405090304" pitchFamily="18" charset="0"/>
                <a:cs typeface="Times New Roman" panose="02020503050405090304" pitchFamily="18" charset="0"/>
              </a:rPr>
              <a:t>MTensor</a:t>
            </a:r>
            <a:r>
              <a:rPr lang="en-US" altLang="zh-CN" sz="2400" dirty="0">
                <a:latin typeface="Times New Roman" panose="02020503050405090304" pitchFamily="18" charset="0"/>
                <a:cs typeface="Times New Roman" panose="02020503050405090304" pitchFamily="18" charset="0"/>
              </a:rPr>
              <a:t>-GCN</a:t>
            </a:r>
            <a:r>
              <a:rPr lang="zh-CN" altLang="en-US" sz="2400" dirty="0">
                <a:latin typeface="Times New Roman" panose="02020503050405090304" pitchFamily="18" charset="0"/>
                <a:cs typeface="Times New Roman" panose="02020503050405090304" pitchFamily="18" charset="0"/>
              </a:rPr>
              <a:t> </a:t>
            </a:r>
            <a:endParaRPr lang="en-US" altLang="zh-CN" sz="2400" dirty="0">
              <a:latin typeface="Times New Roman" panose="02020503050405090304" pitchFamily="18" charset="0"/>
              <a:cs typeface="Times New Roman" panose="02020503050405090304" pitchFamily="18" charset="0"/>
            </a:endParaRPr>
          </a:p>
        </p:txBody>
      </p:sp>
    </p:spTree>
    <p:extLst>
      <p:ext uri="{BB962C8B-B14F-4D97-AF65-F5344CB8AC3E}">
        <p14:creationId xmlns:p14="http://schemas.microsoft.com/office/powerpoint/2010/main" val="58975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1F8E4F-39F0-EEDE-E953-FD4CBC9675B1}"/>
              </a:ext>
            </a:extLst>
          </p:cNvPr>
          <p:cNvSpPr>
            <a:spLocks noGrp="1"/>
          </p:cNvSpPr>
          <p:nvPr>
            <p:ph type="sldNum" sz="quarter" idx="12"/>
          </p:nvPr>
        </p:nvSpPr>
        <p:spPr/>
        <p:txBody>
          <a:bodyPr/>
          <a:lstStyle/>
          <a:p>
            <a:fld id="{2359CDC3-D254-469E-8F04-CC4295B8C37F}" type="slidenum">
              <a:rPr lang="zh-CN" altLang="en-US" smtClean="0"/>
              <a:t>234</a:t>
            </a:fld>
            <a:endParaRPr lang="zh-CN" altLang="en-US"/>
          </a:p>
        </p:txBody>
      </p:sp>
      <p:pic>
        <p:nvPicPr>
          <p:cNvPr id="4" name="图片 3" descr="QQ_1730253106059">
            <a:extLst>
              <a:ext uri="{FF2B5EF4-FFF2-40B4-BE49-F238E27FC236}">
                <a16:creationId xmlns:a16="http://schemas.microsoft.com/office/drawing/2014/main" id="{BD8C9973-16F2-EAB2-54C9-78001CF85B19}"/>
              </a:ext>
            </a:extLst>
          </p:cNvPr>
          <p:cNvPicPr>
            <a:picLocks noChangeAspect="1"/>
          </p:cNvPicPr>
          <p:nvPr/>
        </p:nvPicPr>
        <p:blipFill>
          <a:blip r:embed="rId2"/>
          <a:stretch>
            <a:fillRect/>
          </a:stretch>
        </p:blipFill>
        <p:spPr>
          <a:xfrm>
            <a:off x="125705" y="971998"/>
            <a:ext cx="3848766" cy="1527826"/>
          </a:xfrm>
          <a:prstGeom prst="rect">
            <a:avLst/>
          </a:prstGeom>
        </p:spPr>
      </p:pic>
      <p:pic>
        <p:nvPicPr>
          <p:cNvPr id="5" name="图片 4">
            <a:extLst>
              <a:ext uri="{FF2B5EF4-FFF2-40B4-BE49-F238E27FC236}">
                <a16:creationId xmlns:a16="http://schemas.microsoft.com/office/drawing/2014/main" id="{628EE3B6-6608-27C2-8089-3D623D408FEF}"/>
              </a:ext>
            </a:extLst>
          </p:cNvPr>
          <p:cNvPicPr>
            <a:picLocks noChangeAspect="1"/>
          </p:cNvPicPr>
          <p:nvPr/>
        </p:nvPicPr>
        <p:blipFill>
          <a:blip r:embed="rId3"/>
          <a:stretch>
            <a:fillRect/>
          </a:stretch>
        </p:blipFill>
        <p:spPr>
          <a:xfrm>
            <a:off x="250031" y="2499824"/>
            <a:ext cx="5668492" cy="4127751"/>
          </a:xfrm>
          <a:prstGeom prst="rect">
            <a:avLst/>
          </a:prstGeom>
        </p:spPr>
      </p:pic>
      <p:sp>
        <p:nvSpPr>
          <p:cNvPr id="6" name="内容占位符 6">
            <a:extLst>
              <a:ext uri="{FF2B5EF4-FFF2-40B4-BE49-F238E27FC236}">
                <a16:creationId xmlns:a16="http://schemas.microsoft.com/office/drawing/2014/main" id="{A3452301-DC63-2441-0D8C-82437F558C78}"/>
              </a:ext>
            </a:extLst>
          </p:cNvPr>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工作一</a:t>
            </a:r>
            <a:r>
              <a:rPr lang="en-US" altLang="zh-CN" sz="3200" dirty="0">
                <a:solidFill>
                  <a:srgbClr val="000000"/>
                </a:solidFill>
                <a:latin typeface="+mn-ea"/>
                <a:sym typeface="+mn-ea"/>
              </a:rPr>
              <a:t>：Tensor-GCN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Tree>
    <p:extLst>
      <p:ext uri="{BB962C8B-B14F-4D97-AF65-F5344CB8AC3E}">
        <p14:creationId xmlns:p14="http://schemas.microsoft.com/office/powerpoint/2010/main" val="197007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50FFB-AB99-B72C-468E-F3C2DFB0294F}"/>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3BA005F-9C74-9EBB-8EFE-F0574A78D7F7}"/>
              </a:ext>
            </a:extLst>
          </p:cNvPr>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235</a:t>
            </a:fld>
            <a:endParaRPr lang="zh-CN" altLang="en-US">
              <a:latin typeface="Times New Roman" panose="02020503050405090304" pitchFamily="18" charset="0"/>
              <a:cs typeface="Times New Roman" panose="02020503050405090304" pitchFamily="18" charset="0"/>
            </a:endParaRPr>
          </a:p>
        </p:txBody>
      </p:sp>
      <p:sp>
        <p:nvSpPr>
          <p:cNvPr id="10" name="内容占位符 6">
            <a:extLst>
              <a:ext uri="{FF2B5EF4-FFF2-40B4-BE49-F238E27FC236}">
                <a16:creationId xmlns:a16="http://schemas.microsoft.com/office/drawing/2014/main" id="{A2BE4BDF-085D-499B-BD3B-BC8D388A0D31}"/>
              </a:ext>
            </a:extLst>
          </p:cNvPr>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工作一</a:t>
            </a:r>
            <a:r>
              <a:rPr lang="en-US" altLang="zh-CN" sz="3200" dirty="0">
                <a:solidFill>
                  <a:srgbClr val="000000"/>
                </a:solidFill>
                <a:latin typeface="+mn-ea"/>
                <a:sym typeface="+mn-ea"/>
              </a:rPr>
              <a:t>：Tensor-GCN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16" name="文本框 15">
            <a:extLst>
              <a:ext uri="{FF2B5EF4-FFF2-40B4-BE49-F238E27FC236}">
                <a16:creationId xmlns:a16="http://schemas.microsoft.com/office/drawing/2014/main" id="{B3BA5454-5093-BBD0-F9A7-D1A0E99A19F2}"/>
              </a:ext>
            </a:extLst>
          </p:cNvPr>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矩形 2">
            <a:extLst>
              <a:ext uri="{FF2B5EF4-FFF2-40B4-BE49-F238E27FC236}">
                <a16:creationId xmlns:a16="http://schemas.microsoft.com/office/drawing/2014/main" id="{745CC131-C3E8-355C-16B9-93451DFBFB21}"/>
              </a:ext>
            </a:extLst>
          </p:cNvPr>
          <p:cNvSpPr/>
          <p:nvPr>
            <p:custDataLst>
              <p:tags r:id="rId2"/>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Tensor Graph Convolutional Networks for HDLSS Data</a:t>
            </a:r>
          </a:p>
        </p:txBody>
      </p:sp>
      <p:sp>
        <p:nvSpPr>
          <p:cNvPr id="9" name="文本框 8">
            <a:extLst>
              <a:ext uri="{FF2B5EF4-FFF2-40B4-BE49-F238E27FC236}">
                <a16:creationId xmlns:a16="http://schemas.microsoft.com/office/drawing/2014/main" id="{5BF6A742-E0C2-D43B-C46C-C3F7BD6A05BF}"/>
              </a:ext>
            </a:extLst>
          </p:cNvPr>
          <p:cNvSpPr txBox="1"/>
          <p:nvPr>
            <p:custDataLst>
              <p:tags r:id="rId3"/>
            </p:custDataLst>
          </p:nvPr>
        </p:nvSpPr>
        <p:spPr>
          <a:xfrm>
            <a:off x="80010" y="1510665"/>
            <a:ext cx="7908290" cy="3733800"/>
          </a:xfrm>
          <a:prstGeom prst="rect">
            <a:avLst/>
          </a:prstGeom>
          <a:solidFill>
            <a:schemeClr val="bg1"/>
          </a:solidFill>
          <a:ln>
            <a:noFill/>
          </a:ln>
        </p:spPr>
        <p:txBody>
          <a:bodyPr wrap="square" rtlCol="0">
            <a:noAutofit/>
          </a:bodyPr>
          <a:lstStyle/>
          <a:p>
            <a:pPr marL="342900" indent="-342900" algn="just">
              <a:lnSpc>
                <a:spcPct val="150000"/>
              </a:lnSpc>
              <a:buClr>
                <a:schemeClr val="tx1"/>
              </a:buClr>
              <a:buSzTx/>
              <a:buFont typeface="Wingdings" panose="05000000000000000000" pitchFamily="2" charset="2"/>
              <a:buChar char="Ø"/>
            </a:pPr>
            <a:r>
              <a:rPr lang="zh-CN" altLang="en-US" sz="1400" dirty="0">
                <a:sym typeface="+mn-ea"/>
              </a:rPr>
              <a:t>背景：多项式卷积核简化了谱域图卷积的设计，同时具有良好的性能，但局限于浅层模型且对高维数据，尤其是高维小样本数据表示能力欠佳。</a:t>
            </a:r>
            <a:r>
              <a:rPr lang="en-US" altLang="zh-CN" sz="1400" dirty="0">
                <a:sym typeface="+mn-ea"/>
              </a:rPr>
              <a:t> </a:t>
            </a:r>
            <a:r>
              <a:rPr lang="zh-CN" altLang="en-US" sz="1400" dirty="0">
                <a:sym typeface="+mn-ea"/>
              </a:rPr>
              <a:t>提升卷积核感受野</a:t>
            </a:r>
            <a:r>
              <a:rPr lang="en-US" altLang="zh-CN" sz="1400" dirty="0">
                <a:sym typeface="+mn-ea"/>
              </a:rPr>
              <a:t>(</a:t>
            </a:r>
            <a:r>
              <a:rPr lang="zh-CN" altLang="en-US" sz="1400" dirty="0">
                <a:sym typeface="+mn-ea"/>
              </a:rPr>
              <a:t>多项式阶数</a:t>
            </a:r>
            <a:r>
              <a:rPr lang="en-US" altLang="zh-CN" sz="1400" dirty="0">
                <a:sym typeface="+mn-ea"/>
              </a:rPr>
              <a:t>)</a:t>
            </a:r>
            <a:r>
              <a:rPr lang="zh-CN" altLang="en-US" sz="1400" dirty="0">
                <a:sym typeface="+mn-ea"/>
              </a:rPr>
              <a:t>的方式可以捕获一定高阶信息，但由于图结构使用的点点相似度难以刻画复杂关系，以及拉普拉斯矩阵的线性特点，使得这种尝试难以使模型取得更好效果。</a:t>
            </a: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创新点：使用不可分解张量相似度直接对特征进行高</a:t>
            </a:r>
            <a:r>
              <a:rPr lang="zh-CN" altLang="en-US" sz="1400">
                <a:latin typeface="Times New Roman" panose="02020503050405090304" pitchFamily="18" charset="0"/>
                <a:cs typeface="Times New Roman" panose="02020503050405090304" pitchFamily="18" charset="0"/>
              </a:rPr>
              <a:t>维建模，并</a:t>
            </a:r>
            <a:r>
              <a:rPr lang="zh-CN" altLang="en-US" sz="1400" dirty="0">
                <a:latin typeface="Times New Roman" panose="02020503050405090304" pitchFamily="18" charset="0"/>
                <a:cs typeface="Times New Roman" panose="02020503050405090304" pitchFamily="18" charset="0"/>
              </a:rPr>
              <a:t>设计融合低维与高维信息的统一图卷积网络模型。</a:t>
            </a: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en-US" altLang="zh-CN"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en-US" altLang="zh-CN"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endParaRPr lang="zh-CN" altLang="en-US" sz="1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任务：高维小样本数据的</a:t>
            </a:r>
            <a:r>
              <a:rPr lang="zh-CN" altLang="en-US" sz="1400" b="1" u="sng" dirty="0">
                <a:latin typeface="Times New Roman" panose="02020503050405090304" pitchFamily="18" charset="0"/>
                <a:cs typeface="Times New Roman" panose="02020503050405090304" pitchFamily="18" charset="0"/>
              </a:rPr>
              <a:t>半监督分类</a:t>
            </a:r>
            <a:r>
              <a:rPr lang="en-US" altLang="zh-CN" sz="1400" b="1" u="sng" dirty="0">
                <a:latin typeface="Times New Roman" panose="02020503050405090304" pitchFamily="18" charset="0"/>
                <a:cs typeface="Times New Roman" panose="02020503050405090304" pitchFamily="18" charset="0"/>
              </a:rPr>
              <a:t>（</a:t>
            </a:r>
            <a:r>
              <a:rPr lang="zh-CN" altLang="en-US" sz="1400" b="1" u="sng" dirty="0">
                <a:latin typeface="Times New Roman" panose="02020503050405090304" pitchFamily="18" charset="0"/>
                <a:cs typeface="Times New Roman" panose="02020503050405090304" pitchFamily="18" charset="0"/>
              </a:rPr>
              <a:t>以节点为单位</a:t>
            </a:r>
            <a:r>
              <a:rPr lang="en-US" altLang="zh-CN" sz="1400" b="1" u="sng" dirty="0">
                <a:latin typeface="Times New Roman" panose="02020503050405090304" pitchFamily="18" charset="0"/>
                <a:cs typeface="Times New Roman" panose="02020503050405090304" pitchFamily="18" charset="0"/>
              </a:rPr>
              <a:t>）</a:t>
            </a:r>
            <a:endParaRPr lang="zh-CN" altLang="en-US" sz="1400" b="1"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当前进度：论文已投稿至</a:t>
            </a:r>
            <a:r>
              <a:rPr lang="en-US" altLang="zh-CN" sz="1400" dirty="0">
                <a:latin typeface="Times New Roman" panose="02020503050405090304" pitchFamily="18" charset="0"/>
                <a:cs typeface="Times New Roman" panose="02020503050405090304" pitchFamily="18" charset="0"/>
              </a:rPr>
              <a:t> SIGKDD, rebuttal 4.4</a:t>
            </a: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1400" dirty="0"/>
          </a:p>
        </p:txBody>
      </p:sp>
      <p:pic>
        <p:nvPicPr>
          <p:cNvPr id="2" name="图片 1">
            <a:extLst>
              <a:ext uri="{FF2B5EF4-FFF2-40B4-BE49-F238E27FC236}">
                <a16:creationId xmlns:a16="http://schemas.microsoft.com/office/drawing/2014/main" id="{C4C23C16-603D-4765-1D69-C78EE50DDC46}"/>
              </a:ext>
            </a:extLst>
          </p:cNvPr>
          <p:cNvPicPr>
            <a:picLocks noChangeAspect="1"/>
          </p:cNvPicPr>
          <p:nvPr/>
        </p:nvPicPr>
        <p:blipFill>
          <a:blip r:embed="rId6"/>
          <a:stretch>
            <a:fillRect/>
          </a:stretch>
        </p:blipFill>
        <p:spPr>
          <a:xfrm>
            <a:off x="184785" y="3558540"/>
            <a:ext cx="8330565" cy="2332990"/>
          </a:xfrm>
          <a:prstGeom prst="rect">
            <a:avLst/>
          </a:prstGeom>
        </p:spPr>
      </p:pic>
    </p:spTree>
    <p:extLst>
      <p:ext uri="{BB962C8B-B14F-4D97-AF65-F5344CB8AC3E}">
        <p14:creationId xmlns:p14="http://schemas.microsoft.com/office/powerpoint/2010/main" val="54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F576-19D3-B48A-964A-37C8B009443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52A618-B410-B927-F86A-495FA59A1D64}"/>
              </a:ext>
            </a:extLst>
          </p:cNvPr>
          <p:cNvSpPr>
            <a:spLocks noGrp="1"/>
          </p:cNvSpPr>
          <p:nvPr>
            <p:ph type="sldNum" sz="quarter" idx="12"/>
          </p:nvPr>
        </p:nvSpPr>
        <p:spPr/>
        <p:txBody>
          <a:bodyPr/>
          <a:lstStyle/>
          <a:p>
            <a:fld id="{2359CDC3-D254-469E-8F04-CC4295B8C37F}" type="slidenum">
              <a:rPr lang="zh-CN" altLang="en-US" smtClean="0"/>
              <a:t>236</a:t>
            </a:fld>
            <a:endParaRPr lang="zh-CN" altLang="en-US"/>
          </a:p>
        </p:txBody>
      </p:sp>
      <p:sp>
        <p:nvSpPr>
          <p:cNvPr id="6" name="内容占位符 6">
            <a:extLst>
              <a:ext uri="{FF2B5EF4-FFF2-40B4-BE49-F238E27FC236}">
                <a16:creationId xmlns:a16="http://schemas.microsoft.com/office/drawing/2014/main" id="{2A17F763-ED09-04B4-A331-276D621D704B}"/>
              </a:ext>
            </a:extLst>
          </p:cNvPr>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工作一</a:t>
            </a:r>
            <a:r>
              <a:rPr lang="en-US" altLang="zh-CN" sz="3200" dirty="0">
                <a:solidFill>
                  <a:srgbClr val="000000"/>
                </a:solidFill>
                <a:latin typeface="+mn-ea"/>
                <a:sym typeface="+mn-ea"/>
              </a:rPr>
              <a:t>：Tensor-GCN</a:t>
            </a:r>
            <a:r>
              <a:rPr lang="zh-CN" altLang="en-US" sz="3200" dirty="0">
                <a:solidFill>
                  <a:srgbClr val="000000"/>
                </a:solidFill>
                <a:latin typeface="+mn-ea"/>
                <a:sym typeface="+mn-ea"/>
              </a:rPr>
              <a:t> 实验结果</a:t>
            </a:r>
            <a:endParaRPr lang="zh-CN" altLang="en-US" sz="3200" dirty="0">
              <a:latin typeface="Times New Roman" panose="02020503050405090304" pitchFamily="18" charset="0"/>
              <a:ea typeface="+mn-ea"/>
              <a:cs typeface="Times New Roman" panose="02020503050405090304" pitchFamily="18" charset="0"/>
              <a:sym typeface="+mn-lt"/>
            </a:endParaRPr>
          </a:p>
        </p:txBody>
      </p:sp>
      <p:pic>
        <p:nvPicPr>
          <p:cNvPr id="7" name="图片 6">
            <a:extLst>
              <a:ext uri="{FF2B5EF4-FFF2-40B4-BE49-F238E27FC236}">
                <a16:creationId xmlns:a16="http://schemas.microsoft.com/office/drawing/2014/main" id="{9FAEFED4-C273-9CF3-88FC-E8898D6C24D1}"/>
              </a:ext>
            </a:extLst>
          </p:cNvPr>
          <p:cNvPicPr>
            <a:picLocks noChangeAspect="1"/>
          </p:cNvPicPr>
          <p:nvPr/>
        </p:nvPicPr>
        <p:blipFill>
          <a:blip r:embed="rId2"/>
          <a:stretch>
            <a:fillRect/>
          </a:stretch>
        </p:blipFill>
        <p:spPr>
          <a:xfrm>
            <a:off x="250030" y="984250"/>
            <a:ext cx="6473965" cy="3724910"/>
          </a:xfrm>
          <a:prstGeom prst="rect">
            <a:avLst/>
          </a:prstGeom>
        </p:spPr>
      </p:pic>
      <p:pic>
        <p:nvPicPr>
          <p:cNvPr id="8" name="图片 7">
            <a:extLst>
              <a:ext uri="{FF2B5EF4-FFF2-40B4-BE49-F238E27FC236}">
                <a16:creationId xmlns:a16="http://schemas.microsoft.com/office/drawing/2014/main" id="{F62FC636-387E-2A5F-21EB-9CBBDF7F4A57}"/>
              </a:ext>
            </a:extLst>
          </p:cNvPr>
          <p:cNvPicPr>
            <a:picLocks noChangeAspect="1"/>
          </p:cNvPicPr>
          <p:nvPr/>
        </p:nvPicPr>
        <p:blipFill>
          <a:blip r:embed="rId3"/>
          <a:stretch>
            <a:fillRect/>
          </a:stretch>
        </p:blipFill>
        <p:spPr>
          <a:xfrm>
            <a:off x="116840" y="4780915"/>
            <a:ext cx="5130800" cy="952500"/>
          </a:xfrm>
          <a:prstGeom prst="rect">
            <a:avLst/>
          </a:prstGeom>
        </p:spPr>
      </p:pic>
      <p:pic>
        <p:nvPicPr>
          <p:cNvPr id="9" name="图片 8">
            <a:extLst>
              <a:ext uri="{FF2B5EF4-FFF2-40B4-BE49-F238E27FC236}">
                <a16:creationId xmlns:a16="http://schemas.microsoft.com/office/drawing/2014/main" id="{DC269520-F845-F74B-FE51-F127DC62A64A}"/>
              </a:ext>
            </a:extLst>
          </p:cNvPr>
          <p:cNvPicPr>
            <a:picLocks noChangeAspect="1"/>
          </p:cNvPicPr>
          <p:nvPr/>
        </p:nvPicPr>
        <p:blipFill>
          <a:blip r:embed="rId4"/>
          <a:stretch>
            <a:fillRect/>
          </a:stretch>
        </p:blipFill>
        <p:spPr>
          <a:xfrm>
            <a:off x="5116322" y="4776788"/>
            <a:ext cx="4027678" cy="1666126"/>
          </a:xfrm>
          <a:prstGeom prst="rect">
            <a:avLst/>
          </a:prstGeom>
        </p:spPr>
      </p:pic>
    </p:spTree>
    <p:extLst>
      <p:ext uri="{BB962C8B-B14F-4D97-AF65-F5344CB8AC3E}">
        <p14:creationId xmlns:p14="http://schemas.microsoft.com/office/powerpoint/2010/main" val="284585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237</a:t>
            </a:fld>
            <a:endParaRPr lang="zh-CN" altLang="en-US" dirty="0">
              <a:latin typeface="Times New Roman" panose="02020503050405090304" pitchFamily="18" charset="0"/>
              <a:cs typeface="Times New Roman" panose="02020503050405090304" pitchFamily="18" charset="0"/>
            </a:endParaRPr>
          </a:p>
        </p:txBody>
      </p:sp>
      <p:sp>
        <p:nvSpPr>
          <p:cNvPr id="3" name="矩形 2"/>
          <p:cNvSpPr/>
          <p:nvPr/>
        </p:nvSpPr>
        <p:spPr>
          <a:xfrm>
            <a:off x="250667" y="955413"/>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1" name="文本框 10"/>
          <p:cNvSpPr txBox="1"/>
          <p:nvPr>
            <p:custDataLst>
              <p:tags r:id="rId1"/>
            </p:custDataLst>
          </p:nvPr>
        </p:nvSpPr>
        <p:spPr>
          <a:xfrm>
            <a:off x="139065" y="1043940"/>
            <a:ext cx="7908290" cy="3733800"/>
          </a:xfrm>
          <a:prstGeom prst="rect">
            <a:avLst/>
          </a:prstGeom>
          <a:solidFill>
            <a:schemeClr val="bg1"/>
          </a:solidFill>
          <a:ln>
            <a:noFill/>
          </a:ln>
        </p:spPr>
        <p:txBody>
          <a:bodyPr wrap="square" rtlCol="0">
            <a:noAutofit/>
          </a:bodyPr>
          <a:lstStyle/>
          <a:p>
            <a:pPr marL="342900" indent="-342900" algn="just">
              <a:lnSpc>
                <a:spcPct val="150000"/>
              </a:lnSpc>
              <a:buClr>
                <a:schemeClr val="tx1"/>
              </a:buClr>
              <a:buSzTx/>
              <a:buFont typeface="Wingdings" panose="05000000000000000000" pitchFamily="2" charset="2"/>
              <a:buChar char="Ø"/>
            </a:pPr>
            <a:r>
              <a:rPr lang="zh-CN" altLang="en-US" sz="1400" dirty="0">
                <a:sym typeface="+mn-ea"/>
              </a:rPr>
              <a:t>背景：目前，</a:t>
            </a:r>
            <a:r>
              <a:rPr lang="en-US" altLang="zh-CN" sz="1400" dirty="0">
                <a:sym typeface="+mn-ea"/>
              </a:rPr>
              <a:t>Tensor-GCN </a:t>
            </a:r>
            <a:r>
              <a:rPr lang="zh-CN" altLang="en-US" sz="1400" dirty="0">
                <a:sym typeface="+mn-ea"/>
              </a:rPr>
              <a:t>存在两个主要问题：一是不支持多阶扩展，二是参数数量过高。针对这些问题，我们进一步提出了改进方案</a:t>
            </a:r>
            <a:r>
              <a:rPr lang="en-US" altLang="zh-CN" sz="1400" dirty="0">
                <a:sym typeface="+mn-ea"/>
              </a:rPr>
              <a:t> </a:t>
            </a:r>
            <a:r>
              <a:rPr lang="en-US" altLang="zh-CN" sz="1400" dirty="0" err="1">
                <a:sym typeface="+mn-ea"/>
              </a:rPr>
              <a:t>MTensor</a:t>
            </a:r>
            <a:r>
              <a:rPr lang="en-US" altLang="zh-CN" sz="1400" dirty="0">
                <a:sym typeface="+mn-ea"/>
              </a:rPr>
              <a:t>-GCN</a:t>
            </a:r>
            <a:r>
              <a:rPr lang="zh-CN" altLang="en-US" sz="1400" dirty="0">
                <a:sym typeface="+mn-ea"/>
              </a:rPr>
              <a:t>，旨在在引入更多相似度信息的同时，有效降低参数数量，从而提升模型的扩展性和实用性。</a:t>
            </a: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创新点：</a:t>
            </a:r>
          </a:p>
          <a:p>
            <a:pPr marL="800100" lvl="1"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弃用聚合多阶信息的方案</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让</a:t>
            </a:r>
            <a:r>
              <a:rPr lang="en-US" altLang="zh-CN" sz="1400" dirty="0">
                <a:latin typeface="Times New Roman" panose="02020503050405090304" pitchFamily="18" charset="0"/>
                <a:cs typeface="Times New Roman" panose="02020503050405090304" pitchFamily="18" charset="0"/>
              </a:rPr>
              <a:t> embedding </a:t>
            </a:r>
            <a:r>
              <a:rPr lang="zh-CN" altLang="en-US" sz="1400" dirty="0">
                <a:latin typeface="Times New Roman" panose="02020503050405090304" pitchFamily="18" charset="0"/>
                <a:cs typeface="Times New Roman" panose="02020503050405090304" pitchFamily="18" charset="0"/>
              </a:rPr>
              <a:t>回归到</a:t>
            </a:r>
            <a:r>
              <a:rPr lang="en-US" altLang="zh-CN" sz="1400" dirty="0">
                <a:latin typeface="Times New Roman" panose="02020503050405090304" pitchFamily="18" charset="0"/>
                <a:cs typeface="Times New Roman" panose="02020503050405090304" pitchFamily="18" charset="0"/>
              </a:rPr>
              <a:t> NxC，</a:t>
            </a:r>
            <a:r>
              <a:rPr lang="zh-CN" altLang="en-US" sz="1400" dirty="0">
                <a:latin typeface="Times New Roman" panose="02020503050405090304" pitchFamily="18" charset="0"/>
                <a:cs typeface="Times New Roman" panose="02020503050405090304" pitchFamily="18" charset="0"/>
              </a:rPr>
              <a:t>减少两倍的参数</a:t>
            </a:r>
            <a:r>
              <a:rPr lang="en-US" altLang="zh-CN" sz="1400" dirty="0">
                <a:latin typeface="Times New Roman" panose="02020503050405090304" pitchFamily="18" charset="0"/>
                <a:cs typeface="Times New Roman" panose="02020503050405090304" pitchFamily="18" charset="0"/>
              </a:rPr>
              <a:t>。</a:t>
            </a:r>
          </a:p>
          <a:p>
            <a:pPr marL="800100" lvl="1"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采用与</a:t>
            </a:r>
            <a:r>
              <a:rPr lang="en-US" altLang="zh-CN" sz="1400" dirty="0">
                <a:latin typeface="Times New Roman" panose="02020503050405090304" pitchFamily="18" charset="0"/>
                <a:cs typeface="Times New Roman" panose="02020503050405090304" pitchFamily="18" charset="0"/>
              </a:rPr>
              <a:t> GCN/HGNN </a:t>
            </a:r>
            <a:r>
              <a:rPr lang="zh-CN" altLang="en-US" sz="1400" dirty="0">
                <a:latin typeface="Times New Roman" panose="02020503050405090304" pitchFamily="18" charset="0"/>
                <a:cs typeface="Times New Roman" panose="02020503050405090304" pitchFamily="18" charset="0"/>
              </a:rPr>
              <a:t>相似的思路</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通过解线性方程统一参数</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并最终实现简化的多阶张量图卷积框架</a:t>
            </a:r>
            <a:r>
              <a:rPr lang="en-US" altLang="zh-CN" sz="1400" dirty="0">
                <a:latin typeface="Times New Roman" panose="02020503050405090304" pitchFamily="18" charset="0"/>
                <a:cs typeface="Times New Roman" panose="02020503050405090304" pitchFamily="18" charset="0"/>
              </a:rPr>
              <a:t>。</a:t>
            </a:r>
          </a:p>
          <a:p>
            <a:pPr marL="800100" lvl="1"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支持多阶扩展</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可结合二部图</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锚点度量做大样本数据</a:t>
            </a:r>
            <a:r>
              <a:rPr lang="en-US" altLang="zh-CN" sz="1400" dirty="0">
                <a:latin typeface="Times New Roman" panose="02020503050405090304" pitchFamily="18" charset="0"/>
                <a:cs typeface="Times New Roman" panose="02020503050405090304" pitchFamily="18" charset="0"/>
              </a:rPr>
              <a:t>。</a:t>
            </a: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latin typeface="Times New Roman" panose="02020503050405090304" pitchFamily="18" charset="0"/>
              <a:cs typeface="Times New Roman" panose="02020503050405090304" pitchFamily="18" charset="0"/>
            </a:endParaRPr>
          </a:p>
          <a:p>
            <a:pPr indent="0" algn="just">
              <a:lnSpc>
                <a:spcPct val="150000"/>
              </a:lnSpc>
              <a:buClr>
                <a:schemeClr val="tx1"/>
              </a:buClr>
              <a:buSzTx/>
              <a:buFont typeface="Wingdings" panose="05000000000000000000" pitchFamily="2" charset="2"/>
              <a:buNone/>
            </a:pPr>
            <a:endParaRPr lang="zh-CN" altLang="en-US" sz="1400" dirty="0"/>
          </a:p>
        </p:txBody>
      </p:sp>
      <p:pic>
        <p:nvPicPr>
          <p:cNvPr id="12" name="图片 11"/>
          <p:cNvPicPr>
            <a:picLocks noChangeAspect="1"/>
          </p:cNvPicPr>
          <p:nvPr/>
        </p:nvPicPr>
        <p:blipFill>
          <a:blip r:embed="rId4"/>
          <a:stretch>
            <a:fillRect/>
          </a:stretch>
        </p:blipFill>
        <p:spPr>
          <a:xfrm>
            <a:off x="250825" y="4119245"/>
            <a:ext cx="4571365" cy="1455420"/>
          </a:xfrm>
          <a:prstGeom prst="rect">
            <a:avLst/>
          </a:prstGeom>
        </p:spPr>
      </p:pic>
      <p:pic>
        <p:nvPicPr>
          <p:cNvPr id="13" name="图片 12"/>
          <p:cNvPicPr>
            <a:picLocks noChangeAspect="1"/>
          </p:cNvPicPr>
          <p:nvPr/>
        </p:nvPicPr>
        <p:blipFill>
          <a:blip r:embed="rId5"/>
          <a:stretch>
            <a:fillRect/>
          </a:stretch>
        </p:blipFill>
        <p:spPr>
          <a:xfrm>
            <a:off x="4822190" y="4253865"/>
            <a:ext cx="4274820" cy="1320800"/>
          </a:xfrm>
          <a:prstGeom prst="rect">
            <a:avLst/>
          </a:prstGeom>
        </p:spPr>
      </p:pic>
      <p:sp>
        <p:nvSpPr>
          <p:cNvPr id="8" name="内容占位符 7"/>
          <p:cNvSpPr>
            <a:spLocks noGrp="1"/>
          </p:cNvSpPr>
          <p:nvPr>
            <p:ph sz="quarter" idx="13"/>
          </p:nvPr>
        </p:nvSpPr>
        <p:spPr>
          <a:xfrm>
            <a:off x="250190" y="230505"/>
            <a:ext cx="5478780" cy="504825"/>
          </a:xfrm>
        </p:spPr>
        <p:txBody>
          <a:bodyPr>
            <a:noAutofit/>
          </a:bodyPr>
          <a:lstStyle/>
          <a:p>
            <a:r>
              <a:rPr lang="zh-CN" altLang="en-US" sz="3200" dirty="0">
                <a:solidFill>
                  <a:srgbClr val="000000"/>
                </a:solidFill>
                <a:latin typeface="+mn-ea"/>
                <a:sym typeface="+mn-ea"/>
              </a:rPr>
              <a:t>工作二</a:t>
            </a:r>
            <a:r>
              <a:rPr lang="en-US" altLang="zh-CN" sz="3200" dirty="0">
                <a:solidFill>
                  <a:srgbClr val="000000"/>
                </a:solidFill>
                <a:latin typeface="+mn-ea"/>
                <a:sym typeface="+mn-ea"/>
              </a:rPr>
              <a:t>： </a:t>
            </a:r>
            <a:r>
              <a:rPr lang="en-US" altLang="zh-CN" sz="3200" dirty="0" err="1">
                <a:latin typeface="Times New Roman" panose="02020503050405090304" pitchFamily="18" charset="0"/>
                <a:cs typeface="Times New Roman" panose="02020503050405090304" pitchFamily="18" charset="0"/>
                <a:sym typeface="+mn-lt"/>
              </a:rPr>
              <a:t>MTensor</a:t>
            </a:r>
            <a:r>
              <a:rPr lang="en-US" altLang="zh-CN" sz="3200" dirty="0">
                <a:latin typeface="Times New Roman" panose="02020503050405090304" pitchFamily="18" charset="0"/>
                <a:cs typeface="Times New Roman" panose="02020503050405090304" pitchFamily="18" charset="0"/>
                <a:sym typeface="+mn-lt"/>
              </a:rPr>
              <a:t>-GCN </a:t>
            </a:r>
            <a:endParaRPr lang="zh-CN" altLang="en-US" sz="3200" dirty="0">
              <a:latin typeface="Times New Roman" panose="02020503050405090304" pitchFamily="18" charset="0"/>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238</a:t>
            </a:fld>
            <a:endParaRPr lang="zh-CN" altLang="en-US">
              <a:latin typeface="Times New Roman" panose="02020503050405090304" pitchFamily="18" charset="0"/>
              <a:cs typeface="Times New Roman" panose="02020503050405090304" pitchFamily="18" charset="0"/>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451498"/>
          <p:cNvPicPr>
            <a:picLocks noChangeAspect="1"/>
          </p:cNvPicPr>
          <p:nvPr/>
        </p:nvPicPr>
        <p:blipFill>
          <a:blip r:embed="rId4"/>
          <a:stretch>
            <a:fillRect/>
          </a:stretch>
        </p:blipFill>
        <p:spPr>
          <a:xfrm>
            <a:off x="0" y="1127760"/>
            <a:ext cx="9144000" cy="5141595"/>
          </a:xfrm>
          <a:prstGeom prst="rect">
            <a:avLst/>
          </a:prstGeom>
        </p:spPr>
      </p:pic>
      <p:sp>
        <p:nvSpPr>
          <p:cNvPr id="6"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工作二</a:t>
            </a:r>
            <a:r>
              <a:rPr lang="en-US" altLang="zh-CN" sz="3200" dirty="0">
                <a:solidFill>
                  <a:srgbClr val="000000"/>
                </a:solidFill>
                <a:latin typeface="+mn-ea"/>
                <a:sym typeface="+mn-ea"/>
              </a:rPr>
              <a:t>：MTensor-GCN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239</a:t>
            </a:fld>
            <a:endParaRPr lang="zh-CN" altLang="en-US">
              <a:latin typeface="Times New Roman" panose="02020503050405090304" pitchFamily="18" charset="0"/>
              <a:cs typeface="Times New Roman" panose="02020503050405090304" pitchFamily="18" charset="0"/>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5" name="图片 4" descr="QQ_1730792615795"/>
          <p:cNvPicPr>
            <a:picLocks noChangeAspect="1"/>
          </p:cNvPicPr>
          <p:nvPr/>
        </p:nvPicPr>
        <p:blipFill>
          <a:blip r:embed="rId4"/>
          <a:stretch>
            <a:fillRect/>
          </a:stretch>
        </p:blipFill>
        <p:spPr>
          <a:xfrm>
            <a:off x="0" y="916305"/>
            <a:ext cx="9144000" cy="5677535"/>
          </a:xfrm>
          <a:prstGeom prst="rect">
            <a:avLst/>
          </a:prstGeom>
        </p:spPr>
      </p:pic>
      <p:sp>
        <p:nvSpPr>
          <p:cNvPr id="6"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工作二</a:t>
            </a:r>
            <a:r>
              <a:rPr lang="en-US" altLang="zh-CN" sz="3200" dirty="0">
                <a:solidFill>
                  <a:srgbClr val="000000"/>
                </a:solidFill>
                <a:latin typeface="+mn-ea"/>
                <a:sym typeface="+mn-ea"/>
              </a:rPr>
              <a:t>：MTensor-GCN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8893175" cy="504825"/>
          </a:xfrm>
        </p:spPr>
        <p:txBody>
          <a:bodyPr>
            <a:noAutofit/>
          </a:bodyPr>
          <a:lstStyle/>
          <a:p>
            <a:r>
              <a:rPr lang="en-US" altLang="zh-CN" sz="2400" dirty="0">
                <a:latin typeface="Times New Roman" panose="02020503050405090304" pitchFamily="18" charset="0"/>
                <a:cs typeface="Times New Roman" panose="02020503050405090304" pitchFamily="18" charset="0"/>
                <a:sym typeface="+mn-lt"/>
              </a:rPr>
              <a:t>Optimal Neighborhood Multi-view Spectral Clustering (ONMSC)</a:t>
            </a:r>
          </a:p>
        </p:txBody>
      </p:sp>
      <p:sp>
        <p:nvSpPr>
          <p:cNvPr id="3" name="矩形 2"/>
          <p:cNvSpPr/>
          <p:nvPr/>
        </p:nvSpPr>
        <p:spPr>
          <a:xfrm>
            <a:off x="250032" y="955413"/>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矩形 5"/>
          <p:cNvSpPr/>
          <p:nvPr/>
        </p:nvSpPr>
        <p:spPr>
          <a:xfrm>
            <a:off x="250030" y="1056008"/>
            <a:ext cx="8436770" cy="5077460"/>
          </a:xfrm>
          <a:prstGeom prst="rect">
            <a:avLst/>
          </a:prstGeom>
        </p:spPr>
        <p:txBody>
          <a:bodyPr wrap="square">
            <a:spAutoFit/>
          </a:bodyPr>
          <a:lstStyle/>
          <a:p>
            <a:pPr marL="342900" indent="-342900" algn="just">
              <a:lnSpc>
                <a:spcPct val="150000"/>
              </a:lnSpc>
              <a:buClr>
                <a:schemeClr val="bg2">
                  <a:lumMod val="50000"/>
                </a:schemeClr>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ONMSC</a:t>
            </a:r>
          </a:p>
          <a:p>
            <a:pPr marL="342900" indent="-342900" algn="just">
              <a:lnSpc>
                <a:spcPct val="150000"/>
              </a:lnSpc>
              <a:buClr>
                <a:schemeClr val="bg2">
                  <a:lumMod val="50000"/>
                </a:schemeClr>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模型：</a:t>
            </a:r>
          </a:p>
          <a:p>
            <a:pPr lvl="1" indent="0" algn="just">
              <a:lnSpc>
                <a:spcPct val="150000"/>
              </a:lnSpc>
              <a:buClr>
                <a:schemeClr val="bg2">
                  <a:lumMod val="50000"/>
                </a:schemeClr>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lvl="1" indent="0" algn="just">
              <a:lnSpc>
                <a:spcPct val="150000"/>
              </a:lnSpc>
              <a:buClr>
                <a:schemeClr val="bg2">
                  <a:lumMod val="50000"/>
                </a:schemeClr>
              </a:buClr>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 </a:t>
            </a:r>
          </a:p>
        </p:txBody>
      </p:sp>
      <p:pic>
        <p:nvPicPr>
          <p:cNvPr id="10" name="图片 9"/>
          <p:cNvPicPr>
            <a:picLocks noChangeAspect="1"/>
          </p:cNvPicPr>
          <p:nvPr/>
        </p:nvPicPr>
        <p:blipFill>
          <a:blip r:embed="rId3"/>
          <a:stretch>
            <a:fillRect/>
          </a:stretch>
        </p:blipFill>
        <p:spPr>
          <a:xfrm>
            <a:off x="1016000" y="1755775"/>
            <a:ext cx="5121910" cy="2482215"/>
          </a:xfrm>
          <a:prstGeom prst="rect">
            <a:avLst/>
          </a:prstGeom>
        </p:spPr>
      </p:pic>
      <p:pic>
        <p:nvPicPr>
          <p:cNvPr id="4" name="图片 3"/>
          <p:cNvPicPr>
            <a:picLocks noChangeAspect="1"/>
          </p:cNvPicPr>
          <p:nvPr/>
        </p:nvPicPr>
        <p:blipFill>
          <a:blip r:embed="rId4"/>
          <a:stretch>
            <a:fillRect/>
          </a:stretch>
        </p:blipFill>
        <p:spPr>
          <a:xfrm>
            <a:off x="1476375" y="4897120"/>
            <a:ext cx="4381500" cy="927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240</a:t>
            </a:fld>
            <a:endParaRPr lang="zh-CN" altLang="en-US">
              <a:latin typeface="Times New Roman" panose="02020503050405090304" pitchFamily="18" charset="0"/>
              <a:cs typeface="Times New Roman" panose="02020503050405090304" pitchFamily="18" charset="0"/>
            </a:endParaRP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pic>
        <p:nvPicPr>
          <p:cNvPr id="2" name="图片 1" descr="QQ_1730792631592"/>
          <p:cNvPicPr>
            <a:picLocks noChangeAspect="1"/>
          </p:cNvPicPr>
          <p:nvPr/>
        </p:nvPicPr>
        <p:blipFill>
          <a:blip r:embed="rId4"/>
          <a:stretch>
            <a:fillRect/>
          </a:stretch>
        </p:blipFill>
        <p:spPr>
          <a:xfrm>
            <a:off x="0" y="970280"/>
            <a:ext cx="9144000" cy="4917440"/>
          </a:xfrm>
          <a:prstGeom prst="rect">
            <a:avLst/>
          </a:prstGeom>
        </p:spPr>
      </p:pic>
      <p:sp>
        <p:nvSpPr>
          <p:cNvPr id="5"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solidFill>
                  <a:srgbClr val="000000"/>
                </a:solidFill>
                <a:latin typeface="+mn-ea"/>
                <a:sym typeface="+mn-ea"/>
              </a:rPr>
              <a:t>工作二</a:t>
            </a:r>
            <a:r>
              <a:rPr lang="en-US" altLang="zh-CN" sz="3200" dirty="0">
                <a:solidFill>
                  <a:srgbClr val="000000"/>
                </a:solidFill>
                <a:latin typeface="+mn-ea"/>
                <a:sym typeface="+mn-ea"/>
              </a:rPr>
              <a:t>：MTensor-GCN</a:t>
            </a:r>
            <a:endParaRPr lang="zh-CN" altLang="en-US" sz="3200" dirty="0">
              <a:latin typeface="Times New Roman" panose="02020503050405090304" pitchFamily="18" charset="0"/>
              <a:ea typeface="+mn-ea"/>
              <a:cs typeface="Times New Roman" panose="0202050305040509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241</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757999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r>
              <a:rPr lang="zh-CN" altLang="en-US" sz="3200" dirty="0">
                <a:latin typeface="Times New Roman" panose="02020503050405090304" pitchFamily="18" charset="0"/>
                <a:cs typeface="Times New Roman" panose="02020503050405090304" pitchFamily="18" charset="0"/>
                <a:sym typeface="+mn-lt"/>
              </a:rPr>
              <a:t>基于可分解相似性的推导</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3"/>
          <a:stretch>
            <a:fillRect/>
          </a:stretch>
        </p:blipFill>
        <p:spPr>
          <a:xfrm>
            <a:off x="250190" y="1318895"/>
            <a:ext cx="8639175" cy="4227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242</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757999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r>
              <a:rPr lang="zh-CN" altLang="en-US" sz="3200" dirty="0">
                <a:latin typeface="Times New Roman" panose="02020503050405090304" pitchFamily="18" charset="0"/>
                <a:cs typeface="Times New Roman" panose="02020503050405090304" pitchFamily="18" charset="0"/>
                <a:sym typeface="+mn-lt"/>
              </a:rPr>
              <a:t>基于可分解相似性的推导</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11" name="图片 10"/>
          <p:cNvPicPr>
            <a:picLocks noChangeAspect="1"/>
          </p:cNvPicPr>
          <p:nvPr/>
        </p:nvPicPr>
        <p:blipFill>
          <a:blip r:embed="rId3"/>
          <a:stretch>
            <a:fillRect/>
          </a:stretch>
        </p:blipFill>
        <p:spPr>
          <a:xfrm>
            <a:off x="341630" y="967740"/>
            <a:ext cx="8365490" cy="49898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243</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757999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r>
              <a:rPr lang="zh-CN" altLang="en-US" sz="3200" dirty="0">
                <a:latin typeface="Times New Roman" panose="02020503050405090304" pitchFamily="18" charset="0"/>
                <a:cs typeface="Times New Roman" panose="02020503050405090304" pitchFamily="18" charset="0"/>
                <a:sym typeface="+mn-lt"/>
              </a:rPr>
              <a:t>基于可分解相似性的推导</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3"/>
          <a:stretch>
            <a:fillRect/>
          </a:stretch>
        </p:blipFill>
        <p:spPr>
          <a:xfrm>
            <a:off x="0" y="2758440"/>
            <a:ext cx="9039860" cy="3408680"/>
          </a:xfrm>
          <a:prstGeom prst="rect">
            <a:avLst/>
          </a:prstGeom>
        </p:spPr>
      </p:pic>
      <p:pic>
        <p:nvPicPr>
          <p:cNvPr id="6" name="图片 5"/>
          <p:cNvPicPr>
            <a:picLocks noChangeAspect="1"/>
          </p:cNvPicPr>
          <p:nvPr/>
        </p:nvPicPr>
        <p:blipFill>
          <a:blip r:embed="rId4"/>
          <a:stretch>
            <a:fillRect/>
          </a:stretch>
        </p:blipFill>
        <p:spPr>
          <a:xfrm>
            <a:off x="421005" y="1028700"/>
            <a:ext cx="7143750" cy="147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244</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757999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MTensor-GCN </a:t>
            </a:r>
            <a:r>
              <a:rPr lang="zh-CN" altLang="en-US" sz="3200" dirty="0">
                <a:latin typeface="Times New Roman" panose="02020503050405090304" pitchFamily="18" charset="0"/>
                <a:cs typeface="Times New Roman" panose="02020503050405090304" pitchFamily="18" charset="0"/>
                <a:sym typeface="+mn-lt"/>
              </a:rPr>
              <a:t>基于可分解相似性的推导</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375285" y="1937385"/>
            <a:ext cx="8533130" cy="3216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245</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488430"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ea"/>
              </a:rPr>
              <a:t>MTensor-GCN </a:t>
            </a:r>
            <a:r>
              <a:rPr lang="zh-CN" altLang="en-US" sz="3200" dirty="0">
                <a:latin typeface="Times New Roman" panose="02020503050405090304" pitchFamily="18" charset="0"/>
                <a:cs typeface="Times New Roman" panose="02020503050405090304" pitchFamily="18" charset="0"/>
                <a:sym typeface="+mn-lt"/>
              </a:rPr>
              <a:t>实验结果</a:t>
            </a:r>
          </a:p>
        </p:txBody>
      </p:sp>
      <p:sp>
        <p:nvSpPr>
          <p:cNvPr id="3" name="矩形 2"/>
          <p:cNvSpPr/>
          <p:nvPr/>
        </p:nvSpPr>
        <p:spPr>
          <a:xfrm>
            <a:off x="250190" y="967740"/>
            <a:ext cx="8723630" cy="579755"/>
          </a:xfrm>
          <a:prstGeom prst="rect">
            <a:avLst/>
          </a:prstGeom>
        </p:spPr>
        <p:txBody>
          <a:bodyPr wrap="square">
            <a:no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57785" y="967740"/>
            <a:ext cx="5964555" cy="1281430"/>
          </a:xfrm>
          <a:prstGeom prst="rect">
            <a:avLst/>
          </a:prstGeom>
        </p:spPr>
      </p:pic>
      <p:pic>
        <p:nvPicPr>
          <p:cNvPr id="10" name="图片 9"/>
          <p:cNvPicPr>
            <a:picLocks noChangeAspect="1"/>
          </p:cNvPicPr>
          <p:nvPr/>
        </p:nvPicPr>
        <p:blipFill>
          <a:blip r:embed="rId4"/>
          <a:stretch>
            <a:fillRect/>
          </a:stretch>
        </p:blipFill>
        <p:spPr>
          <a:xfrm>
            <a:off x="0" y="2157730"/>
            <a:ext cx="9086215" cy="1522730"/>
          </a:xfrm>
          <a:prstGeom prst="rect">
            <a:avLst/>
          </a:prstGeom>
        </p:spPr>
      </p:pic>
      <p:sp>
        <p:nvSpPr>
          <p:cNvPr id="11" name="文本框 10"/>
          <p:cNvSpPr txBox="1"/>
          <p:nvPr/>
        </p:nvSpPr>
        <p:spPr>
          <a:xfrm>
            <a:off x="57785" y="3747135"/>
            <a:ext cx="9484567" cy="1164590"/>
          </a:xfrm>
          <a:prstGeom prst="rect">
            <a:avLst/>
          </a:prstGeom>
          <a:noFill/>
        </p:spPr>
        <p:txBody>
          <a:bodyPr wrap="square" rtlCol="0" anchor="t">
            <a:noAutofit/>
          </a:bodyPr>
          <a:lstStyle/>
          <a:p>
            <a:pPr indent="0" algn="just">
              <a:lnSpc>
                <a:spcPct val="150000"/>
              </a:lnSpc>
              <a:buClr>
                <a:schemeClr val="tx1"/>
              </a:buClr>
              <a:buFont typeface="Wingdings" panose="05000000000000000000" pitchFamily="2" charset="2"/>
              <a:buNone/>
            </a:pPr>
            <a:r>
              <a:rPr lang="zh-CN" altLang="en-US" sz="1600" dirty="0">
                <a:latin typeface="Times New Roman" panose="02020503050405090304" pitchFamily="18" charset="0"/>
                <a:cs typeface="Times New Roman" panose="02020503050405090304" pitchFamily="18" charset="0"/>
                <a:sym typeface="+mn-ea"/>
              </a:rPr>
              <a:t>结论：</a:t>
            </a:r>
            <a:endParaRPr lang="en-US" altLang="zh-CN" sz="16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r>
              <a:rPr lang="en-US" altLang="zh-CN" sz="1600" dirty="0">
                <a:latin typeface="Times New Roman" panose="02020503050405090304" pitchFamily="18" charset="0"/>
                <a:cs typeface="Times New Roman" panose="02020503050405090304" pitchFamily="18" charset="0"/>
                <a:sym typeface="+mn-ea"/>
              </a:rPr>
              <a:t>MTensor-GCN-B </a:t>
            </a:r>
            <a:r>
              <a:rPr lang="zh-CN" altLang="en-US" sz="1600" dirty="0">
                <a:latin typeface="Times New Roman" panose="02020503050405090304" pitchFamily="18" charset="0"/>
                <a:cs typeface="Times New Roman" panose="02020503050405090304" pitchFamily="18" charset="0"/>
                <a:sym typeface="+mn-ea"/>
              </a:rPr>
              <a:t>效果相对较好</a:t>
            </a:r>
          </a:p>
          <a:p>
            <a:pPr marL="342900" indent="-342900" algn="just">
              <a:lnSpc>
                <a:spcPct val="150000"/>
              </a:lnSpc>
              <a:buClr>
                <a:schemeClr val="tx1"/>
              </a:buClr>
              <a:buFont typeface="Wingdings" panose="05000000000000000000" pitchFamily="2" charset="2"/>
              <a:buChar char="Ø"/>
            </a:pPr>
            <a:r>
              <a:rPr lang="zh-CN" altLang="en-US" sz="1600" dirty="0">
                <a:latin typeface="Times New Roman" panose="02020503050405090304" pitchFamily="18" charset="0"/>
                <a:cs typeface="Times New Roman" panose="02020503050405090304" pitchFamily="18" charset="0"/>
                <a:sym typeface="+mn-ea"/>
              </a:rPr>
              <a:t>考虑搭配注意力机制平衡贡献？</a:t>
            </a:r>
            <a:endParaRPr lang="en-US" altLang="zh-CN" sz="16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r>
              <a:rPr lang="en-US" altLang="zh-CN" sz="1600" dirty="0">
                <a:latin typeface="Times New Roman" panose="02020503050405090304" pitchFamily="18" charset="0"/>
                <a:cs typeface="Times New Roman" panose="02020503050405090304" pitchFamily="18" charset="0"/>
                <a:sym typeface="+mn-ea"/>
              </a:rPr>
              <a:t>MTensor-GCN-A </a:t>
            </a:r>
            <a:r>
              <a:rPr lang="zh-CN" altLang="en-US" sz="1600" dirty="0">
                <a:latin typeface="Times New Roman" panose="02020503050405090304" pitchFamily="18" charset="0"/>
                <a:cs typeface="Times New Roman" panose="02020503050405090304" pitchFamily="18" charset="0"/>
                <a:sym typeface="+mn-ea"/>
              </a:rPr>
              <a:t>的过拟合情况严重</a:t>
            </a:r>
          </a:p>
          <a:p>
            <a:pPr marL="342900" indent="-342900" algn="just">
              <a:lnSpc>
                <a:spcPct val="150000"/>
              </a:lnSpc>
              <a:buClr>
                <a:schemeClr val="tx1"/>
              </a:buClr>
              <a:buFont typeface="Wingdings" panose="05000000000000000000" pitchFamily="2" charset="2"/>
              <a:buChar char="Ø"/>
            </a:pPr>
            <a:endParaRPr lang="zh-CN" altLang="en-US" sz="1600" dirty="0">
              <a:latin typeface="Times New Roman" panose="02020503050405090304" pitchFamily="18" charset="0"/>
              <a:cs typeface="Times New Roman" panose="02020503050405090304" pitchFamily="18" charset="0"/>
              <a:sym typeface="+mn-ea"/>
            </a:endParaRPr>
          </a:p>
        </p:txBody>
      </p:sp>
      <p:pic>
        <p:nvPicPr>
          <p:cNvPr id="12" name="图片 11"/>
          <p:cNvPicPr>
            <a:picLocks noChangeAspect="1"/>
          </p:cNvPicPr>
          <p:nvPr/>
        </p:nvPicPr>
        <p:blipFill>
          <a:blip r:embed="rId5"/>
          <a:stretch>
            <a:fillRect/>
          </a:stretch>
        </p:blipFill>
        <p:spPr>
          <a:xfrm>
            <a:off x="457835" y="5366385"/>
            <a:ext cx="8181975" cy="1425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246</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7780393" cy="504825"/>
          </a:xfrm>
        </p:spPr>
        <p:txBody>
          <a:bodyPr>
            <a:noAutofit/>
          </a:bodyPr>
          <a:lstStyle/>
          <a:p>
            <a:r>
              <a:rPr lang="zh-CN" altLang="en-US" sz="3200" dirty="0">
                <a:latin typeface="Times New Roman" panose="02020503050405090304" pitchFamily="18" charset="0"/>
                <a:cs typeface="Times New Roman" panose="02020503050405090304" pitchFamily="18" charset="0"/>
              </a:rPr>
              <a:t>验证高阶相似度的有效性</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文本框 10"/>
          <p:cNvSpPr txBox="1"/>
          <p:nvPr/>
        </p:nvSpPr>
        <p:spPr>
          <a:xfrm>
            <a:off x="292935" y="992024"/>
            <a:ext cx="8327040" cy="27959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syn300/100: </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en-US" altLang="zh-CN" sz="2400" dirty="0">
              <a:latin typeface="Times New Roman" panose="02020503050405090304" pitchFamily="18" charset="0"/>
              <a:cs typeface="Times New Roman" panose="02020503050405090304" pitchFamily="18" charset="0"/>
            </a:endParaRPr>
          </a:p>
        </p:txBody>
      </p:sp>
      <p:sp>
        <p:nvSpPr>
          <p:cNvPr id="14" name="矩形 13"/>
          <p:cNvSpPr/>
          <p:nvPr/>
        </p:nvSpPr>
        <p:spPr>
          <a:xfrm>
            <a:off x="292935" y="114109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构建模拟数据集，绘制</a:t>
            </a:r>
            <a:r>
              <a:rPr lang="es-419" altLang="zh-CN" sz="2400" dirty="0">
                <a:solidFill>
                  <a:srgbClr val="262626"/>
                </a:solidFill>
                <a:effectLst/>
                <a:latin typeface="Helvetica" pitchFamily="2" charset="0"/>
              </a:rPr>
              <a:t>embedding </a:t>
            </a:r>
            <a:r>
              <a:rPr lang="zh-CN" altLang="en-US" sz="2400" b="1" dirty="0">
                <a:solidFill>
                  <a:srgbClr val="262626"/>
                </a:solidFill>
                <a:effectLst/>
                <a:latin typeface="PingFang SC" panose="020B0400000000000000" pitchFamily="34" charset="-122"/>
                <a:ea typeface="PingFang SC" panose="020B0400000000000000" pitchFamily="34" charset="-122"/>
              </a:rPr>
              <a:t>的相似度热图</a:t>
            </a:r>
            <a:endParaRPr lang="zh-CN" altLang="en-US" sz="2400" dirty="0">
              <a:solidFill>
                <a:srgbClr val="262626"/>
              </a:solidFill>
              <a:effectLst/>
              <a:latin typeface="Helvetica" pitchFamily="2" charset="0"/>
            </a:endParaRPr>
          </a:p>
        </p:txBody>
      </p:sp>
      <p:pic>
        <p:nvPicPr>
          <p:cNvPr id="4" name="图片 3">
            <a:extLst>
              <a:ext uri="{FF2B5EF4-FFF2-40B4-BE49-F238E27FC236}">
                <a16:creationId xmlns:a16="http://schemas.microsoft.com/office/drawing/2014/main" id="{BF44A51E-28B8-7E0A-8086-BC62FF633EB8}"/>
              </a:ext>
            </a:extLst>
          </p:cNvPr>
          <p:cNvPicPr>
            <a:picLocks noChangeAspect="1"/>
          </p:cNvPicPr>
          <p:nvPr/>
        </p:nvPicPr>
        <p:blipFill>
          <a:blip r:embed="rId3"/>
          <a:stretch>
            <a:fillRect/>
          </a:stretch>
        </p:blipFill>
        <p:spPr>
          <a:xfrm>
            <a:off x="414600" y="2539071"/>
            <a:ext cx="8083710" cy="27959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F789A-9A43-D58E-E9FC-583AE3224E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B1BFA4-42C2-982B-05BE-75D4066F009B}"/>
              </a:ext>
            </a:extLst>
          </p:cNvPr>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247</a:t>
            </a:fld>
            <a:endParaRPr lang="zh-CN" altLang="en-US" dirty="0">
              <a:latin typeface="Times New Roman" panose="02020503050405090304" pitchFamily="18" charset="0"/>
              <a:cs typeface="Times New Roman" panose="02020503050405090304" pitchFamily="18" charset="0"/>
            </a:endParaRPr>
          </a:p>
        </p:txBody>
      </p:sp>
      <p:sp>
        <p:nvSpPr>
          <p:cNvPr id="7" name="内容占位符 6">
            <a:extLst>
              <a:ext uri="{FF2B5EF4-FFF2-40B4-BE49-F238E27FC236}">
                <a16:creationId xmlns:a16="http://schemas.microsoft.com/office/drawing/2014/main" id="{9CC3E41E-2D67-A135-1276-B1614BB03CEF}"/>
              </a:ext>
            </a:extLst>
          </p:cNvPr>
          <p:cNvSpPr>
            <a:spLocks noGrp="1"/>
          </p:cNvSpPr>
          <p:nvPr>
            <p:ph sz="quarter" idx="13"/>
          </p:nvPr>
        </p:nvSpPr>
        <p:spPr>
          <a:xfrm>
            <a:off x="250031" y="230425"/>
            <a:ext cx="7780393" cy="504825"/>
          </a:xfrm>
        </p:spPr>
        <p:txBody>
          <a:bodyPr>
            <a:noAutofit/>
          </a:bodyPr>
          <a:lstStyle/>
          <a:p>
            <a:r>
              <a:rPr lang="en-US" altLang="zh-CN" sz="3200" dirty="0">
                <a:solidFill>
                  <a:srgbClr val="262626"/>
                </a:solidFill>
                <a:latin typeface="Times New Roman" panose="02020503050405090304" pitchFamily="18" charset="0"/>
                <a:cs typeface="Times New Roman" panose="02020503050405090304" pitchFamily="18" charset="0"/>
              </a:rPr>
              <a:t>syn300/100</a:t>
            </a:r>
            <a:r>
              <a:rPr lang="zh-CN" altLang="en-US" sz="3200" dirty="0">
                <a:solidFill>
                  <a:srgbClr val="262626"/>
                </a:solidFill>
                <a:latin typeface="Times New Roman" panose="02020503050405090304" pitchFamily="18" charset="0"/>
                <a:cs typeface="Times New Roman" panose="02020503050405090304" pitchFamily="18" charset="0"/>
              </a:rPr>
              <a:t>：</a:t>
            </a:r>
            <a:r>
              <a:rPr lang="es-419" altLang="zh-CN" sz="3200" dirty="0">
                <a:solidFill>
                  <a:srgbClr val="262626"/>
                </a:solidFill>
                <a:effectLst/>
                <a:latin typeface="Helvetica" pitchFamily="2" charset="0"/>
              </a:rPr>
              <a:t>embedding </a:t>
            </a:r>
            <a:r>
              <a:rPr lang="zh-CN" altLang="en-US" sz="3200" dirty="0">
                <a:solidFill>
                  <a:srgbClr val="262626"/>
                </a:solidFill>
                <a:effectLst/>
                <a:latin typeface="PingFang SC" panose="020B0400000000000000" pitchFamily="34" charset="-122"/>
                <a:ea typeface="PingFang SC" panose="020B0400000000000000" pitchFamily="34" charset="-122"/>
              </a:rPr>
              <a:t>的相似度热图</a:t>
            </a:r>
            <a:endParaRPr lang="zh-CN" altLang="en-US" sz="3200" dirty="0">
              <a:latin typeface="Times New Roman" panose="02020503050405090304" pitchFamily="18" charset="0"/>
              <a:cs typeface="Times New Roman" panose="02020503050405090304" pitchFamily="18" charset="0"/>
            </a:endParaRPr>
          </a:p>
        </p:txBody>
      </p:sp>
      <p:sp>
        <p:nvSpPr>
          <p:cNvPr id="3" name="矩形 2">
            <a:extLst>
              <a:ext uri="{FF2B5EF4-FFF2-40B4-BE49-F238E27FC236}">
                <a16:creationId xmlns:a16="http://schemas.microsoft.com/office/drawing/2014/main" id="{14289F6A-7D25-9797-2AA4-770BEC2F596A}"/>
              </a:ext>
            </a:extLst>
          </p:cNvPr>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8" name="图片 7" descr="电脑萤幕画面&#10;&#10;AI 生成的内容可能不正确。">
            <a:extLst>
              <a:ext uri="{FF2B5EF4-FFF2-40B4-BE49-F238E27FC236}">
                <a16:creationId xmlns:a16="http://schemas.microsoft.com/office/drawing/2014/main" id="{1BDFF9B3-25E5-C5DA-3C4C-9BC1084A3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9575"/>
            <a:ext cx="5163286" cy="4302738"/>
          </a:xfrm>
          <a:prstGeom prst="rect">
            <a:avLst/>
          </a:prstGeom>
        </p:spPr>
      </p:pic>
      <p:sp>
        <p:nvSpPr>
          <p:cNvPr id="9" name="文本框 8">
            <a:extLst>
              <a:ext uri="{FF2B5EF4-FFF2-40B4-BE49-F238E27FC236}">
                <a16:creationId xmlns:a16="http://schemas.microsoft.com/office/drawing/2014/main" id="{BCB1B3FF-1A2B-8F6D-F916-7AC9C6BB764D}"/>
              </a:ext>
            </a:extLst>
          </p:cNvPr>
          <p:cNvSpPr txBox="1"/>
          <p:nvPr/>
        </p:nvSpPr>
        <p:spPr>
          <a:xfrm>
            <a:off x="1549400" y="5622313"/>
            <a:ext cx="1569660" cy="369332"/>
          </a:xfrm>
          <a:prstGeom prst="rect">
            <a:avLst/>
          </a:prstGeom>
          <a:noFill/>
        </p:spPr>
        <p:txBody>
          <a:bodyPr wrap="none" rtlCol="0">
            <a:spAutoFit/>
          </a:bodyPr>
          <a:lstStyle/>
          <a:p>
            <a:r>
              <a:rPr kumimoji="1" lang="zh-CN" altLang="en-US" dirty="0"/>
              <a:t>不可分解三阶</a:t>
            </a:r>
            <a:endParaRPr kumimoji="1" lang="en-US" altLang="zh-CN" dirty="0"/>
          </a:p>
        </p:txBody>
      </p:sp>
      <p:pic>
        <p:nvPicPr>
          <p:cNvPr id="11" name="图片 10" descr="图表&#10;&#10;AI 生成的内容可能不正确。">
            <a:extLst>
              <a:ext uri="{FF2B5EF4-FFF2-40B4-BE49-F238E27FC236}">
                <a16:creationId xmlns:a16="http://schemas.microsoft.com/office/drawing/2014/main" id="{9ABEAD52-4DFF-824B-CF6F-76CDAED83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0488" y="967478"/>
            <a:ext cx="3811778" cy="3176482"/>
          </a:xfrm>
          <a:prstGeom prst="rect">
            <a:avLst/>
          </a:prstGeom>
        </p:spPr>
      </p:pic>
      <p:sp>
        <p:nvSpPr>
          <p:cNvPr id="12" name="文本框 11">
            <a:extLst>
              <a:ext uri="{FF2B5EF4-FFF2-40B4-BE49-F238E27FC236}">
                <a16:creationId xmlns:a16="http://schemas.microsoft.com/office/drawing/2014/main" id="{943AB816-FCD1-6D39-3173-F1D67771F8DA}"/>
              </a:ext>
            </a:extLst>
          </p:cNvPr>
          <p:cNvSpPr txBox="1"/>
          <p:nvPr/>
        </p:nvSpPr>
        <p:spPr>
          <a:xfrm>
            <a:off x="6334086" y="2694962"/>
            <a:ext cx="1338828" cy="369332"/>
          </a:xfrm>
          <a:prstGeom prst="rect">
            <a:avLst/>
          </a:prstGeom>
          <a:noFill/>
        </p:spPr>
        <p:txBody>
          <a:bodyPr wrap="none" rtlCol="0">
            <a:spAutoFit/>
          </a:bodyPr>
          <a:lstStyle/>
          <a:p>
            <a:r>
              <a:rPr kumimoji="1" lang="zh-CN" altLang="en-US" dirty="0"/>
              <a:t>可分解三阶</a:t>
            </a:r>
            <a:endParaRPr kumimoji="1" lang="en-US" altLang="zh-CN" dirty="0"/>
          </a:p>
        </p:txBody>
      </p:sp>
      <p:pic>
        <p:nvPicPr>
          <p:cNvPr id="15" name="图片 14" descr="图表&#10;&#10;AI 生成的内容可能不正确。">
            <a:extLst>
              <a:ext uri="{FF2B5EF4-FFF2-40B4-BE49-F238E27FC236}">
                <a16:creationId xmlns:a16="http://schemas.microsoft.com/office/drawing/2014/main" id="{9EB18B5B-77B6-F663-C768-4F3281FAF7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0488" y="3793707"/>
            <a:ext cx="3811778" cy="3176481"/>
          </a:xfrm>
          <a:prstGeom prst="rect">
            <a:avLst/>
          </a:prstGeom>
        </p:spPr>
      </p:pic>
      <p:sp>
        <p:nvSpPr>
          <p:cNvPr id="16" name="文本框 15">
            <a:extLst>
              <a:ext uri="{FF2B5EF4-FFF2-40B4-BE49-F238E27FC236}">
                <a16:creationId xmlns:a16="http://schemas.microsoft.com/office/drawing/2014/main" id="{1E74B4AD-50FF-AFA9-524F-B5C456002CBF}"/>
              </a:ext>
            </a:extLst>
          </p:cNvPr>
          <p:cNvSpPr txBox="1"/>
          <p:nvPr/>
        </p:nvSpPr>
        <p:spPr>
          <a:xfrm>
            <a:off x="6680334" y="5622313"/>
            <a:ext cx="646331" cy="369332"/>
          </a:xfrm>
          <a:prstGeom prst="rect">
            <a:avLst/>
          </a:prstGeom>
          <a:noFill/>
        </p:spPr>
        <p:txBody>
          <a:bodyPr wrap="none" rtlCol="0">
            <a:spAutoFit/>
          </a:bodyPr>
          <a:lstStyle/>
          <a:p>
            <a:r>
              <a:rPr kumimoji="1" lang="zh-CN" altLang="en-US" dirty="0"/>
              <a:t>二阶</a:t>
            </a:r>
            <a:endParaRPr kumimoji="1" lang="en-US" altLang="zh-CN" dirty="0"/>
          </a:p>
        </p:txBody>
      </p:sp>
    </p:spTree>
    <p:extLst>
      <p:ext uri="{BB962C8B-B14F-4D97-AF65-F5344CB8AC3E}">
        <p14:creationId xmlns:p14="http://schemas.microsoft.com/office/powerpoint/2010/main" val="210846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4E1B5-2C5F-C604-7E6F-FE7BD0243B75}"/>
            </a:ext>
          </a:extLst>
        </p:cNvPr>
        <p:cNvGrpSpPr/>
        <p:nvPr/>
      </p:nvGrpSpPr>
      <p:grpSpPr>
        <a:xfrm>
          <a:off x="0" y="0"/>
          <a:ext cx="0" cy="0"/>
          <a:chOff x="0" y="0"/>
          <a:chExt cx="0" cy="0"/>
        </a:xfrm>
      </p:grpSpPr>
      <p:pic>
        <p:nvPicPr>
          <p:cNvPr id="10" name="图片 9" descr="图表&#10;&#10;AI 生成的内容可能不正确。">
            <a:extLst>
              <a:ext uri="{FF2B5EF4-FFF2-40B4-BE49-F238E27FC236}">
                <a16:creationId xmlns:a16="http://schemas.microsoft.com/office/drawing/2014/main" id="{B47C17A1-5ED8-25CE-C4CC-AB6459744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556" y="900312"/>
            <a:ext cx="3617722" cy="3014768"/>
          </a:xfrm>
          <a:prstGeom prst="rect">
            <a:avLst/>
          </a:prstGeom>
        </p:spPr>
      </p:pic>
      <p:pic>
        <p:nvPicPr>
          <p:cNvPr id="5" name="图片 4" descr="示意图&#10;&#10;AI 生成的内容可能不正确。">
            <a:extLst>
              <a:ext uri="{FF2B5EF4-FFF2-40B4-BE49-F238E27FC236}">
                <a16:creationId xmlns:a16="http://schemas.microsoft.com/office/drawing/2014/main" id="{967A7228-F1D8-5C44-D7E1-3C74CA178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054" y="3644900"/>
            <a:ext cx="3855720" cy="3213100"/>
          </a:xfrm>
          <a:prstGeom prst="rect">
            <a:avLst/>
          </a:prstGeom>
        </p:spPr>
      </p:pic>
      <p:sp>
        <p:nvSpPr>
          <p:cNvPr id="2" name="灯片编号占位符 1">
            <a:extLst>
              <a:ext uri="{FF2B5EF4-FFF2-40B4-BE49-F238E27FC236}">
                <a16:creationId xmlns:a16="http://schemas.microsoft.com/office/drawing/2014/main" id="{2BFD3E45-BE85-BD12-A389-727B1B240FA1}"/>
              </a:ext>
            </a:extLst>
          </p:cNvPr>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248</a:t>
            </a:fld>
            <a:endParaRPr lang="zh-CN" altLang="en-US" dirty="0">
              <a:latin typeface="Times New Roman" panose="02020503050405090304" pitchFamily="18" charset="0"/>
              <a:cs typeface="Times New Roman" panose="02020503050405090304" pitchFamily="18" charset="0"/>
            </a:endParaRPr>
          </a:p>
        </p:txBody>
      </p:sp>
      <p:sp>
        <p:nvSpPr>
          <p:cNvPr id="7" name="内容占位符 6">
            <a:extLst>
              <a:ext uri="{FF2B5EF4-FFF2-40B4-BE49-F238E27FC236}">
                <a16:creationId xmlns:a16="http://schemas.microsoft.com/office/drawing/2014/main" id="{BE334CAD-C058-09C2-EAFD-8B7AC122B04F}"/>
              </a:ext>
            </a:extLst>
          </p:cNvPr>
          <p:cNvSpPr>
            <a:spLocks noGrp="1"/>
          </p:cNvSpPr>
          <p:nvPr>
            <p:ph sz="quarter" idx="13"/>
          </p:nvPr>
        </p:nvSpPr>
        <p:spPr>
          <a:xfrm>
            <a:off x="250031" y="230425"/>
            <a:ext cx="8723743" cy="504825"/>
          </a:xfrm>
        </p:spPr>
        <p:txBody>
          <a:bodyPr>
            <a:noAutofit/>
          </a:bodyPr>
          <a:lstStyle/>
          <a:p>
            <a:r>
              <a:rPr lang="zh-CN" altLang="en-US" sz="3200" dirty="0">
                <a:latin typeface="Times New Roman" panose="02020503050405090304" pitchFamily="18" charset="0"/>
                <a:cs typeface="Times New Roman" panose="02020503050405090304" pitchFamily="18" charset="0"/>
              </a:rPr>
              <a:t>真实数据</a:t>
            </a:r>
            <a:r>
              <a:rPr lang="en-US" altLang="zh-CN" sz="3200" dirty="0">
                <a:latin typeface="Times New Roman" panose="02020503050405090304" pitchFamily="18" charset="0"/>
                <a:cs typeface="Times New Roman" panose="02020503050405090304" pitchFamily="18" charset="0"/>
              </a:rPr>
              <a:t>Lung </a:t>
            </a:r>
            <a:r>
              <a:rPr lang="zh-CN" altLang="en-US" sz="3200" dirty="0">
                <a:latin typeface="Times New Roman" panose="02020503050405090304" pitchFamily="18" charset="0"/>
                <a:cs typeface="Times New Roman" panose="02020503050405090304" pitchFamily="18" charset="0"/>
              </a:rPr>
              <a:t>上的</a:t>
            </a:r>
            <a:r>
              <a:rPr lang="es-419" altLang="zh-CN" sz="3200" dirty="0">
                <a:solidFill>
                  <a:srgbClr val="262626"/>
                </a:solidFill>
                <a:effectLst/>
                <a:latin typeface="Helvetica" pitchFamily="2" charset="0"/>
              </a:rPr>
              <a:t>embedding </a:t>
            </a:r>
            <a:r>
              <a:rPr lang="zh-CN" altLang="en-US" sz="3200" dirty="0">
                <a:solidFill>
                  <a:srgbClr val="262626"/>
                </a:solidFill>
                <a:effectLst/>
                <a:latin typeface="PingFang SC" panose="020B0400000000000000" pitchFamily="34" charset="-122"/>
                <a:ea typeface="PingFang SC" panose="020B0400000000000000" pitchFamily="34" charset="-122"/>
              </a:rPr>
              <a:t>相似度热图</a:t>
            </a:r>
            <a:endParaRPr lang="zh-CN" altLang="en-US" sz="3200" dirty="0">
              <a:latin typeface="Times New Roman" panose="02020503050405090304" pitchFamily="18" charset="0"/>
              <a:cs typeface="Times New Roman" panose="02020503050405090304" pitchFamily="18" charset="0"/>
            </a:endParaRPr>
          </a:p>
        </p:txBody>
      </p:sp>
      <p:sp>
        <p:nvSpPr>
          <p:cNvPr id="3" name="矩形 2">
            <a:extLst>
              <a:ext uri="{FF2B5EF4-FFF2-40B4-BE49-F238E27FC236}">
                <a16:creationId xmlns:a16="http://schemas.microsoft.com/office/drawing/2014/main" id="{36E194AC-6061-4300-B37E-1BFA367A47AA}"/>
              </a:ext>
            </a:extLst>
          </p:cNvPr>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9" name="文本框 8">
            <a:extLst>
              <a:ext uri="{FF2B5EF4-FFF2-40B4-BE49-F238E27FC236}">
                <a16:creationId xmlns:a16="http://schemas.microsoft.com/office/drawing/2014/main" id="{D43CE679-BAEF-0626-4E38-4028BEBC1233}"/>
              </a:ext>
            </a:extLst>
          </p:cNvPr>
          <p:cNvSpPr txBox="1"/>
          <p:nvPr/>
        </p:nvSpPr>
        <p:spPr>
          <a:xfrm>
            <a:off x="1549400" y="5622313"/>
            <a:ext cx="1569660" cy="369332"/>
          </a:xfrm>
          <a:prstGeom prst="rect">
            <a:avLst/>
          </a:prstGeom>
          <a:noFill/>
        </p:spPr>
        <p:txBody>
          <a:bodyPr wrap="none" rtlCol="0">
            <a:spAutoFit/>
          </a:bodyPr>
          <a:lstStyle/>
          <a:p>
            <a:r>
              <a:rPr kumimoji="1" lang="zh-CN" altLang="en-US" dirty="0"/>
              <a:t>不可分解三阶</a:t>
            </a:r>
            <a:endParaRPr kumimoji="1" lang="en-US" altLang="zh-CN" dirty="0"/>
          </a:p>
        </p:txBody>
      </p:sp>
      <p:sp>
        <p:nvSpPr>
          <p:cNvPr id="12" name="文本框 11">
            <a:extLst>
              <a:ext uri="{FF2B5EF4-FFF2-40B4-BE49-F238E27FC236}">
                <a16:creationId xmlns:a16="http://schemas.microsoft.com/office/drawing/2014/main" id="{6CA119B1-2D7A-5FBA-052F-3B02A1001F5E}"/>
              </a:ext>
            </a:extLst>
          </p:cNvPr>
          <p:cNvSpPr txBox="1"/>
          <p:nvPr/>
        </p:nvSpPr>
        <p:spPr>
          <a:xfrm>
            <a:off x="8596697" y="1515871"/>
            <a:ext cx="246628" cy="1477328"/>
          </a:xfrm>
          <a:prstGeom prst="rect">
            <a:avLst/>
          </a:prstGeom>
          <a:noFill/>
        </p:spPr>
        <p:txBody>
          <a:bodyPr wrap="square" rtlCol="0">
            <a:spAutoFit/>
          </a:bodyPr>
          <a:lstStyle/>
          <a:p>
            <a:r>
              <a:rPr kumimoji="1" lang="zh-CN" altLang="en-US" dirty="0"/>
              <a:t>可分解三阶</a:t>
            </a:r>
            <a:endParaRPr kumimoji="1" lang="en-US" altLang="zh-CN" dirty="0"/>
          </a:p>
        </p:txBody>
      </p:sp>
      <p:sp>
        <p:nvSpPr>
          <p:cNvPr id="16" name="文本框 15">
            <a:extLst>
              <a:ext uri="{FF2B5EF4-FFF2-40B4-BE49-F238E27FC236}">
                <a16:creationId xmlns:a16="http://schemas.microsoft.com/office/drawing/2014/main" id="{FD84A52C-4ECF-6A0C-19C2-D9153A0ED71A}"/>
              </a:ext>
            </a:extLst>
          </p:cNvPr>
          <p:cNvSpPr txBox="1"/>
          <p:nvPr/>
        </p:nvSpPr>
        <p:spPr>
          <a:xfrm>
            <a:off x="8641621" y="4537848"/>
            <a:ext cx="295314" cy="646331"/>
          </a:xfrm>
          <a:prstGeom prst="rect">
            <a:avLst/>
          </a:prstGeom>
          <a:noFill/>
        </p:spPr>
        <p:txBody>
          <a:bodyPr wrap="square" rtlCol="0">
            <a:spAutoFit/>
          </a:bodyPr>
          <a:lstStyle/>
          <a:p>
            <a:r>
              <a:rPr kumimoji="1" lang="zh-CN" altLang="en-US" dirty="0"/>
              <a:t>二阶</a:t>
            </a:r>
            <a:endParaRPr kumimoji="1" lang="en-US" altLang="zh-CN" dirty="0"/>
          </a:p>
        </p:txBody>
      </p:sp>
      <p:pic>
        <p:nvPicPr>
          <p:cNvPr id="14" name="图片 13" descr="图表&#10;&#10;AI 生成的内容可能不正确。">
            <a:extLst>
              <a:ext uri="{FF2B5EF4-FFF2-40B4-BE49-F238E27FC236}">
                <a16:creationId xmlns:a16="http://schemas.microsoft.com/office/drawing/2014/main" id="{891F3A3E-FCDD-34A9-9B97-7F05F22903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76" y="1286783"/>
            <a:ext cx="5202636" cy="4335530"/>
          </a:xfrm>
          <a:prstGeom prst="rect">
            <a:avLst/>
          </a:prstGeom>
        </p:spPr>
      </p:pic>
    </p:spTree>
    <p:extLst>
      <p:ext uri="{BB962C8B-B14F-4D97-AF65-F5344CB8AC3E}">
        <p14:creationId xmlns:p14="http://schemas.microsoft.com/office/powerpoint/2010/main" val="243101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25</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8893175" cy="504825"/>
          </a:xfrm>
        </p:spPr>
        <p:txBody>
          <a:bodyPr>
            <a:noAutofit/>
          </a:bodyPr>
          <a:lstStyle/>
          <a:p>
            <a:r>
              <a:rPr lang="en-US" altLang="zh-CN" sz="2400" dirty="0">
                <a:latin typeface="Times New Roman" panose="02020503050405090304" pitchFamily="18" charset="0"/>
                <a:cs typeface="Times New Roman" panose="02020503050405090304" pitchFamily="18" charset="0"/>
                <a:sym typeface="+mn-lt"/>
              </a:rPr>
              <a:t>Optimal Neighborhood Multi-view Spectral Clustering (ONMSC)</a:t>
            </a:r>
          </a:p>
        </p:txBody>
      </p:sp>
      <p:sp>
        <p:nvSpPr>
          <p:cNvPr id="3" name="矩形 2"/>
          <p:cNvSpPr/>
          <p:nvPr/>
        </p:nvSpPr>
        <p:spPr>
          <a:xfrm>
            <a:off x="250032" y="955413"/>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矩形 5"/>
          <p:cNvSpPr/>
          <p:nvPr/>
        </p:nvSpPr>
        <p:spPr>
          <a:xfrm>
            <a:off x="250030" y="1056008"/>
            <a:ext cx="8436770" cy="5631180"/>
          </a:xfrm>
          <a:prstGeom prst="rect">
            <a:avLst/>
          </a:prstGeom>
        </p:spPr>
        <p:txBody>
          <a:bodyPr wrap="square">
            <a:spAutoFit/>
          </a:bodyPr>
          <a:lstStyle/>
          <a:p>
            <a:pPr marL="342900" indent="-342900" algn="just">
              <a:lnSpc>
                <a:spcPct val="150000"/>
              </a:lnSpc>
              <a:buClr>
                <a:schemeClr val="bg2">
                  <a:lumMod val="50000"/>
                </a:schemeClr>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ONMSC</a:t>
            </a:r>
            <a:r>
              <a:rPr lang="zh-CN" altLang="en-US" sz="2400" dirty="0">
                <a:latin typeface="Times New Roman" panose="02020503050405090304" pitchFamily="18" charset="0"/>
                <a:cs typeface="Times New Roman" panose="02020503050405090304" pitchFamily="18" charset="0"/>
              </a:rPr>
              <a:t>的不可分解拉普拉斯构建</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找到</a:t>
            </a:r>
            <a:r>
              <a:rPr lang="en-US" altLang="zh-CN" sz="2400" dirty="0">
                <a:latin typeface="Times New Roman" panose="02020503050405090304" pitchFamily="18" charset="0"/>
                <a:cs typeface="Times New Roman" panose="02020503050405090304" pitchFamily="18" charset="0"/>
              </a:rPr>
              <a:t>i, j</a:t>
            </a:r>
            <a:r>
              <a:rPr lang="zh-CN" altLang="en-US" sz="2400" dirty="0">
                <a:latin typeface="Times New Roman" panose="02020503050405090304" pitchFamily="18" charset="0"/>
                <a:cs typeface="Times New Roman" panose="02020503050405090304" pitchFamily="18" charset="0"/>
              </a:rPr>
              <a:t>的公共邻居</a:t>
            </a:r>
            <a:r>
              <a:rPr lang="en-US" altLang="zh-CN" sz="2400" dirty="0">
                <a:latin typeface="Times New Roman" panose="02020503050405090304" pitchFamily="18" charset="0"/>
                <a:cs typeface="Times New Roman" panose="02020503050405090304" pitchFamily="18" charset="0"/>
              </a:rPr>
              <a:t>k, </a:t>
            </a:r>
            <a:r>
              <a:rPr lang="zh-CN" altLang="en-US" sz="2400" dirty="0">
                <a:latin typeface="Times New Roman" panose="02020503050405090304" pitchFamily="18" charset="0"/>
                <a:cs typeface="Times New Roman" panose="02020503050405090304" pitchFamily="18" charset="0"/>
              </a:rPr>
              <a:t>统计相似度之和</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优势：不可分解的相似度，且高阶的拉普拉斯仍然为</a:t>
            </a:r>
            <a:r>
              <a:rPr lang="en-US" altLang="zh-CN" sz="2400" dirty="0">
                <a:latin typeface="Times New Roman" panose="02020503050405090304" pitchFamily="18" charset="0"/>
                <a:cs typeface="Times New Roman" panose="02020503050405090304" pitchFamily="18" charset="0"/>
              </a:rPr>
              <a:t>nxn</a:t>
            </a:r>
          </a:p>
          <a:p>
            <a:pPr marL="342900"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难点：样本多，计算时的搜索空间很大，需要统计</a:t>
            </a:r>
            <a:r>
              <a:rPr lang="en-US" altLang="zh-CN" sz="2400" dirty="0">
                <a:latin typeface="Times New Roman" panose="02020503050405090304" pitchFamily="18" charset="0"/>
                <a:cs typeface="Times New Roman" panose="02020503050405090304" pitchFamily="18" charset="0"/>
              </a:rPr>
              <a:t>i, j</a:t>
            </a:r>
            <a:r>
              <a:rPr lang="zh-CN" altLang="en-US" sz="2400" dirty="0">
                <a:latin typeface="Times New Roman" panose="02020503050405090304" pitchFamily="18" charset="0"/>
                <a:cs typeface="Times New Roman" panose="02020503050405090304" pitchFamily="18" charset="0"/>
              </a:rPr>
              <a:t>的所有公共邻居</a:t>
            </a:r>
          </a:p>
          <a:p>
            <a:pPr lvl="1" indent="0" algn="just">
              <a:lnSpc>
                <a:spcPct val="150000"/>
              </a:lnSpc>
              <a:buClr>
                <a:schemeClr val="bg2">
                  <a:lumMod val="50000"/>
                </a:schemeClr>
              </a:buClr>
              <a:buFont typeface="Wingdings" panose="05000000000000000000" pitchFamily="2" charset="2"/>
              <a:buNone/>
            </a:pPr>
            <a:endParaRPr lang="zh-CN" altLang="en-US" sz="2400" dirty="0">
              <a:latin typeface="Times New Roman" panose="02020503050405090304" pitchFamily="18" charset="0"/>
              <a:cs typeface="Times New Roman" panose="02020503050405090304" pitchFamily="18" charset="0"/>
            </a:endParaRPr>
          </a:p>
          <a:p>
            <a:pPr lvl="1" indent="0" algn="just">
              <a:lnSpc>
                <a:spcPct val="150000"/>
              </a:lnSpc>
              <a:buClr>
                <a:schemeClr val="bg2">
                  <a:lumMod val="50000"/>
                </a:schemeClr>
              </a:buClr>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 </a:t>
            </a:r>
          </a:p>
        </p:txBody>
      </p:sp>
      <p:pic>
        <p:nvPicPr>
          <p:cNvPr id="5" name="图片 4"/>
          <p:cNvPicPr>
            <a:picLocks noChangeAspect="1"/>
          </p:cNvPicPr>
          <p:nvPr/>
        </p:nvPicPr>
        <p:blipFill>
          <a:blip r:embed="rId3"/>
          <a:stretch>
            <a:fillRect/>
          </a:stretch>
        </p:blipFill>
        <p:spPr>
          <a:xfrm>
            <a:off x="758825" y="2067560"/>
            <a:ext cx="2401570" cy="1120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张量</a:t>
            </a:r>
            <a:r>
              <a:rPr lang="en-US" altLang="zh-CN" sz="3600" b="1" dirty="0">
                <a:latin typeface="Times New Roman Bold" panose="02020503050405090304" charset="0"/>
                <a:cs typeface="Times New Roman Bold" panose="02020503050405090304" charset="0"/>
                <a:sym typeface="+mn-lt"/>
              </a:rPr>
              <a:t>GCN</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6</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29</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26</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zh-CN" altLang="en-US" sz="3200" dirty="0">
                <a:latin typeface="Times New Roman" panose="02020503050405090304" pitchFamily="18" charset="0"/>
                <a:ea typeface="+mn-ea"/>
                <a:cs typeface="Times New Roman" panose="02020503050405090304" pitchFamily="18" charset="0"/>
                <a:sym typeface="+mn-lt"/>
              </a:rPr>
              <a:t>汇报大纲</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1018201"/>
            <a:ext cx="8436770" cy="2009775"/>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张量</a:t>
            </a:r>
            <a:r>
              <a:rPr lang="en-US" altLang="zh-CN" sz="2400" b="1" dirty="0">
                <a:solidFill>
                  <a:srgbClr val="000000"/>
                </a:solidFill>
                <a:latin typeface="+mn-ea"/>
              </a:rPr>
              <a:t>GCN</a:t>
            </a:r>
            <a:r>
              <a:rPr lang="zh-CN" altLang="en-US" sz="2400" b="1" dirty="0">
                <a:solidFill>
                  <a:srgbClr val="000000"/>
                </a:solidFill>
                <a:latin typeface="+mn-ea"/>
              </a:rPr>
              <a:t>构建回顾</a:t>
            </a: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sym typeface="+mn-ea"/>
              </a:rPr>
              <a:t>实验结果</a:t>
            </a: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张量</a:t>
            </a:r>
            <a:r>
              <a:rPr lang="en-US" altLang="zh-CN" sz="2400" b="1" dirty="0">
                <a:solidFill>
                  <a:srgbClr val="000000"/>
                </a:solidFill>
                <a:latin typeface="+mn-ea"/>
              </a:rPr>
              <a:t>GCN</a:t>
            </a:r>
            <a:r>
              <a:rPr lang="zh-CN" altLang="en-US" sz="2400" b="1" dirty="0">
                <a:solidFill>
                  <a:srgbClr val="000000"/>
                </a:solidFill>
                <a:latin typeface="+mn-ea"/>
              </a:rPr>
              <a:t>修改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111125"/>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张量化图卷积实现</a:t>
            </a:r>
          </a:p>
        </p:txBody>
      </p:sp>
      <p:pic>
        <p:nvPicPr>
          <p:cNvPr id="3" name="图片 2"/>
          <p:cNvPicPr>
            <a:picLocks noChangeAspect="1"/>
          </p:cNvPicPr>
          <p:nvPr/>
        </p:nvPicPr>
        <p:blipFill>
          <a:blip r:embed="rId3"/>
          <a:stretch>
            <a:fillRect/>
          </a:stretch>
        </p:blipFill>
        <p:spPr>
          <a:xfrm>
            <a:off x="0" y="920750"/>
            <a:ext cx="9144000" cy="55987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29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131445"/>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张量化图卷积改进思路</a:t>
            </a:r>
          </a:p>
        </p:txBody>
      </p:sp>
      <p:pic>
        <p:nvPicPr>
          <p:cNvPr id="2" name="图片 1"/>
          <p:cNvPicPr>
            <a:picLocks noChangeAspect="1"/>
          </p:cNvPicPr>
          <p:nvPr/>
        </p:nvPicPr>
        <p:blipFill>
          <a:blip r:embed="rId3"/>
          <a:stretch>
            <a:fillRect/>
          </a:stretch>
        </p:blipFill>
        <p:spPr>
          <a:xfrm>
            <a:off x="122555" y="1090930"/>
            <a:ext cx="7058660" cy="1459865"/>
          </a:xfrm>
          <a:prstGeom prst="rect">
            <a:avLst/>
          </a:prstGeom>
        </p:spPr>
      </p:pic>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2716826"/>
            <a:ext cx="8436770" cy="1732915"/>
          </a:xfrm>
          <a:prstGeom prst="rect">
            <a:avLst/>
          </a:prstGeom>
        </p:spPr>
        <p:txBody>
          <a:bodyPr wrap="square">
            <a:spAutoFit/>
          </a:bodyPr>
          <a:lstStyle/>
          <a:p>
            <a:pPr lvl="1" indent="0" algn="just">
              <a:lnSpc>
                <a:spcPct val="150000"/>
              </a:lnSpc>
              <a:spcBef>
                <a:spcPts val="1000"/>
              </a:spcBef>
              <a:buClr>
                <a:schemeClr val="bg2">
                  <a:lumMod val="50000"/>
                </a:schemeClr>
              </a:buClr>
              <a:buFont typeface="Wingdings" panose="05000000000000000000" pitchFamily="2" charset="2"/>
              <a:buNone/>
            </a:pPr>
            <a:endParaRPr lang="zh-CN" altLang="en-US" sz="2000" b="1" dirty="0">
              <a:solidFill>
                <a:srgbClr val="000000"/>
              </a:solidFill>
              <a:latin typeface="+mn-ea"/>
            </a:endParaRPr>
          </a:p>
          <a:p>
            <a:pPr lvl="1" indent="0" algn="just">
              <a:lnSpc>
                <a:spcPct val="150000"/>
              </a:lnSpc>
              <a:spcBef>
                <a:spcPts val="1000"/>
              </a:spcBef>
              <a:buClr>
                <a:schemeClr val="bg2">
                  <a:lumMod val="50000"/>
                </a:schemeClr>
              </a:buClr>
              <a:buFont typeface="Wingdings" panose="05000000000000000000" pitchFamily="2" charset="2"/>
              <a:buNone/>
            </a:pP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11" name="图片 10"/>
          <p:cNvPicPr>
            <a:picLocks noChangeAspect="1"/>
          </p:cNvPicPr>
          <p:nvPr/>
        </p:nvPicPr>
        <p:blipFill>
          <a:blip r:embed="rId4"/>
          <a:stretch>
            <a:fillRect/>
          </a:stretch>
        </p:blipFill>
        <p:spPr>
          <a:xfrm>
            <a:off x="122555" y="3399155"/>
            <a:ext cx="9041130" cy="2868930"/>
          </a:xfrm>
          <a:prstGeom prst="rect">
            <a:avLst/>
          </a:prstGeom>
        </p:spPr>
      </p:pic>
      <p:sp>
        <p:nvSpPr>
          <p:cNvPr id="12" name="文本框 11"/>
          <p:cNvSpPr txBox="1"/>
          <p:nvPr/>
        </p:nvSpPr>
        <p:spPr>
          <a:xfrm>
            <a:off x="122555" y="2901950"/>
            <a:ext cx="1325880" cy="368300"/>
          </a:xfrm>
          <a:prstGeom prst="rect">
            <a:avLst/>
          </a:prstGeom>
          <a:noFill/>
        </p:spPr>
        <p:txBody>
          <a:bodyPr wrap="none" rtlCol="0">
            <a:spAutoFit/>
          </a:bodyPr>
          <a:lstStyle/>
          <a:p>
            <a:r>
              <a:rPr lang="zh-CN" altLang="en-US"/>
              <a:t>改进方案：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张量化图卷积实现</a:t>
            </a:r>
          </a:p>
        </p:txBody>
      </p:sp>
      <p:pic>
        <p:nvPicPr>
          <p:cNvPr id="3" name="图片 2"/>
          <p:cNvPicPr>
            <a:picLocks noChangeAspect="1"/>
          </p:cNvPicPr>
          <p:nvPr/>
        </p:nvPicPr>
        <p:blipFill>
          <a:blip r:embed="rId3"/>
          <a:stretch>
            <a:fillRect/>
          </a:stretch>
        </p:blipFill>
        <p:spPr>
          <a:xfrm>
            <a:off x="0" y="1007110"/>
            <a:ext cx="9144000" cy="55987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30</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zh-CN" altLang="en-US" sz="3200" dirty="0">
                <a:latin typeface="Times New Roman" panose="02020503050405090304" pitchFamily="18" charset="0"/>
                <a:ea typeface="+mn-ea"/>
                <a:cs typeface="Times New Roman" panose="02020503050405090304" pitchFamily="18" charset="0"/>
                <a:sym typeface="+mn-lt"/>
              </a:rPr>
              <a:t>张量</a:t>
            </a:r>
            <a:r>
              <a:rPr lang="en-US" altLang="zh-CN" sz="3200" dirty="0">
                <a:latin typeface="Times New Roman" panose="02020503050405090304" pitchFamily="18" charset="0"/>
                <a:ea typeface="+mn-ea"/>
                <a:cs typeface="Times New Roman" panose="02020503050405090304" pitchFamily="18" charset="0"/>
                <a:sym typeface="+mn-lt"/>
              </a:rPr>
              <a:t>GCN</a:t>
            </a:r>
            <a:r>
              <a:rPr lang="zh-CN" altLang="en-US" sz="3200" dirty="0">
                <a:latin typeface="Times New Roman" panose="02020503050405090304" pitchFamily="18" charset="0"/>
                <a:ea typeface="+mn-ea"/>
                <a:cs typeface="Times New Roman" panose="02020503050405090304" pitchFamily="18" charset="0"/>
                <a:sym typeface="+mn-lt"/>
              </a:rPr>
              <a:t>实验结果</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grpSp>
        <p:nvGrpSpPr>
          <p:cNvPr id="13" name="组合 12"/>
          <p:cNvGrpSpPr/>
          <p:nvPr/>
        </p:nvGrpSpPr>
        <p:grpSpPr>
          <a:xfrm>
            <a:off x="250390" y="1091310"/>
            <a:ext cx="8637936" cy="4810534"/>
            <a:chOff x="250032" y="1650672"/>
            <a:chExt cx="8637936" cy="9947130"/>
          </a:xfrm>
        </p:grpSpPr>
        <p:sp>
          <p:nvSpPr>
            <p:cNvPr id="15" name="矩形 14"/>
            <p:cNvSpPr/>
            <p:nvPr/>
          </p:nvSpPr>
          <p:spPr>
            <a:xfrm>
              <a:off x="250032" y="1650672"/>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862917"/>
              <a:ext cx="8327040" cy="9734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张量</a:t>
              </a:r>
              <a:r>
                <a:rPr lang="en-US" altLang="zh-CN" sz="2000" dirty="0">
                  <a:latin typeface="Times New Roman" panose="02020503050405090304" pitchFamily="18" charset="0"/>
                  <a:cs typeface="Times New Roman" panose="02020503050405090304" pitchFamily="18" charset="0"/>
                </a:rPr>
                <a:t>GCN</a:t>
              </a:r>
              <a:r>
                <a:rPr lang="zh-CN" altLang="en-US" sz="2000" dirty="0">
                  <a:latin typeface="Times New Roman" panose="02020503050405090304" pitchFamily="18" charset="0"/>
                  <a:cs typeface="Times New Roman" panose="02020503050405090304" pitchFamily="18" charset="0"/>
                </a:rPr>
                <a:t>的结果和原版</a:t>
              </a:r>
              <a:r>
                <a:rPr lang="en-US" altLang="zh-CN" sz="2000" dirty="0">
                  <a:latin typeface="Times New Roman" panose="02020503050405090304" pitchFamily="18" charset="0"/>
                  <a:cs typeface="Times New Roman" panose="02020503050405090304" pitchFamily="18" charset="0"/>
                </a:rPr>
                <a:t>GCN</a:t>
              </a:r>
              <a:r>
                <a:rPr lang="zh-CN" altLang="en-US" sz="2000" dirty="0">
                  <a:latin typeface="Times New Roman" panose="02020503050405090304" pitchFamily="18" charset="0"/>
                  <a:cs typeface="Times New Roman" panose="02020503050405090304" pitchFamily="18" charset="0"/>
                </a:rPr>
                <a:t>类似</a:t>
              </a: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sym typeface="+mn-ea"/>
                </a:rPr>
                <a:t>基于</a:t>
              </a:r>
              <a:r>
                <a:rPr lang="en-US" altLang="zh-CN" sz="2000" dirty="0">
                  <a:latin typeface="Times New Roman" panose="02020503050405090304" pitchFamily="18" charset="0"/>
                  <a:cs typeface="Times New Roman" panose="02020503050405090304" pitchFamily="18" charset="0"/>
                  <a:sym typeface="+mn-ea"/>
                </a:rPr>
                <a:t>ONMSC</a:t>
              </a:r>
              <a:r>
                <a:rPr lang="zh-CN" altLang="en-US" sz="2000" dirty="0">
                  <a:latin typeface="Times New Roman" panose="02020503050405090304" pitchFamily="18" charset="0"/>
                  <a:cs typeface="Times New Roman" panose="02020503050405090304" pitchFamily="18" charset="0"/>
                  <a:sym typeface="+mn-ea"/>
                </a:rPr>
                <a:t>的拉普拉斯</a:t>
              </a: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p:txBody>
        </p:sp>
      </p:grpSp>
      <p:pic>
        <p:nvPicPr>
          <p:cNvPr id="9" name="图片 8"/>
          <p:cNvPicPr>
            <a:picLocks noChangeAspect="1"/>
          </p:cNvPicPr>
          <p:nvPr/>
        </p:nvPicPr>
        <p:blipFill>
          <a:blip r:embed="rId3"/>
          <a:stretch>
            <a:fillRect/>
          </a:stretch>
        </p:blipFill>
        <p:spPr>
          <a:xfrm>
            <a:off x="1010285" y="3631565"/>
            <a:ext cx="2401570" cy="1120775"/>
          </a:xfrm>
          <a:prstGeom prst="rect">
            <a:avLst/>
          </a:prstGeom>
        </p:spPr>
      </p:pic>
      <p:pic>
        <p:nvPicPr>
          <p:cNvPr id="10" name="图片 9"/>
          <p:cNvPicPr>
            <a:picLocks noChangeAspect="1"/>
          </p:cNvPicPr>
          <p:nvPr/>
        </p:nvPicPr>
        <p:blipFill>
          <a:blip r:embed="rId4"/>
          <a:stretch>
            <a:fillRect/>
          </a:stretch>
        </p:blipFill>
        <p:spPr>
          <a:xfrm>
            <a:off x="461645" y="1672590"/>
            <a:ext cx="7904480" cy="1433830"/>
          </a:xfrm>
          <a:prstGeom prst="rect">
            <a:avLst/>
          </a:prstGeom>
        </p:spPr>
      </p:pic>
      <p:pic>
        <p:nvPicPr>
          <p:cNvPr id="11" name="图片 10"/>
          <p:cNvPicPr>
            <a:picLocks noChangeAspect="1"/>
          </p:cNvPicPr>
          <p:nvPr/>
        </p:nvPicPr>
        <p:blipFill>
          <a:blip r:embed="rId5"/>
          <a:stretch>
            <a:fillRect/>
          </a:stretch>
        </p:blipFill>
        <p:spPr>
          <a:xfrm>
            <a:off x="1010285" y="4545965"/>
            <a:ext cx="6807200" cy="1625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31</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889317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基于</a:t>
            </a:r>
            <a:r>
              <a:rPr lang="en-US" altLang="zh-CN" sz="3200" dirty="0">
                <a:latin typeface="Times New Roman" panose="02020503050405090304" pitchFamily="18" charset="0"/>
                <a:cs typeface="Times New Roman" panose="02020503050405090304" pitchFamily="18" charset="0"/>
                <a:sym typeface="+mn-lt"/>
              </a:rPr>
              <a:t>               </a:t>
            </a:r>
            <a:r>
              <a:rPr lang="zh-CN" altLang="en-US" sz="3200" dirty="0">
                <a:latin typeface="Times New Roman" panose="02020503050405090304" pitchFamily="18" charset="0"/>
                <a:cs typeface="Times New Roman" panose="02020503050405090304" pitchFamily="18" charset="0"/>
                <a:sym typeface="+mn-lt"/>
              </a:rPr>
              <a:t>的不可分解张量相似度</a:t>
            </a:r>
            <a:r>
              <a:rPr lang="en-US" altLang="zh-CN" sz="3200" dirty="0">
                <a:latin typeface="Times New Roman" panose="02020503050405090304" pitchFamily="18" charset="0"/>
                <a:cs typeface="Times New Roman" panose="02020503050405090304" pitchFamily="18" charset="0"/>
                <a:sym typeface="+mn-lt"/>
              </a:rPr>
              <a:t> </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矩形 5"/>
          <p:cNvSpPr/>
          <p:nvPr/>
        </p:nvSpPr>
        <p:spPr>
          <a:xfrm>
            <a:off x="-444660" y="500383"/>
            <a:ext cx="8436770" cy="1198880"/>
          </a:xfrm>
          <a:prstGeom prst="rect">
            <a:avLst/>
          </a:prstGeom>
        </p:spPr>
        <p:txBody>
          <a:bodyPr wrap="square">
            <a:spAutoFit/>
          </a:bodyPr>
          <a:lstStyle/>
          <a:p>
            <a:pPr marL="342900" indent="-342900" algn="just">
              <a:lnSpc>
                <a:spcPct val="150000"/>
              </a:lnSpc>
              <a:buClr>
                <a:schemeClr val="bg2">
                  <a:lumMod val="50000"/>
                </a:schemeClr>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不可分解相似度：</a:t>
            </a:r>
            <a:r>
              <a:rPr lang="en-US" altLang="zh-CN" sz="2400" dirty="0">
                <a:latin typeface="Times New Roman" panose="02020503050405090304" pitchFamily="18" charset="0"/>
                <a:cs typeface="Times New Roman" panose="02020503050405090304" pitchFamily="18" charset="0"/>
              </a:rPr>
              <a:t>  </a:t>
            </a:r>
          </a:p>
        </p:txBody>
      </p:sp>
      <p:pic>
        <p:nvPicPr>
          <p:cNvPr id="8" name="334E55B0-647D-440b-865C-3EC943EB4CBC-1" descr="wpsoffice"/>
          <p:cNvPicPr>
            <a:picLocks noChangeAspect="1"/>
          </p:cNvPicPr>
          <p:nvPr/>
        </p:nvPicPr>
        <p:blipFill>
          <a:blip r:embed="rId3"/>
          <a:stretch>
            <a:fillRect/>
          </a:stretch>
        </p:blipFill>
        <p:spPr>
          <a:xfrm>
            <a:off x="1231265" y="230505"/>
            <a:ext cx="1327785" cy="525780"/>
          </a:xfrm>
          <a:prstGeom prst="rect">
            <a:avLst/>
          </a:prstGeom>
        </p:spPr>
      </p:pic>
      <p:pic>
        <p:nvPicPr>
          <p:cNvPr id="9" name="图片 8"/>
          <p:cNvPicPr>
            <a:picLocks noChangeAspect="1"/>
          </p:cNvPicPr>
          <p:nvPr/>
        </p:nvPicPr>
        <p:blipFill>
          <a:blip r:embed="rId4"/>
          <a:stretch>
            <a:fillRect/>
          </a:stretch>
        </p:blipFill>
        <p:spPr>
          <a:xfrm>
            <a:off x="786765" y="1779905"/>
            <a:ext cx="4634865" cy="2256790"/>
          </a:xfrm>
          <a:prstGeom prst="rect">
            <a:avLst/>
          </a:prstGeom>
        </p:spPr>
      </p:pic>
      <p:sp>
        <p:nvSpPr>
          <p:cNvPr id="10" name="文本框 9"/>
          <p:cNvSpPr txBox="1"/>
          <p:nvPr/>
        </p:nvSpPr>
        <p:spPr>
          <a:xfrm>
            <a:off x="518160" y="4183380"/>
            <a:ext cx="868680" cy="368300"/>
          </a:xfrm>
          <a:prstGeom prst="rect">
            <a:avLst/>
          </a:prstGeom>
          <a:noFill/>
        </p:spPr>
        <p:txBody>
          <a:bodyPr wrap="none" rtlCol="0">
            <a:spAutoFit/>
          </a:bodyPr>
          <a:lstStyle/>
          <a:p>
            <a:r>
              <a:rPr lang="zh-CN" altLang="en-US"/>
              <a:t>其中：</a:t>
            </a:r>
          </a:p>
        </p:txBody>
      </p:sp>
      <p:pic>
        <p:nvPicPr>
          <p:cNvPr id="11" name="图片 10"/>
          <p:cNvPicPr>
            <a:picLocks noChangeAspect="1"/>
          </p:cNvPicPr>
          <p:nvPr/>
        </p:nvPicPr>
        <p:blipFill>
          <a:blip r:embed="rId5"/>
          <a:stretch>
            <a:fillRect/>
          </a:stretch>
        </p:blipFill>
        <p:spPr>
          <a:xfrm>
            <a:off x="880110" y="4551680"/>
            <a:ext cx="5185410" cy="1529715"/>
          </a:xfrm>
          <a:prstGeom prst="rect">
            <a:avLst/>
          </a:prstGeom>
        </p:spPr>
      </p:pic>
      <p:sp>
        <p:nvSpPr>
          <p:cNvPr id="4" name="文本框 3"/>
          <p:cNvSpPr txBox="1"/>
          <p:nvPr/>
        </p:nvSpPr>
        <p:spPr>
          <a:xfrm>
            <a:off x="786765" y="6240145"/>
            <a:ext cx="4983480" cy="368300"/>
          </a:xfrm>
          <a:prstGeom prst="rect">
            <a:avLst/>
          </a:prstGeom>
          <a:noFill/>
        </p:spPr>
        <p:txBody>
          <a:bodyPr wrap="none" rtlCol="0" anchor="t">
            <a:spAutoFit/>
          </a:bodyPr>
          <a:lstStyle/>
          <a:p>
            <a:r>
              <a:rPr lang="zh-CN" altLang="en-US" dirty="0">
                <a:latin typeface="Times New Roman" panose="02020503050405090304" pitchFamily="18" charset="0"/>
                <a:cs typeface="Times New Roman" panose="02020503050405090304" pitchFamily="18" charset="0"/>
                <a:sym typeface="+mn-ea"/>
              </a:rPr>
              <a:t>体外计算并保存，训练时只引入最后的拉普拉斯</a:t>
            </a: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32</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889317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基于</a:t>
            </a:r>
            <a:r>
              <a:rPr lang="en-US" altLang="zh-CN" sz="3200" dirty="0">
                <a:latin typeface="Times New Roman" panose="02020503050405090304" pitchFamily="18" charset="0"/>
                <a:cs typeface="Times New Roman" panose="02020503050405090304" pitchFamily="18" charset="0"/>
                <a:sym typeface="+mn-lt"/>
              </a:rPr>
              <a:t>               </a:t>
            </a:r>
            <a:r>
              <a:rPr lang="zh-CN" altLang="en-US" sz="3200" dirty="0">
                <a:latin typeface="Times New Roman" panose="02020503050405090304" pitchFamily="18" charset="0"/>
                <a:cs typeface="Times New Roman" panose="02020503050405090304" pitchFamily="18" charset="0"/>
                <a:sym typeface="+mn-lt"/>
              </a:rPr>
              <a:t>的不可分解张量相似度实现</a:t>
            </a:r>
            <a:r>
              <a:rPr lang="en-US" altLang="zh-CN" sz="3200" dirty="0">
                <a:latin typeface="Times New Roman" panose="02020503050405090304" pitchFamily="18" charset="0"/>
                <a:cs typeface="Times New Roman" panose="02020503050405090304" pitchFamily="18" charset="0"/>
                <a:sym typeface="+mn-lt"/>
              </a:rPr>
              <a:t> </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矩形 5"/>
          <p:cNvSpPr/>
          <p:nvPr/>
        </p:nvSpPr>
        <p:spPr>
          <a:xfrm>
            <a:off x="-444500" y="500380"/>
            <a:ext cx="9319260" cy="4523105"/>
          </a:xfrm>
          <a:prstGeom prst="rect">
            <a:avLst/>
          </a:prstGeom>
        </p:spPr>
        <p:txBody>
          <a:bodyPr wrap="square">
            <a:spAutoFit/>
          </a:bodyPr>
          <a:lstStyle/>
          <a:p>
            <a:pPr marL="342900" indent="-342900" algn="just">
              <a:lnSpc>
                <a:spcPct val="150000"/>
              </a:lnSpc>
              <a:buClr>
                <a:schemeClr val="bg2">
                  <a:lumMod val="50000"/>
                </a:schemeClr>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当前问题：</a:t>
            </a:r>
          </a:p>
          <a:p>
            <a:pPr marL="800100" lvl="1" indent="-342900" algn="just">
              <a:lnSpc>
                <a:spcPct val="150000"/>
              </a:lnSpc>
              <a:buClr>
                <a:schemeClr val="bg2">
                  <a:lumMod val="50000"/>
                </a:schemeClr>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bg2">
                  <a:lumMod val="50000"/>
                </a:schemeClr>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bg2">
                  <a:lumMod val="50000"/>
                </a:schemeClr>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bg2">
                  <a:lumMod val="50000"/>
                </a:schemeClr>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1257300" lvl="2"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样本量大，</a:t>
            </a:r>
            <a:r>
              <a:rPr lang="en-US" altLang="zh-CN" sz="2400" dirty="0">
                <a:latin typeface="Times New Roman" panose="02020503050405090304" pitchFamily="18" charset="0"/>
                <a:cs typeface="Times New Roman" panose="02020503050405090304" pitchFamily="18" charset="0"/>
              </a:rPr>
              <a:t>T</a:t>
            </a:r>
            <a:r>
              <a:rPr lang="zh-CN" altLang="en-US" sz="2400" dirty="0">
                <a:latin typeface="Times New Roman" panose="02020503050405090304" pitchFamily="18" charset="0"/>
                <a:cs typeface="Times New Roman" panose="02020503050405090304" pitchFamily="18" charset="0"/>
              </a:rPr>
              <a:t>的计算耗时太久</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「下为数据集</a:t>
            </a:r>
            <a:r>
              <a:rPr lang="en-US" altLang="zh-CN" sz="2400" dirty="0">
                <a:latin typeface="Times New Roman" panose="02020503050405090304" pitchFamily="18" charset="0"/>
                <a:cs typeface="Times New Roman" panose="02020503050405090304" pitchFamily="18" charset="0"/>
              </a:rPr>
              <a:t>1/10</a:t>
            </a:r>
            <a:r>
              <a:rPr lang="zh-CN" altLang="en-US" sz="2400" dirty="0">
                <a:latin typeface="Times New Roman" panose="02020503050405090304" pitchFamily="18" charset="0"/>
                <a:cs typeface="Times New Roman" panose="02020503050405090304" pitchFamily="18" charset="0"/>
              </a:rPr>
              <a:t>生成时间」</a:t>
            </a:r>
          </a:p>
          <a:p>
            <a:pPr lvl="2" indent="0" algn="just">
              <a:lnSpc>
                <a:spcPct val="150000"/>
              </a:lnSpc>
              <a:buClr>
                <a:schemeClr val="bg2">
                  <a:lumMod val="50000"/>
                </a:schemeClr>
              </a:buClr>
              <a:buFont typeface="Wingdings" panose="05000000000000000000" pitchFamily="2" charset="2"/>
              <a:buNone/>
            </a:pPr>
            <a:endParaRPr lang="en-US" altLang="zh-CN" sz="2400" dirty="0">
              <a:latin typeface="Times New Roman" panose="02020503050405090304" pitchFamily="18" charset="0"/>
              <a:cs typeface="Times New Roman" panose="02020503050405090304" pitchFamily="18" charset="0"/>
            </a:endParaRPr>
          </a:p>
        </p:txBody>
      </p:sp>
      <p:pic>
        <p:nvPicPr>
          <p:cNvPr id="8" name="334E55B0-647D-440b-865C-3EC943EB4CBC-2" descr="wpsoffice"/>
          <p:cNvPicPr>
            <a:picLocks noChangeAspect="1"/>
          </p:cNvPicPr>
          <p:nvPr/>
        </p:nvPicPr>
        <p:blipFill>
          <a:blip r:embed="rId3"/>
          <a:stretch>
            <a:fillRect/>
          </a:stretch>
        </p:blipFill>
        <p:spPr>
          <a:xfrm>
            <a:off x="1231265" y="230505"/>
            <a:ext cx="1327785" cy="525780"/>
          </a:xfrm>
          <a:prstGeom prst="rect">
            <a:avLst/>
          </a:prstGeom>
        </p:spPr>
      </p:pic>
      <p:pic>
        <p:nvPicPr>
          <p:cNvPr id="4" name="图片 3"/>
          <p:cNvPicPr>
            <a:picLocks noChangeAspect="1"/>
          </p:cNvPicPr>
          <p:nvPr/>
        </p:nvPicPr>
        <p:blipFill>
          <a:blip r:embed="rId4"/>
          <a:stretch>
            <a:fillRect/>
          </a:stretch>
        </p:blipFill>
        <p:spPr>
          <a:xfrm>
            <a:off x="824865" y="1725930"/>
            <a:ext cx="3891915" cy="1967230"/>
          </a:xfrm>
          <a:prstGeom prst="rect">
            <a:avLst/>
          </a:prstGeom>
        </p:spPr>
      </p:pic>
      <p:pic>
        <p:nvPicPr>
          <p:cNvPr id="5" name="图片 4"/>
          <p:cNvPicPr>
            <a:picLocks noChangeAspect="1"/>
          </p:cNvPicPr>
          <p:nvPr/>
        </p:nvPicPr>
        <p:blipFill>
          <a:blip r:embed="rId5"/>
          <a:stretch>
            <a:fillRect/>
          </a:stretch>
        </p:blipFill>
        <p:spPr>
          <a:xfrm>
            <a:off x="595630" y="4683760"/>
            <a:ext cx="6355715" cy="1812290"/>
          </a:xfrm>
          <a:prstGeom prst="rect">
            <a:avLst/>
          </a:prstGeom>
        </p:spPr>
      </p:pic>
      <p:pic>
        <p:nvPicPr>
          <p:cNvPr id="9" name="图片 8"/>
          <p:cNvPicPr>
            <a:picLocks noChangeAspect="1"/>
          </p:cNvPicPr>
          <p:nvPr/>
        </p:nvPicPr>
        <p:blipFill>
          <a:blip r:embed="rId6"/>
          <a:stretch>
            <a:fillRect/>
          </a:stretch>
        </p:blipFill>
        <p:spPr>
          <a:xfrm>
            <a:off x="4076065" y="5122545"/>
            <a:ext cx="5067300" cy="55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33</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当前处理关键问题</a:t>
            </a:r>
            <a:endParaRPr lang="en-US" altLang="zh-CN" sz="3200" dirty="0">
              <a:latin typeface="Times New Roman" panose="02020503050405090304" pitchFamily="18" charset="0"/>
              <a:cs typeface="Times New Roman" panose="02020503050405090304" pitchFamily="18" charset="0"/>
              <a:sym typeface="+mn-lt"/>
            </a:endParaRP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grpSp>
        <p:nvGrpSpPr>
          <p:cNvPr id="13" name="组合 12"/>
          <p:cNvGrpSpPr/>
          <p:nvPr/>
        </p:nvGrpSpPr>
        <p:grpSpPr>
          <a:xfrm>
            <a:off x="292935" y="1141092"/>
            <a:ext cx="8637936" cy="2220752"/>
            <a:chOff x="250032" y="1133854"/>
            <a:chExt cx="8637936" cy="4592029"/>
          </a:xfrm>
        </p:grpSpPr>
        <p:sp>
          <p:nvSpPr>
            <p:cNvPr id="15" name="矩形 14"/>
            <p:cNvSpPr/>
            <p:nvPr/>
          </p:nvSpPr>
          <p:spPr>
            <a:xfrm>
              <a:off x="250032" y="1650672"/>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2100577"/>
              <a:ext cx="8327040" cy="362530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基于</a:t>
              </a:r>
              <a:r>
                <a:rPr lang="en-US" altLang="zh-CN" sz="2400" dirty="0">
                  <a:latin typeface="Times New Roman" panose="02020503050405090304" pitchFamily="18" charset="0"/>
                  <a:cs typeface="Times New Roman" panose="02020503050405090304" pitchFamily="18" charset="0"/>
                </a:rPr>
                <a:t>              </a:t>
              </a:r>
              <a:r>
                <a:rPr lang="zh-CN" altLang="en-US" sz="2400" dirty="0">
                  <a:latin typeface="Times New Roman" panose="02020503050405090304" pitchFamily="18" charset="0"/>
                  <a:cs typeface="Times New Roman" panose="02020503050405090304" pitchFamily="18" charset="0"/>
                </a:rPr>
                <a:t>拉普拉斯的高阶相似度在</a:t>
              </a:r>
              <a:r>
                <a:rPr lang="en-US" altLang="zh-CN" sz="2400" dirty="0">
                  <a:latin typeface="Times New Roman" panose="02020503050405090304" pitchFamily="18" charset="0"/>
                  <a:cs typeface="Times New Roman" panose="02020503050405090304" pitchFamily="18" charset="0"/>
                </a:rPr>
                <a:t>ciation-network</a:t>
              </a:r>
              <a:r>
                <a:rPr lang="zh-CN" altLang="en-US" sz="2400" dirty="0">
                  <a:latin typeface="Times New Roman" panose="02020503050405090304" pitchFamily="18" charset="0"/>
                  <a:cs typeface="Times New Roman" panose="02020503050405090304" pitchFamily="18" charset="0"/>
                </a:rPr>
                <a:t>数据集背景下难以实现</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其他实现方式在</a:t>
              </a:r>
              <a:r>
                <a:rPr lang="en-US" altLang="zh-CN" sz="2400" dirty="0">
                  <a:latin typeface="Times New Roman" panose="02020503050405090304" pitchFamily="18" charset="0"/>
                  <a:cs typeface="Times New Roman" panose="02020503050405090304" pitchFamily="18" charset="0"/>
                </a:rPr>
                <a:t>citation-network</a:t>
              </a:r>
              <a:r>
                <a:rPr lang="zh-CN" altLang="en-US" sz="2400" dirty="0">
                  <a:latin typeface="Times New Roman" panose="02020503050405090304" pitchFamily="18" charset="0"/>
                  <a:cs typeface="Times New Roman" panose="02020503050405090304" pitchFamily="18" charset="0"/>
                </a:rPr>
                <a:t>数据集下与原版</a:t>
              </a:r>
              <a:r>
                <a:rPr lang="en-US" altLang="zh-CN" sz="2400" dirty="0">
                  <a:latin typeface="Times New Roman" panose="02020503050405090304" pitchFamily="18" charset="0"/>
                  <a:cs typeface="Times New Roman" panose="02020503050405090304" pitchFamily="18" charset="0"/>
                </a:rPr>
                <a:t>GCN</a:t>
              </a:r>
              <a:r>
                <a:rPr lang="zh-CN" altLang="en-US" sz="2400" dirty="0">
                  <a:latin typeface="Times New Roman" panose="02020503050405090304" pitchFamily="18" charset="0"/>
                  <a:cs typeface="Times New Roman" panose="02020503050405090304" pitchFamily="18" charset="0"/>
                </a:rPr>
                <a:t>接近</a:t>
              </a:r>
              <a:r>
                <a:rPr lang="en-US" altLang="zh-CN" sz="2400" dirty="0">
                  <a:latin typeface="Times New Roman" panose="02020503050405090304" pitchFamily="18" charset="0"/>
                  <a:cs typeface="Times New Roman" panose="02020503050405090304" pitchFamily="18" charset="0"/>
                </a:rPr>
                <a:t> </a:t>
              </a:r>
              <a:r>
                <a:rPr lang="en-US" altLang="zh-CN" sz="2000" dirty="0">
                  <a:latin typeface="Times New Roman" panose="02020503050405090304" pitchFamily="18" charset="0"/>
                  <a:cs typeface="Times New Roman" panose="02020503050405090304" pitchFamily="18" charset="0"/>
                </a:rPr>
                <a:t>              </a:t>
              </a:r>
              <a:endParaRPr lang="zh-CN" altLang="en-US" sz="2000" dirty="0">
                <a:latin typeface="Times New Roman" panose="02020503050405090304" pitchFamily="18" charset="0"/>
                <a:cs typeface="Times New Roman" panose="02020503050405090304" pitchFamily="18" charset="0"/>
              </a:endParaRPr>
            </a:p>
          </p:txBody>
        </p:sp>
        <p:sp>
          <p:nvSpPr>
            <p:cNvPr id="14" name="矩形 13"/>
            <p:cNvSpPr/>
            <p:nvPr/>
          </p:nvSpPr>
          <p:spPr>
            <a:xfrm>
              <a:off x="250032" y="1133854"/>
              <a:ext cx="8637936" cy="9667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张量</a:t>
              </a:r>
              <a:r>
                <a:rPr lang="en-US" altLang="zh-CN" sz="2400" dirty="0">
                  <a:solidFill>
                    <a:schemeClr val="tx1"/>
                  </a:solidFill>
                  <a:latin typeface="Times New Roman" panose="02020503050405090304" pitchFamily="18" charset="0"/>
                  <a:cs typeface="Times New Roman" panose="02020503050405090304" pitchFamily="18" charset="0"/>
                </a:rPr>
                <a:t>GCN</a:t>
              </a:r>
              <a:r>
                <a:rPr lang="zh-CN" altLang="en-US" sz="2400" dirty="0">
                  <a:solidFill>
                    <a:schemeClr val="tx1"/>
                  </a:solidFill>
                  <a:latin typeface="Times New Roman" panose="02020503050405090304" pitchFamily="18" charset="0"/>
                  <a:cs typeface="Times New Roman" panose="02020503050405090304" pitchFamily="18" charset="0"/>
                </a:rPr>
                <a:t>当前瓶颈</a:t>
              </a:r>
            </a:p>
          </p:txBody>
        </p:sp>
      </p:grpSp>
      <p:pic>
        <p:nvPicPr>
          <p:cNvPr id="8" name="334E55B0-647D-440b-865C-3EC943EB4CBC-3" descr="wpsoffice"/>
          <p:cNvPicPr>
            <a:picLocks noChangeAspect="1"/>
          </p:cNvPicPr>
          <p:nvPr/>
        </p:nvPicPr>
        <p:blipFill>
          <a:blip r:embed="rId3"/>
          <a:stretch>
            <a:fillRect/>
          </a:stretch>
        </p:blipFill>
        <p:spPr>
          <a:xfrm>
            <a:off x="1421765" y="1779905"/>
            <a:ext cx="884555" cy="353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34</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解决方案</a:t>
            </a:r>
          </a:p>
        </p:txBody>
      </p:sp>
      <p:grpSp>
        <p:nvGrpSpPr>
          <p:cNvPr id="13" name="组合 12"/>
          <p:cNvGrpSpPr/>
          <p:nvPr/>
        </p:nvGrpSpPr>
        <p:grpSpPr>
          <a:xfrm>
            <a:off x="293570" y="1227609"/>
            <a:ext cx="8637936" cy="2306955"/>
            <a:chOff x="250032" y="1312752"/>
            <a:chExt cx="8637936" cy="4770278"/>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312752"/>
              <a:ext cx="8327040" cy="47702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使用高维小样本数据集，使用高斯核函数人工形成图结构</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得到相似度矩阵后，用阈值筛选</a:t>
              </a:r>
              <a:r>
                <a:rPr lang="en-US" altLang="zh-CN" sz="2400" dirty="0">
                  <a:latin typeface="Times New Roman" panose="02020503050405090304" pitchFamily="18" charset="0"/>
                  <a:cs typeface="Times New Roman" panose="02020503050405090304" pitchFamily="18" charset="0"/>
                </a:rPr>
                <a:t>S_ij</a:t>
              </a:r>
              <a:r>
                <a:rPr lang="zh-CN" altLang="en-US" sz="2400" dirty="0">
                  <a:latin typeface="Times New Roman" panose="02020503050405090304" pitchFamily="18" charset="0"/>
                  <a:cs typeface="Times New Roman" panose="02020503050405090304" pitchFamily="18" charset="0"/>
                </a:rPr>
                <a:t>来构建边集</a:t>
              </a:r>
              <a:r>
                <a:rPr lang="en-US" altLang="zh-CN" sz="2400" dirty="0">
                  <a:latin typeface="Times New Roman" panose="02020503050405090304" pitchFamily="18" charset="0"/>
                  <a:cs typeface="Times New Roman" panose="02020503050405090304" pitchFamily="18" charset="0"/>
                </a:rPr>
                <a:t>  </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对比</a:t>
              </a:r>
              <a:r>
                <a:rPr lang="en-US" altLang="zh-CN" sz="2400" dirty="0">
                  <a:latin typeface="Times New Roman" panose="02020503050405090304" pitchFamily="18" charset="0"/>
                  <a:cs typeface="Times New Roman" panose="02020503050405090304" pitchFamily="18" charset="0"/>
                </a:rPr>
                <a:t>GCN</a:t>
              </a:r>
              <a:r>
                <a:rPr lang="zh-CN" altLang="en-US" sz="2400" dirty="0">
                  <a:latin typeface="Times New Roman" panose="02020503050405090304" pitchFamily="18" charset="0"/>
                  <a:cs typeface="Times New Roman" panose="02020503050405090304" pitchFamily="18" charset="0"/>
                </a:rPr>
                <a:t>和张量</a:t>
              </a:r>
              <a:r>
                <a:rPr lang="en-US" altLang="zh-CN" sz="2400" dirty="0">
                  <a:latin typeface="Times New Roman" panose="02020503050405090304" pitchFamily="18" charset="0"/>
                  <a:cs typeface="Times New Roman" panose="02020503050405090304" pitchFamily="18" charset="0"/>
                </a:rPr>
                <a:t>GCN</a:t>
              </a:r>
              <a:r>
                <a:rPr lang="zh-CN" altLang="en-US" sz="2400" dirty="0">
                  <a:latin typeface="Times New Roman" panose="02020503050405090304" pitchFamily="18" charset="0"/>
                  <a:cs typeface="Times New Roman" panose="02020503050405090304" pitchFamily="18" charset="0"/>
                </a:rPr>
                <a:t>在高维小样本数据集图上的表现</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模型结构：</a:t>
              </a:r>
              <a:r>
                <a:rPr lang="en-US" altLang="zh-CN" sz="2000" dirty="0">
                  <a:latin typeface="Times New Roman" panose="02020503050405090304" pitchFamily="18" charset="0"/>
                  <a:cs typeface="Times New Roman" panose="02020503050405090304" pitchFamily="18" charset="0"/>
                </a:rPr>
                <a:t>   </a:t>
              </a:r>
              <a:endParaRPr lang="zh-CN" altLang="en-US" sz="2000" dirty="0">
                <a:latin typeface="Times New Roman" panose="02020503050405090304" pitchFamily="18" charset="0"/>
                <a:cs typeface="Times New Roman" panose="02020503050405090304" pitchFamily="18" charset="0"/>
              </a:endParaRPr>
            </a:p>
          </p:txBody>
        </p:sp>
      </p:grpSp>
      <p:pic>
        <p:nvPicPr>
          <p:cNvPr id="4" name="图片 3"/>
          <p:cNvPicPr>
            <a:picLocks noChangeAspect="1"/>
          </p:cNvPicPr>
          <p:nvPr/>
        </p:nvPicPr>
        <p:blipFill>
          <a:blip r:embed="rId3"/>
          <a:stretch>
            <a:fillRect/>
          </a:stretch>
        </p:blipFill>
        <p:spPr>
          <a:xfrm>
            <a:off x="1040765" y="3536950"/>
            <a:ext cx="6832600" cy="2819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小样本张量</a:t>
            </a:r>
            <a:r>
              <a:rPr lang="en-US" altLang="zh-CN" sz="3600" b="1" dirty="0">
                <a:latin typeface="Times New Roman Bold" panose="02020503050405090304" charset="0"/>
                <a:cs typeface="Times New Roman Bold" panose="02020503050405090304" charset="0"/>
                <a:sym typeface="+mn-lt"/>
              </a:rPr>
              <a:t>GCN</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7</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15</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35</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36</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当前处理问题</a:t>
            </a:r>
          </a:p>
        </p:txBody>
      </p:sp>
      <p:grpSp>
        <p:nvGrpSpPr>
          <p:cNvPr id="13" name="组合 12"/>
          <p:cNvGrpSpPr/>
          <p:nvPr/>
        </p:nvGrpSpPr>
        <p:grpSpPr>
          <a:xfrm>
            <a:off x="293570" y="1227609"/>
            <a:ext cx="8637936" cy="2306955"/>
            <a:chOff x="250032" y="1312752"/>
            <a:chExt cx="8637936" cy="4770278"/>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312752"/>
              <a:ext cx="8327040" cy="477027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使用高维小样本数据集，使用高斯核函数人工形成图结构</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得到相似度矩阵后，用阈值筛选</a:t>
              </a:r>
              <a:r>
                <a:rPr lang="en-US" altLang="zh-CN" sz="2400" dirty="0">
                  <a:latin typeface="Times New Roman" panose="02020503050405090304" pitchFamily="18" charset="0"/>
                  <a:cs typeface="Times New Roman" panose="02020503050405090304" pitchFamily="18" charset="0"/>
                </a:rPr>
                <a:t>S_ij</a:t>
              </a:r>
              <a:r>
                <a:rPr lang="zh-CN" altLang="en-US" sz="2400" dirty="0">
                  <a:latin typeface="Times New Roman" panose="02020503050405090304" pitchFamily="18" charset="0"/>
                  <a:cs typeface="Times New Roman" panose="02020503050405090304" pitchFamily="18" charset="0"/>
                </a:rPr>
                <a:t>来构建边集</a:t>
              </a:r>
              <a:r>
                <a:rPr lang="en-US" altLang="zh-CN" sz="2400" dirty="0">
                  <a:latin typeface="Times New Roman" panose="02020503050405090304" pitchFamily="18" charset="0"/>
                  <a:cs typeface="Times New Roman" panose="02020503050405090304" pitchFamily="18" charset="0"/>
                </a:rPr>
                <a:t>  </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对比</a:t>
              </a:r>
              <a:r>
                <a:rPr lang="en-US" altLang="zh-CN" sz="2400" dirty="0">
                  <a:latin typeface="Times New Roman" panose="02020503050405090304" pitchFamily="18" charset="0"/>
                  <a:cs typeface="Times New Roman" panose="02020503050405090304" pitchFamily="18" charset="0"/>
                </a:rPr>
                <a:t>GCN</a:t>
              </a:r>
              <a:r>
                <a:rPr lang="zh-CN" altLang="en-US" sz="2400" dirty="0">
                  <a:latin typeface="Times New Roman" panose="02020503050405090304" pitchFamily="18" charset="0"/>
                  <a:cs typeface="Times New Roman" panose="02020503050405090304" pitchFamily="18" charset="0"/>
                </a:rPr>
                <a:t>和张量</a:t>
              </a:r>
              <a:r>
                <a:rPr lang="en-US" altLang="zh-CN" sz="2400" dirty="0">
                  <a:latin typeface="Times New Roman" panose="02020503050405090304" pitchFamily="18" charset="0"/>
                  <a:cs typeface="Times New Roman" panose="02020503050405090304" pitchFamily="18" charset="0"/>
                </a:rPr>
                <a:t>GCN</a:t>
              </a:r>
              <a:r>
                <a:rPr lang="zh-CN" altLang="en-US" sz="2400" dirty="0">
                  <a:latin typeface="Times New Roman" panose="02020503050405090304" pitchFamily="18" charset="0"/>
                  <a:cs typeface="Times New Roman" panose="02020503050405090304" pitchFamily="18" charset="0"/>
                </a:rPr>
                <a:t>在高维小样本数据集图上的表现</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模型结构：</a:t>
              </a:r>
              <a:r>
                <a:rPr lang="en-US" altLang="zh-CN" sz="2000" dirty="0">
                  <a:latin typeface="Times New Roman" panose="02020503050405090304" pitchFamily="18" charset="0"/>
                  <a:cs typeface="Times New Roman" panose="02020503050405090304" pitchFamily="18" charset="0"/>
                </a:rPr>
                <a:t>   </a:t>
              </a:r>
              <a:endParaRPr lang="zh-CN" altLang="en-US" sz="2000" dirty="0">
                <a:latin typeface="Times New Roman" panose="02020503050405090304" pitchFamily="18" charset="0"/>
                <a:cs typeface="Times New Roman" panose="02020503050405090304" pitchFamily="18" charset="0"/>
              </a:endParaRPr>
            </a:p>
          </p:txBody>
        </p:sp>
      </p:grpSp>
      <p:pic>
        <p:nvPicPr>
          <p:cNvPr id="3" name="图片 2"/>
          <p:cNvPicPr>
            <a:picLocks noChangeAspect="1"/>
          </p:cNvPicPr>
          <p:nvPr/>
        </p:nvPicPr>
        <p:blipFill>
          <a:blip r:embed="rId3"/>
          <a:stretch>
            <a:fillRect/>
          </a:stretch>
        </p:blipFill>
        <p:spPr>
          <a:xfrm>
            <a:off x="675640" y="3856355"/>
            <a:ext cx="7298690" cy="980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37</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10603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小样本建图训练</a:t>
            </a:r>
            <a:r>
              <a:rPr lang="en-US" altLang="zh-CN" sz="3200" dirty="0">
                <a:latin typeface="Times New Roman" panose="02020503050405090304" pitchFamily="18" charset="0"/>
                <a:cs typeface="Times New Roman" panose="02020503050405090304" pitchFamily="18" charset="0"/>
                <a:sym typeface="+mn-lt"/>
              </a:rPr>
              <a:t>实现</a:t>
            </a:r>
            <a:r>
              <a:rPr lang="zh-CN" altLang="en-US" sz="3200" dirty="0">
                <a:latin typeface="Times New Roman" panose="02020503050405090304" pitchFamily="18" charset="0"/>
                <a:cs typeface="Times New Roman" panose="02020503050405090304" pitchFamily="18" charset="0"/>
                <a:sym typeface="+mn-lt"/>
              </a:rPr>
              <a:t>方法</a:t>
            </a:r>
          </a:p>
        </p:txBody>
      </p:sp>
      <p:grpSp>
        <p:nvGrpSpPr>
          <p:cNvPr id="13" name="组合 12"/>
          <p:cNvGrpSpPr/>
          <p:nvPr/>
        </p:nvGrpSpPr>
        <p:grpSpPr>
          <a:xfrm>
            <a:off x="293570" y="1227609"/>
            <a:ext cx="8637936" cy="4431030"/>
            <a:chOff x="250032" y="1312752"/>
            <a:chExt cx="8637936" cy="9162400"/>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312752"/>
              <a:ext cx="8327040" cy="91624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导入</a:t>
              </a:r>
              <a:r>
                <a:rPr lang="en-US" altLang="zh-CN" sz="2400" dirty="0">
                  <a:latin typeface="Times New Roman" panose="02020503050405090304" pitchFamily="18" charset="0"/>
                  <a:cs typeface="Times New Roman" panose="02020503050405090304" pitchFamily="18" charset="0"/>
                </a:rPr>
                <a:t>Matlab</a:t>
              </a:r>
              <a:r>
                <a:rPr lang="zh-CN" altLang="en-US" sz="2400" dirty="0">
                  <a:latin typeface="Times New Roman" panose="02020503050405090304" pitchFamily="18" charset="0"/>
                  <a:cs typeface="Times New Roman" panose="02020503050405090304" pitchFamily="18" charset="0"/>
                </a:rPr>
                <a:t>数据集，将标签转化为</a:t>
              </a:r>
              <a:r>
                <a:rPr lang="en-US" altLang="zh-CN" sz="2400" dirty="0">
                  <a:latin typeface="Times New Roman" panose="02020503050405090304" pitchFamily="18" charset="0"/>
                  <a:cs typeface="Times New Roman" panose="02020503050405090304" pitchFamily="18" charset="0"/>
                </a:rPr>
                <a:t>one-hot</a:t>
              </a:r>
              <a:r>
                <a:rPr lang="zh-CN" altLang="en-US" sz="2400" dirty="0">
                  <a:latin typeface="Times New Roman" panose="02020503050405090304" pitchFamily="18" charset="0"/>
                  <a:cs typeface="Times New Roman" panose="02020503050405090304" pitchFamily="18" charset="0"/>
                </a:rPr>
                <a:t>格式</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按照数据比例划分训练集和测试集</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根据</a:t>
              </a:r>
              <a:r>
                <a:rPr lang="en-US" altLang="zh-CN" sz="2400" dirty="0">
                  <a:latin typeface="Times New Roman" panose="02020503050405090304" pitchFamily="18" charset="0"/>
                  <a:cs typeface="Times New Roman" panose="02020503050405090304" pitchFamily="18" charset="0"/>
                </a:rPr>
                <a:t>label</a:t>
              </a:r>
              <a:r>
                <a:rPr lang="zh-CN" altLang="en-US" sz="2400" dirty="0">
                  <a:latin typeface="Times New Roman" panose="02020503050405090304" pitchFamily="18" charset="0"/>
                  <a:cs typeface="Times New Roman" panose="02020503050405090304" pitchFamily="18" charset="0"/>
                </a:rPr>
                <a:t>生成训练和测试使用的</a:t>
              </a:r>
              <a:r>
                <a:rPr lang="en-US" altLang="zh-CN" sz="2400" dirty="0">
                  <a:latin typeface="Times New Roman" panose="02020503050405090304" pitchFamily="18" charset="0"/>
                  <a:cs typeface="Times New Roman" panose="02020503050405090304" pitchFamily="18" charset="0"/>
                </a:rPr>
                <a:t>mask</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计算样本相似度，获取相似度矩阵</a:t>
              </a:r>
              <a:r>
                <a:rPr lang="en-US" altLang="zh-CN" sz="2400" dirty="0">
                  <a:latin typeface="Times New Roman" panose="02020503050405090304" pitchFamily="18" charset="0"/>
                  <a:cs typeface="Times New Roman" panose="02020503050405090304" pitchFamily="18" charset="0"/>
                </a:rPr>
                <a:t>S</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进行距离排序，每个样本选取离其最近的</a:t>
              </a:r>
              <a:r>
                <a:rPr lang="en-US" altLang="zh-CN" sz="2400" dirty="0">
                  <a:latin typeface="Times New Roman" panose="02020503050405090304" pitchFamily="18" charset="0"/>
                  <a:cs typeface="Times New Roman" panose="02020503050405090304" pitchFamily="18" charset="0"/>
                </a:rPr>
                <a:t>6</a:t>
              </a:r>
              <a:r>
                <a:rPr lang="zh-CN" altLang="en-US" sz="2400" dirty="0">
                  <a:latin typeface="Times New Roman" panose="02020503050405090304" pitchFamily="18" charset="0"/>
                  <a:cs typeface="Times New Roman" panose="02020503050405090304" pitchFamily="18" charset="0"/>
                </a:rPr>
                <a:t>个样本作为邻居</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根据样本与邻居的相似度构建邻接矩阵</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将邻接矩阵、</a:t>
              </a:r>
              <a:r>
                <a:rPr lang="en-US" altLang="zh-CN" sz="2400" dirty="0">
                  <a:latin typeface="Times New Roman" panose="02020503050405090304" pitchFamily="18" charset="0"/>
                  <a:cs typeface="Times New Roman" panose="02020503050405090304" pitchFamily="18" charset="0"/>
                </a:rPr>
                <a:t>mask</a:t>
              </a:r>
              <a:r>
                <a:rPr lang="zh-CN" altLang="en-US" sz="2400" dirty="0">
                  <a:latin typeface="Times New Roman" panose="02020503050405090304" pitchFamily="18" charset="0"/>
                  <a:cs typeface="Times New Roman" panose="02020503050405090304" pitchFamily="18" charset="0"/>
                </a:rPr>
                <a:t>、特征和标签输入模型训练</a:t>
              </a: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38</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zh-CN" altLang="en-US" sz="3200" dirty="0">
                <a:latin typeface="Times New Roman" panose="02020503050405090304" pitchFamily="18" charset="0"/>
                <a:ea typeface="+mn-ea"/>
                <a:cs typeface="Times New Roman" panose="02020503050405090304" pitchFamily="18" charset="0"/>
                <a:sym typeface="+mn-lt"/>
              </a:rPr>
              <a:t>小样本张量</a:t>
            </a:r>
            <a:r>
              <a:rPr lang="en-US" altLang="zh-CN" sz="3200" dirty="0">
                <a:latin typeface="Times New Roman" panose="02020503050405090304" pitchFamily="18" charset="0"/>
                <a:ea typeface="+mn-ea"/>
                <a:cs typeface="Times New Roman" panose="02020503050405090304" pitchFamily="18" charset="0"/>
                <a:sym typeface="+mn-lt"/>
              </a:rPr>
              <a:t>GCN</a:t>
            </a:r>
            <a:r>
              <a:rPr lang="zh-CN" altLang="en-US" sz="3200" dirty="0">
                <a:latin typeface="Times New Roman" panose="02020503050405090304" pitchFamily="18" charset="0"/>
                <a:ea typeface="+mn-ea"/>
                <a:cs typeface="Times New Roman" panose="02020503050405090304" pitchFamily="18" charset="0"/>
                <a:sym typeface="+mn-lt"/>
              </a:rPr>
              <a:t>实验结果</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grpSp>
        <p:nvGrpSpPr>
          <p:cNvPr id="13" name="组合 12"/>
          <p:cNvGrpSpPr/>
          <p:nvPr/>
        </p:nvGrpSpPr>
        <p:grpSpPr>
          <a:xfrm>
            <a:off x="250390" y="1091310"/>
            <a:ext cx="8637936" cy="4808629"/>
            <a:chOff x="250032" y="1650672"/>
            <a:chExt cx="8637936" cy="9943191"/>
          </a:xfrm>
        </p:grpSpPr>
        <p:sp>
          <p:nvSpPr>
            <p:cNvPr id="15" name="矩形 14"/>
            <p:cNvSpPr/>
            <p:nvPr/>
          </p:nvSpPr>
          <p:spPr>
            <a:xfrm>
              <a:off x="250032" y="1650672"/>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858978"/>
              <a:ext cx="8327040" cy="9734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en-US" altLang="zh-CN" sz="2000" dirty="0">
                  <a:latin typeface="Times New Roman" panose="02020503050405090304" pitchFamily="18" charset="0"/>
                  <a:cs typeface="Times New Roman" panose="02020503050405090304" pitchFamily="18" charset="0"/>
                </a:rPr>
                <a:t>Lung</a:t>
              </a: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r>
                <a:rPr lang="en-US" altLang="zh-CN" sz="2000" dirty="0">
                  <a:latin typeface="Times New Roman" panose="02020503050405090304" pitchFamily="18" charset="0"/>
                  <a:cs typeface="Times New Roman" panose="02020503050405090304" pitchFamily="18" charset="0"/>
                </a:rPr>
                <a:t>GLI 85</a:t>
              </a:r>
            </a:p>
            <a:p>
              <a:pPr marL="342900" indent="-342900" algn="just">
                <a:lnSpc>
                  <a:spcPct val="150000"/>
                </a:lnSpc>
                <a:buClr>
                  <a:schemeClr val="bg2">
                    <a:lumMod val="50000"/>
                  </a:schemeClr>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p:txBody>
        </p:sp>
      </p:grpSp>
      <p:pic>
        <p:nvPicPr>
          <p:cNvPr id="4" name="图片 3"/>
          <p:cNvPicPr>
            <a:picLocks noChangeAspect="1"/>
          </p:cNvPicPr>
          <p:nvPr/>
        </p:nvPicPr>
        <p:blipFill>
          <a:blip r:embed="rId3"/>
          <a:stretch>
            <a:fillRect/>
          </a:stretch>
        </p:blipFill>
        <p:spPr>
          <a:xfrm>
            <a:off x="1905" y="3953510"/>
            <a:ext cx="9144000" cy="1115060"/>
          </a:xfrm>
          <a:prstGeom prst="rect">
            <a:avLst/>
          </a:prstGeom>
        </p:spPr>
      </p:pic>
      <p:pic>
        <p:nvPicPr>
          <p:cNvPr id="5" name="图片 4"/>
          <p:cNvPicPr>
            <a:picLocks noChangeAspect="1"/>
          </p:cNvPicPr>
          <p:nvPr/>
        </p:nvPicPr>
        <p:blipFill>
          <a:blip r:embed="rId4"/>
          <a:stretch>
            <a:fillRect/>
          </a:stretch>
        </p:blipFill>
        <p:spPr>
          <a:xfrm>
            <a:off x="40005" y="1779905"/>
            <a:ext cx="9067800" cy="1028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39</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zh-CN" altLang="en-US" sz="3200" dirty="0">
                <a:latin typeface="Times New Roman" panose="02020503050405090304" pitchFamily="18" charset="0"/>
                <a:ea typeface="+mn-ea"/>
                <a:cs typeface="Times New Roman" panose="02020503050405090304" pitchFamily="18" charset="0"/>
                <a:sym typeface="+mn-lt"/>
              </a:rPr>
              <a:t>小样本张量</a:t>
            </a:r>
            <a:r>
              <a:rPr lang="en-US" altLang="zh-CN" sz="3200" dirty="0">
                <a:latin typeface="Times New Roman" panose="02020503050405090304" pitchFamily="18" charset="0"/>
                <a:ea typeface="+mn-ea"/>
                <a:cs typeface="Times New Roman" panose="02020503050405090304" pitchFamily="18" charset="0"/>
                <a:sym typeface="+mn-lt"/>
              </a:rPr>
              <a:t>GCN</a:t>
            </a:r>
            <a:r>
              <a:rPr lang="zh-CN" altLang="en-US" sz="3200" dirty="0">
                <a:latin typeface="Times New Roman" panose="02020503050405090304" pitchFamily="18" charset="0"/>
                <a:ea typeface="+mn-ea"/>
                <a:cs typeface="Times New Roman" panose="02020503050405090304" pitchFamily="18" charset="0"/>
                <a:sym typeface="+mn-lt"/>
              </a:rPr>
              <a:t>实验结果</a:t>
            </a:r>
          </a:p>
        </p:txBody>
      </p:sp>
      <p:sp>
        <p:nvSpPr>
          <p:cNvPr id="3" name="矩形 2"/>
          <p:cNvSpPr/>
          <p:nvPr/>
        </p:nvSpPr>
        <p:spPr>
          <a:xfrm>
            <a:off x="250032" y="967478"/>
            <a:ext cx="8723743" cy="3415030"/>
          </a:xfrm>
          <a:prstGeom prst="rect">
            <a:avLst/>
          </a:prstGeom>
        </p:spPr>
        <p:txBody>
          <a:bodyPr wrap="square">
            <a:spAutoFit/>
          </a:bodyPr>
          <a:lstStyle/>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与GCN</a:t>
            </a:r>
            <a:r>
              <a:rPr lang="zh-CN" altLang="en-US" sz="2400" dirty="0">
                <a:latin typeface="Times New Roman" panose="02020503050405090304" pitchFamily="18" charset="0"/>
                <a:cs typeface="Times New Roman" panose="02020503050405090304" pitchFamily="18" charset="0"/>
              </a:rPr>
              <a:t>在小样本数据集下的比较</a:t>
            </a: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lvl="2"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sym typeface="+mn-ea"/>
              </a:rPr>
              <a:t>(GCN</a:t>
            </a:r>
            <a:r>
              <a:rPr lang="zh-CN" altLang="en-US" sz="2400" dirty="0">
                <a:latin typeface="Times New Roman" panose="02020503050405090304" pitchFamily="18" charset="0"/>
                <a:cs typeface="Times New Roman" panose="02020503050405090304" pitchFamily="18" charset="0"/>
                <a:sym typeface="+mn-ea"/>
              </a:rPr>
              <a:t>在高层时的</a:t>
            </a:r>
            <a:r>
              <a:rPr lang="en-US" altLang="zh-CN" sz="2400" dirty="0">
                <a:latin typeface="Times New Roman" panose="02020503050405090304" pitchFamily="18" charset="0"/>
                <a:cs typeface="Times New Roman" panose="02020503050405090304" pitchFamily="18" charset="0"/>
                <a:sym typeface="+mn-ea"/>
              </a:rPr>
              <a:t>ACC</a:t>
            </a:r>
            <a:r>
              <a:rPr lang="zh-CN" altLang="en-US" sz="2400" dirty="0">
                <a:latin typeface="Times New Roman" panose="02020503050405090304" pitchFamily="18" charset="0"/>
                <a:cs typeface="Times New Roman" panose="02020503050405090304" pitchFamily="18" charset="0"/>
                <a:sym typeface="+mn-ea"/>
              </a:rPr>
              <a:t>会提升</a:t>
            </a:r>
            <a:r>
              <a:rPr lang="en-US" altLang="zh-CN" sz="2400" dirty="0">
                <a:latin typeface="Times New Roman" panose="02020503050405090304" pitchFamily="18" charset="0"/>
                <a:cs typeface="Times New Roman" panose="02020503050405090304" pitchFamily="18" charset="0"/>
                <a:sym typeface="+mn-ea"/>
              </a:rPr>
              <a:t>)</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p:txBody>
      </p:sp>
      <p:sp>
        <p:nvSpPr>
          <p:cNvPr id="8" name="文本框 7"/>
          <p:cNvSpPr txBox="1"/>
          <p:nvPr/>
        </p:nvSpPr>
        <p:spPr>
          <a:xfrm>
            <a:off x="367665" y="3533140"/>
            <a:ext cx="5973445" cy="1753235"/>
          </a:xfrm>
          <a:prstGeom prst="rect">
            <a:avLst/>
          </a:prstGeom>
          <a:noFill/>
        </p:spPr>
        <p:txBody>
          <a:bodyPr wrap="square" rtlCol="0" anchor="t">
            <a:spAutoFit/>
          </a:bodyPr>
          <a:lstStyle/>
          <a:p>
            <a:pPr indent="0" algn="just">
              <a:lnSpc>
                <a:spcPct val="150000"/>
              </a:lnSpc>
              <a:buClr>
                <a:schemeClr val="tx1"/>
              </a:buClr>
              <a:buFont typeface="Wingdings" panose="05000000000000000000" pitchFamily="2" charset="2"/>
              <a:buNone/>
            </a:pPr>
            <a:endParaRPr lang="zh-CN" altLang="en-US"/>
          </a:p>
          <a:p>
            <a:pPr indent="0" algn="just">
              <a:lnSpc>
                <a:spcPct val="150000"/>
              </a:lnSpc>
              <a:buClr>
                <a:schemeClr val="tx1"/>
              </a:buClr>
              <a:buFont typeface="Wingdings" panose="05000000000000000000" pitchFamily="2" charset="2"/>
              <a:buNone/>
            </a:pPr>
            <a:r>
              <a:rPr lang="zh-CN" altLang="en-US"/>
              <a:t>与其他小样本算法</a:t>
            </a:r>
            <a:r>
              <a:rPr lang="en-US" altLang="zh-CN"/>
              <a:t>(</a:t>
            </a:r>
            <a:r>
              <a:rPr lang="zh-CN" altLang="en-US"/>
              <a:t>聚类</a:t>
            </a:r>
            <a:r>
              <a:rPr lang="en-US" altLang="zh-CN"/>
              <a:t>)</a:t>
            </a:r>
            <a:r>
              <a:rPr lang="zh-CN" altLang="en-US"/>
              <a:t>：</a:t>
            </a:r>
          </a:p>
          <a:p>
            <a:pPr marL="342900" indent="-342900" algn="just">
              <a:lnSpc>
                <a:spcPct val="150000"/>
              </a:lnSpc>
              <a:buClr>
                <a:schemeClr val="tx1"/>
              </a:buClr>
              <a:buFont typeface="Wingdings" panose="05000000000000000000" pitchFamily="2" charset="2"/>
              <a:buChar char="Ø"/>
            </a:pPr>
            <a:r>
              <a:rPr lang="zh-CN" altLang="en-US"/>
              <a:t>在</a:t>
            </a:r>
            <a:r>
              <a:rPr lang="en-US" altLang="zh-CN"/>
              <a:t>Lung</a:t>
            </a:r>
            <a:r>
              <a:rPr lang="zh-CN" altLang="en-US"/>
              <a:t>上的表现略低于</a:t>
            </a:r>
            <a:r>
              <a:rPr lang="en-US" altLang="zh-CN"/>
              <a:t>IPS2</a:t>
            </a:r>
          </a:p>
          <a:p>
            <a:pPr marL="342900" indent="-342900" algn="just">
              <a:lnSpc>
                <a:spcPct val="150000"/>
              </a:lnSpc>
              <a:buClr>
                <a:schemeClr val="tx1"/>
              </a:buClr>
              <a:buFont typeface="Wingdings" panose="05000000000000000000" pitchFamily="2" charset="2"/>
              <a:buChar char="Ø"/>
            </a:pPr>
            <a:r>
              <a:rPr lang="en-US" altLang="zh-CN"/>
              <a:t>在GLI-85</a:t>
            </a:r>
            <a:r>
              <a:rPr lang="zh-CN" altLang="en-US"/>
              <a:t>上的表现好</a:t>
            </a:r>
            <a:r>
              <a:rPr lang="en-US" altLang="zh-CN"/>
              <a:t>IPS2</a:t>
            </a:r>
          </a:p>
        </p:txBody>
      </p:sp>
      <p:pic>
        <p:nvPicPr>
          <p:cNvPr id="9" name="图片 8"/>
          <p:cNvPicPr>
            <a:picLocks noChangeAspect="1"/>
          </p:cNvPicPr>
          <p:nvPr/>
        </p:nvPicPr>
        <p:blipFill>
          <a:blip r:embed="rId3"/>
          <a:stretch>
            <a:fillRect/>
          </a:stretch>
        </p:blipFill>
        <p:spPr>
          <a:xfrm>
            <a:off x="1556385" y="1541145"/>
            <a:ext cx="5613400" cy="1727200"/>
          </a:xfrm>
          <a:prstGeom prst="rect">
            <a:avLst/>
          </a:prstGeom>
        </p:spPr>
      </p:pic>
      <p:pic>
        <p:nvPicPr>
          <p:cNvPr id="17" name="图片 16" descr="3071689317402_.pic"/>
          <p:cNvPicPr>
            <a:picLocks noChangeAspect="1"/>
          </p:cNvPicPr>
          <p:nvPr/>
        </p:nvPicPr>
        <p:blipFill>
          <a:blip r:embed="rId4"/>
          <a:stretch>
            <a:fillRect/>
          </a:stretch>
        </p:blipFill>
        <p:spPr>
          <a:xfrm>
            <a:off x="3622675" y="4126230"/>
            <a:ext cx="5351145" cy="1372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张量化图卷积问题</a:t>
            </a:r>
          </a:p>
        </p:txBody>
      </p:sp>
      <p:sp>
        <p:nvSpPr>
          <p:cNvPr id="2" name="矩形 1"/>
          <p:cNvSpPr/>
          <p:nvPr/>
        </p:nvSpPr>
        <p:spPr>
          <a:xfrm>
            <a:off x="250030" y="893106"/>
            <a:ext cx="8436770" cy="553085"/>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张量的空间复杂度高，大张量的存储困难</a:t>
            </a:r>
          </a:p>
        </p:txBody>
      </p:sp>
      <p:sp>
        <p:nvSpPr>
          <p:cNvPr id="7" name="矩形 6"/>
          <p:cNvSpPr/>
          <p:nvPr/>
        </p:nvSpPr>
        <p:spPr>
          <a:xfrm>
            <a:off x="250030" y="3454696"/>
            <a:ext cx="8436770" cy="553085"/>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分列的</a:t>
            </a:r>
            <a:r>
              <a:rPr lang="en-US" altLang="zh-CN" sz="2000" b="1" dirty="0">
                <a:solidFill>
                  <a:srgbClr val="000000"/>
                </a:solidFill>
                <a:latin typeface="+mn-ea"/>
              </a:rPr>
              <a:t>mode-k product </a:t>
            </a:r>
            <a:r>
              <a:rPr lang="zh-CN" altLang="en-US" sz="2000" b="1" dirty="0">
                <a:solidFill>
                  <a:srgbClr val="000000"/>
                </a:solidFill>
                <a:latin typeface="+mn-ea"/>
              </a:rPr>
              <a:t>效率低，可操作性差</a:t>
            </a:r>
          </a:p>
        </p:txBody>
      </p:sp>
      <p:pic>
        <p:nvPicPr>
          <p:cNvPr id="9" name="图片 8"/>
          <p:cNvPicPr>
            <a:picLocks noChangeAspect="1"/>
          </p:cNvPicPr>
          <p:nvPr/>
        </p:nvPicPr>
        <p:blipFill>
          <a:blip r:embed="rId3"/>
          <a:stretch>
            <a:fillRect/>
          </a:stretch>
        </p:blipFill>
        <p:spPr>
          <a:xfrm>
            <a:off x="250190" y="4427220"/>
            <a:ext cx="6502400" cy="1866900"/>
          </a:xfrm>
          <a:prstGeom prst="rect">
            <a:avLst/>
          </a:prstGeom>
        </p:spPr>
      </p:pic>
      <p:pic>
        <p:nvPicPr>
          <p:cNvPr id="12" name="图片 11"/>
          <p:cNvPicPr>
            <a:picLocks noChangeAspect="1"/>
          </p:cNvPicPr>
          <p:nvPr/>
        </p:nvPicPr>
        <p:blipFill>
          <a:blip r:embed="rId4"/>
          <a:stretch>
            <a:fillRect/>
          </a:stretch>
        </p:blipFill>
        <p:spPr>
          <a:xfrm>
            <a:off x="7190105" y="5320665"/>
            <a:ext cx="1701800" cy="381000"/>
          </a:xfrm>
          <a:prstGeom prst="rect">
            <a:avLst/>
          </a:prstGeom>
        </p:spPr>
      </p:pic>
      <p:sp>
        <p:nvSpPr>
          <p:cNvPr id="16" name="文本框 15"/>
          <p:cNvSpPr txBox="1"/>
          <p:nvPr/>
        </p:nvSpPr>
        <p:spPr>
          <a:xfrm>
            <a:off x="7297420" y="4831080"/>
            <a:ext cx="1217930" cy="368300"/>
          </a:xfrm>
          <a:prstGeom prst="rect">
            <a:avLst/>
          </a:prstGeom>
          <a:noFill/>
        </p:spPr>
        <p:txBody>
          <a:bodyPr wrap="none" rtlCol="0">
            <a:spAutoFit/>
          </a:bodyPr>
          <a:lstStyle/>
          <a:p>
            <a:r>
              <a:rPr lang="zh-CN" altLang="en-US"/>
              <a:t>需要时间</a:t>
            </a:r>
            <a:r>
              <a:rPr lang="en-US" altLang="zh-CN"/>
              <a:t>: </a:t>
            </a:r>
          </a:p>
        </p:txBody>
      </p:sp>
      <p:pic>
        <p:nvPicPr>
          <p:cNvPr id="6" name="图片 5"/>
          <p:cNvPicPr>
            <a:picLocks noChangeAspect="1"/>
          </p:cNvPicPr>
          <p:nvPr/>
        </p:nvPicPr>
        <p:blipFill>
          <a:blip r:embed="rId5"/>
          <a:stretch>
            <a:fillRect/>
          </a:stretch>
        </p:blipFill>
        <p:spPr>
          <a:xfrm>
            <a:off x="0" y="2131695"/>
            <a:ext cx="9144000" cy="6369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40</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4185920"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当前问题和解决方案</a:t>
            </a:r>
          </a:p>
        </p:txBody>
      </p:sp>
      <p:grpSp>
        <p:nvGrpSpPr>
          <p:cNvPr id="13" name="组合 12"/>
          <p:cNvGrpSpPr/>
          <p:nvPr/>
        </p:nvGrpSpPr>
        <p:grpSpPr>
          <a:xfrm>
            <a:off x="293570" y="1227609"/>
            <a:ext cx="8637936" cy="6092825"/>
            <a:chOff x="250032" y="1312752"/>
            <a:chExt cx="8637936" cy="12598629"/>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312752"/>
              <a:ext cx="8327040" cy="125986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有时会出现训练无效果问题</a:t>
              </a: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只使用三阶相似度</a:t>
              </a:r>
              <a:r>
                <a:rPr lang="en-US" altLang="zh-CN" sz="2400" dirty="0">
                  <a:latin typeface="Times New Roman" panose="02020503050405090304" pitchFamily="18" charset="0"/>
                  <a:cs typeface="Times New Roman" panose="02020503050405090304" pitchFamily="18" charset="0"/>
                </a:rPr>
                <a:t>/</a:t>
              </a:r>
              <a:r>
                <a:rPr lang="zh-CN" altLang="en-US" sz="2400" dirty="0">
                  <a:latin typeface="Times New Roman" panose="02020503050405090304" pitchFamily="18" charset="0"/>
                  <a:cs typeface="Times New Roman" panose="02020503050405090304" pitchFamily="18" charset="0"/>
                </a:rPr>
                <a:t>更换小样本数据集建图方式</a:t>
              </a:r>
            </a:p>
            <a:p>
              <a:pPr marL="342900" indent="-342900" algn="l">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张量图卷积推导疑问</a:t>
              </a: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000" dirty="0">
                <a:latin typeface="Times New Roman" panose="02020503050405090304" pitchFamily="18" charset="0"/>
                <a:cs typeface="Times New Roman" panose="02020503050405090304" pitchFamily="18" charset="0"/>
              </a:endParaRPr>
            </a:p>
          </p:txBody>
        </p:sp>
      </p:grpSp>
      <p:pic>
        <p:nvPicPr>
          <p:cNvPr id="4" name="图片 3"/>
          <p:cNvPicPr>
            <a:picLocks noChangeAspect="1"/>
          </p:cNvPicPr>
          <p:nvPr/>
        </p:nvPicPr>
        <p:blipFill>
          <a:blip r:embed="rId3"/>
          <a:stretch>
            <a:fillRect/>
          </a:stretch>
        </p:blipFill>
        <p:spPr>
          <a:xfrm>
            <a:off x="137795" y="1811020"/>
            <a:ext cx="8637905" cy="292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41</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ea"/>
              </a:rPr>
              <a:t>张量图卷积推导疑问</a:t>
            </a:r>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3" name="矩形 2"/>
          <p:cNvSpPr/>
          <p:nvPr/>
        </p:nvSpPr>
        <p:spPr>
          <a:xfrm>
            <a:off x="250032" y="967478"/>
            <a:ext cx="8723743" cy="645160"/>
          </a:xfrm>
          <a:prstGeom prst="rect">
            <a:avLst/>
          </a:prstGeom>
        </p:spPr>
        <p:txBody>
          <a:bodyPr wrap="square">
            <a:spAutoFit/>
          </a:bodyPr>
          <a:lstStyle/>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与GCN</a:t>
            </a:r>
            <a:r>
              <a:rPr lang="zh-CN" altLang="en-US" sz="2400" dirty="0">
                <a:latin typeface="Times New Roman" panose="02020503050405090304" pitchFamily="18" charset="0"/>
                <a:cs typeface="Times New Roman" panose="02020503050405090304" pitchFamily="18" charset="0"/>
              </a:rPr>
              <a:t>在小样本数据集下的比较</a:t>
            </a:r>
          </a:p>
        </p:txBody>
      </p:sp>
      <p:sp>
        <p:nvSpPr>
          <p:cNvPr id="8" name="文本框 7"/>
          <p:cNvSpPr txBox="1"/>
          <p:nvPr/>
        </p:nvSpPr>
        <p:spPr>
          <a:xfrm>
            <a:off x="367665" y="3533140"/>
            <a:ext cx="5973445" cy="1753235"/>
          </a:xfrm>
          <a:prstGeom prst="rect">
            <a:avLst/>
          </a:prstGeom>
          <a:noFill/>
        </p:spPr>
        <p:txBody>
          <a:bodyPr wrap="square" rtlCol="0" anchor="t">
            <a:spAutoFit/>
          </a:bodyPr>
          <a:lstStyle/>
          <a:p>
            <a:pPr indent="0" algn="just">
              <a:lnSpc>
                <a:spcPct val="150000"/>
              </a:lnSpc>
              <a:buClr>
                <a:schemeClr val="tx1"/>
              </a:buClr>
              <a:buFont typeface="Wingdings" panose="05000000000000000000" pitchFamily="2" charset="2"/>
              <a:buNone/>
            </a:pPr>
            <a:endParaRPr lang="zh-CN" altLang="en-US"/>
          </a:p>
          <a:p>
            <a:pPr indent="0" algn="just">
              <a:lnSpc>
                <a:spcPct val="150000"/>
              </a:lnSpc>
              <a:buClr>
                <a:schemeClr val="tx1"/>
              </a:buClr>
              <a:buFont typeface="Wingdings" panose="05000000000000000000" pitchFamily="2" charset="2"/>
              <a:buNone/>
            </a:pPr>
            <a:r>
              <a:rPr lang="zh-CN" altLang="en-US"/>
              <a:t>与其他小样本算法</a:t>
            </a:r>
            <a:r>
              <a:rPr lang="en-US" altLang="zh-CN"/>
              <a:t>(</a:t>
            </a:r>
            <a:r>
              <a:rPr lang="zh-CN" altLang="en-US"/>
              <a:t>聚类</a:t>
            </a:r>
            <a:r>
              <a:rPr lang="en-US" altLang="zh-CN"/>
              <a:t>)</a:t>
            </a:r>
            <a:r>
              <a:rPr lang="zh-CN" altLang="en-US"/>
              <a:t>：</a:t>
            </a:r>
          </a:p>
          <a:p>
            <a:pPr marL="342900" indent="-342900" algn="just">
              <a:lnSpc>
                <a:spcPct val="150000"/>
              </a:lnSpc>
              <a:buClr>
                <a:schemeClr val="tx1"/>
              </a:buClr>
              <a:buFont typeface="Wingdings" panose="05000000000000000000" pitchFamily="2" charset="2"/>
              <a:buChar char="Ø"/>
            </a:pPr>
            <a:r>
              <a:rPr lang="zh-CN" altLang="en-US"/>
              <a:t>在</a:t>
            </a:r>
            <a:r>
              <a:rPr lang="en-US" altLang="zh-CN"/>
              <a:t>Lung</a:t>
            </a:r>
            <a:r>
              <a:rPr lang="zh-CN" altLang="en-US"/>
              <a:t>上的表现略低于</a:t>
            </a:r>
            <a:r>
              <a:rPr lang="en-US" altLang="zh-CN"/>
              <a:t>IPS2</a:t>
            </a:r>
          </a:p>
          <a:p>
            <a:pPr marL="342900" indent="-342900" algn="just">
              <a:lnSpc>
                <a:spcPct val="150000"/>
              </a:lnSpc>
              <a:buClr>
                <a:schemeClr val="tx1"/>
              </a:buClr>
              <a:buFont typeface="Wingdings" panose="05000000000000000000" pitchFamily="2" charset="2"/>
              <a:buChar char="Ø"/>
            </a:pPr>
            <a:r>
              <a:rPr lang="en-US" altLang="zh-CN"/>
              <a:t>在GLI-85</a:t>
            </a:r>
            <a:r>
              <a:rPr lang="zh-CN" altLang="en-US"/>
              <a:t>上的表现好</a:t>
            </a:r>
            <a:r>
              <a:rPr lang="en-US" altLang="zh-CN"/>
              <a:t>IPS2</a:t>
            </a:r>
          </a:p>
        </p:txBody>
      </p:sp>
      <p:pic>
        <p:nvPicPr>
          <p:cNvPr id="9" name="图片 8"/>
          <p:cNvPicPr>
            <a:picLocks noChangeAspect="1"/>
          </p:cNvPicPr>
          <p:nvPr/>
        </p:nvPicPr>
        <p:blipFill>
          <a:blip r:embed="rId3"/>
          <a:stretch>
            <a:fillRect/>
          </a:stretch>
        </p:blipFill>
        <p:spPr>
          <a:xfrm>
            <a:off x="1576070" y="2005965"/>
            <a:ext cx="5613400" cy="1727200"/>
          </a:xfrm>
          <a:prstGeom prst="rect">
            <a:avLst/>
          </a:prstGeom>
        </p:spPr>
      </p:pic>
      <p:pic>
        <p:nvPicPr>
          <p:cNvPr id="17" name="图片 16" descr="3071689317402_.pic"/>
          <p:cNvPicPr>
            <a:picLocks noChangeAspect="1"/>
          </p:cNvPicPr>
          <p:nvPr/>
        </p:nvPicPr>
        <p:blipFill>
          <a:blip r:embed="rId4"/>
          <a:stretch>
            <a:fillRect/>
          </a:stretch>
        </p:blipFill>
        <p:spPr>
          <a:xfrm>
            <a:off x="3622675" y="4126230"/>
            <a:ext cx="5351145" cy="1372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张量图卷积推导疑问</a:t>
            </a:r>
          </a:p>
        </p:txBody>
      </p:sp>
      <p:sp>
        <p:nvSpPr>
          <p:cNvPr id="5" name="TextBox 4"/>
          <p:cNvSpPr txBox="1"/>
          <p:nvPr/>
        </p:nvSpPr>
        <p:spPr>
          <a:xfrm>
            <a:off x="0" y="6277303"/>
            <a:ext cx="9604465" cy="523220"/>
          </a:xfrm>
          <a:prstGeom prst="rect">
            <a:avLst/>
          </a:prstGeom>
          <a:noFill/>
        </p:spPr>
        <p:txBody>
          <a:bodyPr wrap="square">
            <a:spAutoFit/>
          </a:bodyPr>
          <a:lstStyle/>
          <a:p>
            <a:r>
              <a:rPr lang="en-US" altLang="zh-CN" sz="1400" b="0" i="0" dirty="0" err="1">
                <a:solidFill>
                  <a:srgbClr val="222222"/>
                </a:solidFill>
                <a:effectLst/>
                <a:latin typeface="Arial" panose="020B0604020202090204" pitchFamily="34" charset="0"/>
              </a:rPr>
              <a:t>Defferrard</a:t>
            </a:r>
            <a:r>
              <a:rPr lang="en-US" altLang="zh-CN" sz="1400" b="0" i="0" dirty="0">
                <a:solidFill>
                  <a:srgbClr val="222222"/>
                </a:solidFill>
                <a:effectLst/>
                <a:latin typeface="Arial" panose="020B0604020202090204" pitchFamily="34" charset="0"/>
              </a:rPr>
              <a:t>, Michaël, Xavier Bresson, and Pierre </a:t>
            </a:r>
            <a:r>
              <a:rPr lang="en-US" altLang="zh-CN" sz="1400" b="0" i="0" dirty="0" err="1">
                <a:solidFill>
                  <a:srgbClr val="222222"/>
                </a:solidFill>
                <a:effectLst/>
                <a:latin typeface="Arial" panose="020B0604020202090204" pitchFamily="34" charset="0"/>
              </a:rPr>
              <a:t>Vandergheynst</a:t>
            </a:r>
            <a:r>
              <a:rPr lang="en-US" altLang="zh-CN" sz="1400" b="0" i="0" dirty="0">
                <a:solidFill>
                  <a:srgbClr val="222222"/>
                </a:solidFill>
                <a:effectLst/>
                <a:latin typeface="Arial" panose="020B0604020202090204" pitchFamily="34" charset="0"/>
              </a:rPr>
              <a:t>. "Convolutional neural networks on graphs with fast localized spectral filtering." </a:t>
            </a:r>
            <a:r>
              <a:rPr lang="en-US" altLang="zh-CN" sz="1400" b="0" i="1" dirty="0">
                <a:solidFill>
                  <a:srgbClr val="222222"/>
                </a:solidFill>
                <a:effectLst/>
                <a:latin typeface="Arial" panose="020B0604020202090204" pitchFamily="34" charset="0"/>
              </a:rPr>
              <a:t>Advances in neural information processing systems</a:t>
            </a:r>
            <a:r>
              <a:rPr lang="en-US" altLang="zh-CN" sz="1400" b="0" i="0" dirty="0">
                <a:solidFill>
                  <a:srgbClr val="222222"/>
                </a:solidFill>
                <a:effectLst/>
                <a:latin typeface="Arial" panose="020B0604020202090204" pitchFamily="34" charset="0"/>
              </a:rPr>
              <a:t> 29 (2016).</a:t>
            </a:r>
            <a:endParaRPr lang="zh-CN" altLang="en-US" sz="1400" dirty="0"/>
          </a:p>
        </p:txBody>
      </p:sp>
      <mc:AlternateContent xmlns:mc="http://schemas.openxmlformats.org/markup-compatibility/2006" xmlns:a14="http://schemas.microsoft.com/office/drawing/2010/main">
        <mc:Choice Requires="a14">
          <p:sp>
            <p:nvSpPr>
              <p:cNvPr id="2" name="矩形 1"/>
              <p:cNvSpPr/>
              <p:nvPr/>
            </p:nvSpPr>
            <p:spPr>
              <a:xfrm>
                <a:off x="250030" y="893106"/>
                <a:ext cx="8436770" cy="5008230"/>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en-US" altLang="zh-CN" sz="2000" b="1" dirty="0">
                    <a:solidFill>
                      <a:srgbClr val="000000"/>
                    </a:solidFill>
                    <a:latin typeface="+mn-ea"/>
                  </a:rPr>
                  <a:t>Chebyshev Polynomials Approximation</a:t>
                </a: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ü"/>
                </a:pPr>
                <a:r>
                  <a:rPr lang="en-US" altLang="zh-CN" sz="2000" dirty="0">
                    <a:latin typeface="+mn-ea"/>
                  </a:rPr>
                  <a:t>Graph convolution: </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𝒈</m:t>
                    </m:r>
                    <m:r>
                      <a:rPr lang="en-US" altLang="zh-CN" sz="2000" b="1" i="1" smtClean="0">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rPr>
                      <m:t>𝑼</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𝜽</m:t>
                        </m:r>
                      </m:sub>
                    </m:sSub>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𝑼</m:t>
                        </m:r>
                      </m:e>
                      <m:sup>
                        <m:r>
                          <a:rPr lang="en-US" altLang="zh-CN" sz="2000" b="1" i="1">
                            <a:latin typeface="Cambria Math" panose="02040503050406030204" pitchFamily="18" charset="0"/>
                          </a:rPr>
                          <m:t>⊤</m:t>
                        </m:r>
                      </m:sup>
                    </m:sSup>
                    <m:r>
                      <a:rPr lang="en-US" altLang="zh-CN" sz="2000" b="1" i="1">
                        <a:latin typeface="Cambria Math" panose="02040503050406030204" pitchFamily="18" charset="0"/>
                      </a:rPr>
                      <m:t>𝒙</m:t>
                    </m:r>
                    <m:r>
                      <a:rPr lang="en-US" altLang="zh-CN" sz="2000" b="1" i="1" smtClean="0">
                        <a:latin typeface="Cambria Math" panose="02040503050406030204" pitchFamily="18" charset="0"/>
                      </a:rPr>
                      <m:t>)</m:t>
                    </m:r>
                  </m:oMath>
                </a14:m>
                <a:endParaRPr lang="en-US" altLang="zh-CN" sz="2000" dirty="0"/>
              </a:p>
              <a:p>
                <a:pPr marL="800100" lvl="1" indent="-342900" algn="just">
                  <a:lnSpc>
                    <a:spcPct val="150000"/>
                  </a:lnSpc>
                  <a:spcBef>
                    <a:spcPts val="1000"/>
                  </a:spcBef>
                  <a:buClr>
                    <a:schemeClr val="bg2">
                      <a:lumMod val="50000"/>
                    </a:schemeClr>
                  </a:buClr>
                  <a:buFont typeface="Wingdings" panose="05000000000000000000" pitchFamily="2" charset="2"/>
                  <a:buChar char="ü"/>
                </a:pPr>
                <a:r>
                  <a:rPr lang="en-US" altLang="zh-CN" sz="2000" b="1" dirty="0">
                    <a:solidFill>
                      <a:srgbClr val="000000"/>
                    </a:solidFill>
                    <a:latin typeface="+mn-ea"/>
                  </a:rPr>
                  <a:t>Chebyshev Polynomials </a:t>
                </a:r>
                <a:endParaRPr lang="en-US" altLang="zh-CN" sz="2000" dirty="0"/>
              </a:p>
              <a:p>
                <a:pPr lvl="1" algn="just">
                  <a:lnSpc>
                    <a:spcPct val="150000"/>
                  </a:lnSpc>
                  <a:spcBef>
                    <a:spcPts val="1000"/>
                  </a:spcBef>
                  <a:buClr>
                    <a:schemeClr val="bg2">
                      <a:lumMod val="50000"/>
                    </a:schemeClr>
                  </a:buClr>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𝒈</m:t>
                          </m:r>
                        </m:e>
                        <m:sub>
                          <m:r>
                            <a:rPr lang="en-US" altLang="zh-CN" sz="2000" b="1" i="1">
                              <a:latin typeface="Cambria Math" panose="02040503050406030204" pitchFamily="18" charset="0"/>
                            </a:rPr>
                            <m:t>𝜽</m:t>
                          </m:r>
                        </m:sub>
                      </m:sSub>
                      <m:d>
                        <m:dPr>
                          <m:ctrlPr>
                            <a:rPr lang="en-US" altLang="zh-CN" sz="2000" b="1" i="1" smtClean="0">
                              <a:latin typeface="Cambria Math" panose="02040503050406030204" pitchFamily="18" charset="0"/>
                            </a:rPr>
                          </m:ctrlPr>
                        </m:dPr>
                        <m:e>
                          <m:r>
                            <a:rPr lang="zh-CN" altLang="en-US" sz="2000" b="1" i="1">
                              <a:latin typeface="Cambria Math" panose="02040503050406030204" pitchFamily="18" charset="0"/>
                            </a:rPr>
                            <m:t>𝚲</m:t>
                          </m:r>
                        </m:e>
                      </m:d>
                      <m:r>
                        <a:rPr lang="en-US" altLang="zh-CN" sz="2000" b="1" i="1">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𝐾</m:t>
                          </m:r>
                          <m:r>
                            <a:rPr lang="en-US" altLang="zh-CN" sz="2000" i="1">
                              <a:latin typeface="Cambria Math" panose="02040503050406030204" pitchFamily="18" charset="0"/>
                            </a:rPr>
                            <m:t>−1</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𝑘</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zh-CN" altLang="en-US" sz="2000" b="1" i="1">
                                  <a:latin typeface="Cambria Math" panose="02040503050406030204" pitchFamily="18" charset="0"/>
                                </a:rPr>
                                <m:t>𝚲</m:t>
                              </m:r>
                            </m:e>
                          </m:acc>
                          <m:r>
                            <a:rPr lang="en-US" altLang="zh-CN" sz="2000" b="0" i="1" smtClean="0">
                              <a:latin typeface="Cambria Math" panose="02040503050406030204" pitchFamily="18" charset="0"/>
                            </a:rPr>
                            <m:t>)</m:t>
                          </m:r>
                        </m:e>
                      </m:nary>
                    </m:oMath>
                  </m:oMathPara>
                </a14:m>
                <a:endParaRPr lang="en-US" altLang="zh-CN" sz="2000" dirty="0"/>
              </a:p>
              <a:p>
                <a:pPr lvl="1" algn="just">
                  <a:lnSpc>
                    <a:spcPct val="150000"/>
                  </a:lnSpc>
                  <a:spcBef>
                    <a:spcPts val="1000"/>
                  </a:spcBef>
                  <a:buClr>
                    <a:schemeClr val="bg2">
                      <a:lumMod val="50000"/>
                    </a:schemeClr>
                  </a:buClr>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𝑇</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acc>
                          <m:accPr>
                            <m:chr m:val="̃"/>
                            <m:ctrlPr>
                              <a:rPr lang="en-US" altLang="zh-CN" sz="2000" b="0" i="1" smtClean="0">
                                <a:latin typeface="Cambria Math" panose="02040503050406030204" pitchFamily="18" charset="0"/>
                              </a:rPr>
                            </m:ctrlPr>
                          </m:accPr>
                          <m:e>
                            <m:r>
                              <a:rPr lang="zh-CN" altLang="en-US" sz="2000" b="1" i="1">
                                <a:latin typeface="Cambria Math" panose="02040503050406030204" pitchFamily="18" charset="0"/>
                              </a:rPr>
                              <m:t>𝚲</m:t>
                            </m:r>
                          </m:e>
                        </m:acc>
                      </m:e>
                    </m:d>
                    <m:r>
                      <a:rPr lang="en-US" altLang="zh-CN" sz="2000" b="1" i="1">
                        <a:latin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e>
                      <m:sup>
                        <m:r>
                          <a:rPr lang="en-US" altLang="zh-CN" sz="2000" i="1">
                            <a:latin typeface="Cambria Math" panose="02040503050406030204" pitchFamily="18" charset="0"/>
                            <a:ea typeface="Cambria Math" panose="02040503050406030204" pitchFamily="18" charset="0"/>
                          </a:rPr>
                          <m:t>𝑛</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p>
                    </m:sSup>
                  </m:oMath>
                </a14:m>
                <a:r>
                  <a:rPr lang="en-US" altLang="zh-CN" sz="2000" dirty="0"/>
                  <a:t> </a:t>
                </a:r>
                <a:r>
                  <a:rPr lang="en-US" altLang="zh-CN" sz="2000" dirty="0">
                    <a:latin typeface="+mj-ea"/>
                    <a:ea typeface="+mj-ea"/>
                  </a:rPr>
                  <a:t>is the </a:t>
                </a:r>
                <a:r>
                  <a:rPr lang="en-US" altLang="zh-CN" sz="2000" dirty="0">
                    <a:solidFill>
                      <a:srgbClr val="000000"/>
                    </a:solidFill>
                    <a:latin typeface="+mj-ea"/>
                    <a:ea typeface="+mj-ea"/>
                  </a:rPr>
                  <a:t>Chebyshev Polynomials, and </a:t>
                </a:r>
                <a14:m>
                  <m:oMath xmlns:m="http://schemas.openxmlformats.org/officeDocument/2006/math">
                    <m:acc>
                      <m:accPr>
                        <m:chr m:val="̃"/>
                        <m:ctrlPr>
                          <a:rPr lang="en-US" altLang="zh-CN" sz="2000" b="0" i="1" smtClean="0">
                            <a:latin typeface="Cambria Math" panose="02040503050406030204" pitchFamily="18" charset="0"/>
                          </a:rPr>
                        </m:ctrlPr>
                      </m:accPr>
                      <m:e>
                        <m:r>
                          <a:rPr lang="zh-CN" altLang="en-US" sz="2000" b="1" i="1">
                            <a:latin typeface="Cambria Math" panose="02040503050406030204" pitchFamily="18" charset="0"/>
                          </a:rPr>
                          <m:t>𝚲</m:t>
                        </m:r>
                      </m:e>
                    </m:acc>
                    <m:r>
                      <a:rPr lang="en-US" altLang="zh-CN" sz="2000" b="0"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0" i="1" smtClean="0">
                            <a:latin typeface="Cambria Math" panose="02040503050406030204" pitchFamily="18" charset="0"/>
                          </a:rPr>
                          <m:t>2</m:t>
                        </m:r>
                        <m:r>
                          <a:rPr lang="zh-CN" altLang="en-US" sz="2000" b="1" i="1">
                            <a:latin typeface="Cambria Math" panose="02040503050406030204" pitchFamily="18" charset="0"/>
                          </a:rPr>
                          <m:t>𝚲</m:t>
                        </m:r>
                      </m:num>
                      <m:den>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𝜆</m:t>
                            </m:r>
                          </m:e>
                          <m:sub>
                            <m:r>
                              <a:rPr lang="en-US" altLang="zh-CN" sz="2000" b="0" i="1" smtClean="0">
                                <a:latin typeface="Cambria Math" panose="02040503050406030204" pitchFamily="18" charset="0"/>
                              </a:rPr>
                              <m:t>𝑚𝑎𝑥</m:t>
                            </m:r>
                          </m:sub>
                        </m:sSub>
                      </m:den>
                    </m:f>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𝑰</m:t>
                        </m:r>
                      </m:e>
                      <m:sub>
                        <m:r>
                          <a:rPr lang="en-US" altLang="zh-CN" sz="2000" b="0" i="1" smtClean="0">
                            <a:latin typeface="Cambria Math" panose="02040503050406030204" pitchFamily="18" charset="0"/>
                          </a:rPr>
                          <m:t>𝑛</m:t>
                        </m:r>
                      </m:sub>
                    </m:sSub>
                  </m:oMath>
                </a14:m>
                <a:endParaRPr lang="en-US" altLang="zh-CN" sz="2000" dirty="0">
                  <a:latin typeface="+mj-ea"/>
                  <a:ea typeface="+mj-ea"/>
                </a:endParaRPr>
              </a:p>
              <a:p>
                <a:pPr marL="800100" lvl="1" indent="-342900" algn="just">
                  <a:lnSpc>
                    <a:spcPct val="150000"/>
                  </a:lnSpc>
                  <a:spcBef>
                    <a:spcPts val="1000"/>
                  </a:spcBef>
                  <a:buClr>
                    <a:schemeClr val="bg2">
                      <a:lumMod val="50000"/>
                    </a:schemeClr>
                  </a:buClr>
                  <a:buFont typeface="Wingdings" panose="05000000000000000000" pitchFamily="2" charset="2"/>
                  <a:buChar char="ü"/>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b="0" i="1" smtClean="0">
                            <a:latin typeface="Cambria Math" panose="02040503050406030204" pitchFamily="18" charset="0"/>
                          </a:rPr>
                          <m:t>0</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=1</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b="0" i="1" smtClean="0">
                            <a:latin typeface="Cambria Math" panose="02040503050406030204" pitchFamily="18" charset="0"/>
                          </a:rPr>
                          <m:t>2</m:t>
                        </m:r>
                      </m:sub>
                    </m:sSub>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i="1">
                        <a:latin typeface="Cambria Math" panose="02040503050406030204" pitchFamily="18" charset="0"/>
                      </a:rPr>
                      <m:t>=</m:t>
                    </m:r>
                    <m:r>
                      <a:rPr lang="en-US" altLang="zh-CN" sz="2000" b="0" i="1" smtClean="0">
                        <a:latin typeface="Cambria Math" panose="02040503050406030204" pitchFamily="18" charset="0"/>
                      </a:rPr>
                      <m:t>2</m:t>
                    </m:r>
                    <m:r>
                      <a:rPr lang="en-US" altLang="zh-CN" sz="2000" i="1">
                        <a:latin typeface="Cambria Math" panose="02040503050406030204" pitchFamily="18" charset="0"/>
                      </a:rPr>
                      <m:t>𝑥</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0</m:t>
                        </m:r>
                      </m:sub>
                    </m:sSub>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oMath>
                </a14:m>
                <a:endParaRPr lang="en-US" altLang="zh-CN" sz="2000" dirty="0"/>
              </a:p>
              <a:p>
                <a:pPr marL="800100" lvl="1" indent="-342900" algn="just">
                  <a:lnSpc>
                    <a:spcPct val="150000"/>
                  </a:lnSpc>
                  <a:spcBef>
                    <a:spcPts val="1000"/>
                  </a:spcBef>
                  <a:buClr>
                    <a:schemeClr val="bg2">
                      <a:lumMod val="50000"/>
                    </a:schemeClr>
                  </a:buClr>
                  <a:buFont typeface="Wingdings" panose="05000000000000000000" pitchFamily="2" charset="2"/>
                  <a:buChar char="ü"/>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b="0" i="1" smtClean="0">
                            <a:latin typeface="Cambria Math" panose="02040503050406030204" pitchFamily="18" charset="0"/>
                          </a:rPr>
                          <m:t>𝑘</m:t>
                        </m:r>
                      </m:sub>
                    </m:sSub>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i="1">
                        <a:latin typeface="Cambria Math" panose="02040503050406030204" pitchFamily="18" charset="0"/>
                      </a:rPr>
                      <m:t>=2</m:t>
                    </m:r>
                    <m:r>
                      <a:rPr lang="en-US" altLang="zh-CN" sz="2000" i="1">
                        <a:latin typeface="Cambria Math" panose="02040503050406030204" pitchFamily="18" charset="0"/>
                      </a:rPr>
                      <m:t>𝑥</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Sub>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−2</m:t>
                        </m:r>
                      </m:sub>
                    </m:sSub>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𝑎</m:t>
                        </m:r>
                      </m:e>
                    </m:d>
                  </m:oMath>
                </a14:m>
                <a:endParaRPr lang="en-US" altLang="zh-CN" sz="2000" dirty="0"/>
              </a:p>
            </p:txBody>
          </p:sp>
        </mc:Choice>
        <mc:Fallback xmlns="">
          <p:sp>
            <p:nvSpPr>
              <p:cNvPr id="2" name="矩形 1"/>
              <p:cNvSpPr>
                <a:spLocks noRot="1" noChangeAspect="1" noMove="1" noResize="1" noEditPoints="1" noAdjustHandles="1" noChangeArrowheads="1" noChangeShapeType="1" noTextEdit="1"/>
              </p:cNvSpPr>
              <p:nvPr/>
            </p:nvSpPr>
            <p:spPr>
              <a:xfrm>
                <a:off x="250030" y="893106"/>
                <a:ext cx="8436770" cy="5008230"/>
              </a:xfrm>
              <a:prstGeom prst="rect">
                <a:avLst/>
              </a:prstGeom>
              <a:blipFill rotWithShape="1">
                <a:blip r:embed="rId3"/>
                <a:stretch>
                  <a:fillRect l="-6" t="-6" b="-108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张量图卷积推导疑问</a:t>
            </a:r>
          </a:p>
        </p:txBody>
      </p:sp>
      <p:sp>
        <p:nvSpPr>
          <p:cNvPr id="5" name="TextBox 4"/>
          <p:cNvSpPr txBox="1"/>
          <p:nvPr/>
        </p:nvSpPr>
        <p:spPr>
          <a:xfrm>
            <a:off x="0" y="6277303"/>
            <a:ext cx="9604465" cy="523220"/>
          </a:xfrm>
          <a:prstGeom prst="rect">
            <a:avLst/>
          </a:prstGeom>
          <a:noFill/>
        </p:spPr>
        <p:txBody>
          <a:bodyPr wrap="square">
            <a:spAutoFit/>
          </a:bodyPr>
          <a:lstStyle/>
          <a:p>
            <a:r>
              <a:rPr lang="en-US" altLang="zh-CN" sz="1400" b="0" i="0" dirty="0" err="1">
                <a:solidFill>
                  <a:srgbClr val="222222"/>
                </a:solidFill>
                <a:effectLst/>
                <a:latin typeface="Arial" panose="020B0604020202090204" pitchFamily="34" charset="0"/>
              </a:rPr>
              <a:t>Defferrard</a:t>
            </a:r>
            <a:r>
              <a:rPr lang="en-US" altLang="zh-CN" sz="1400" b="0" i="0" dirty="0">
                <a:solidFill>
                  <a:srgbClr val="222222"/>
                </a:solidFill>
                <a:effectLst/>
                <a:latin typeface="Arial" panose="020B0604020202090204" pitchFamily="34" charset="0"/>
              </a:rPr>
              <a:t>, Michaël, Xavier Bresson, and Pierre </a:t>
            </a:r>
            <a:r>
              <a:rPr lang="en-US" altLang="zh-CN" sz="1400" b="0" i="0" dirty="0" err="1">
                <a:solidFill>
                  <a:srgbClr val="222222"/>
                </a:solidFill>
                <a:effectLst/>
                <a:latin typeface="Arial" panose="020B0604020202090204" pitchFamily="34" charset="0"/>
              </a:rPr>
              <a:t>Vandergheynst</a:t>
            </a:r>
            <a:r>
              <a:rPr lang="en-US" altLang="zh-CN" sz="1400" b="0" i="0" dirty="0">
                <a:solidFill>
                  <a:srgbClr val="222222"/>
                </a:solidFill>
                <a:effectLst/>
                <a:latin typeface="Arial" panose="020B0604020202090204" pitchFamily="34" charset="0"/>
              </a:rPr>
              <a:t>. "Convolutional neural networks on graphs with fast localized spectral filtering." </a:t>
            </a:r>
            <a:r>
              <a:rPr lang="en-US" altLang="zh-CN" sz="1400" b="0" i="1" dirty="0">
                <a:solidFill>
                  <a:srgbClr val="222222"/>
                </a:solidFill>
                <a:effectLst/>
                <a:latin typeface="Arial" panose="020B0604020202090204" pitchFamily="34" charset="0"/>
              </a:rPr>
              <a:t>Advances in neural information processing systems</a:t>
            </a:r>
            <a:r>
              <a:rPr lang="en-US" altLang="zh-CN" sz="1400" b="0" i="0" dirty="0">
                <a:solidFill>
                  <a:srgbClr val="222222"/>
                </a:solidFill>
                <a:effectLst/>
                <a:latin typeface="Arial" panose="020B0604020202090204" pitchFamily="34" charset="0"/>
              </a:rPr>
              <a:t> 29 (2016).</a:t>
            </a:r>
            <a:endParaRPr lang="zh-CN" altLang="en-US" sz="1400" dirty="0"/>
          </a:p>
        </p:txBody>
      </p:sp>
      <mc:AlternateContent xmlns:mc="http://schemas.openxmlformats.org/markup-compatibility/2006" xmlns:a14="http://schemas.microsoft.com/office/drawing/2010/main">
        <mc:Choice Requires="a14">
          <p:sp>
            <p:nvSpPr>
              <p:cNvPr id="2" name="矩形 1"/>
              <p:cNvSpPr/>
              <p:nvPr/>
            </p:nvSpPr>
            <p:spPr>
              <a:xfrm>
                <a:off x="250030" y="893106"/>
                <a:ext cx="8436770" cy="4637808"/>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en-US" altLang="zh-CN" sz="2000" b="1" dirty="0">
                    <a:solidFill>
                      <a:srgbClr val="000000"/>
                    </a:solidFill>
                    <a:latin typeface="+mn-ea"/>
                  </a:rPr>
                  <a:t>Chebyshev Polynomials Approximation</a:t>
                </a: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ü"/>
                </a:pPr>
                <a:r>
                  <a:rPr lang="en-US" altLang="zh-CN" sz="2000" b="1" dirty="0">
                    <a:solidFill>
                      <a:srgbClr val="000000"/>
                    </a:solidFill>
                    <a:latin typeface="+mn-ea"/>
                  </a:rPr>
                  <a:t>Chebyshev Polynomials </a:t>
                </a:r>
                <a:endParaRPr lang="en-US" altLang="zh-CN" sz="2000" dirty="0">
                  <a:latin typeface="+mj-ea"/>
                  <a:ea typeface="+mj-ea"/>
                </a:endParaRPr>
              </a:p>
              <a:p>
                <a:pPr lvl="1" algn="just">
                  <a:lnSpc>
                    <a:spcPct val="150000"/>
                  </a:lnSpc>
                  <a:spcBef>
                    <a:spcPts val="1000"/>
                  </a:spcBef>
                  <a:buClr>
                    <a:schemeClr val="bg2">
                      <a:lumMod val="50000"/>
                    </a:schemeClr>
                  </a:buCl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𝑼</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𝜽</m:t>
                              </m:r>
                            </m:sub>
                          </m:sSub>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𝑼</m:t>
                              </m:r>
                            </m:e>
                            <m:sup>
                              <m:r>
                                <a:rPr lang="en-US" altLang="zh-CN" sz="2000" b="1" i="1">
                                  <a:latin typeface="Cambria Math" panose="02040503050406030204" pitchFamily="18" charset="0"/>
                                </a:rPr>
                                <m:t>⊤</m:t>
                              </m:r>
                            </m:sup>
                          </m:sSup>
                          <m:r>
                            <a:rPr lang="en-US" altLang="zh-CN" sz="2000" b="1" i="1">
                              <a:latin typeface="Cambria Math" panose="02040503050406030204" pitchFamily="18" charset="0"/>
                            </a:rPr>
                            <m:t>𝒙</m:t>
                          </m:r>
                        </m:e>
                      </m:d>
                      <m:r>
                        <a:rPr lang="en-US" altLang="zh-CN" sz="2000" b="1" i="1">
                          <a:latin typeface="Cambria Math" panose="02040503050406030204" pitchFamily="18" charset="0"/>
                        </a:rPr>
                        <m:t>=</m:t>
                      </m:r>
                      <m:r>
                        <a:rPr lang="en-US" altLang="zh-CN" sz="2000" b="1" i="1">
                          <a:latin typeface="Cambria Math" panose="02040503050406030204" pitchFamily="18" charset="0"/>
                        </a:rPr>
                        <m:t>𝑼</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𝐾</m:t>
                          </m:r>
                          <m:r>
                            <a:rPr lang="en-US" altLang="zh-CN" sz="2000" i="1">
                              <a:latin typeface="Cambria Math" panose="02040503050406030204" pitchFamily="18" charset="0"/>
                            </a:rPr>
                            <m:t>−1</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𝑘</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zh-CN" altLang="en-US" sz="2000" b="1" i="1">
                                  <a:latin typeface="Cambria Math" panose="02040503050406030204" pitchFamily="18" charset="0"/>
                                </a:rPr>
                                <m:t>𝚲</m:t>
                              </m:r>
                            </m:e>
                          </m:acc>
                          <m:r>
                            <a:rPr lang="en-US" altLang="zh-CN" sz="2000" i="1">
                              <a:latin typeface="Cambria Math" panose="02040503050406030204" pitchFamily="18" charset="0"/>
                            </a:rPr>
                            <m:t>)</m:t>
                          </m:r>
                        </m:e>
                      </m:nary>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𝑼</m:t>
                          </m:r>
                        </m:e>
                        <m:sup>
                          <m:r>
                            <a:rPr lang="en-US" altLang="zh-CN" sz="2000" b="1" i="1">
                              <a:latin typeface="Cambria Math" panose="02040503050406030204" pitchFamily="18" charset="0"/>
                            </a:rPr>
                            <m:t>⊤</m:t>
                          </m:r>
                        </m:sup>
                      </m:sSup>
                      <m:r>
                        <a:rPr lang="en-US" altLang="zh-CN" sz="2000" b="1" i="1">
                          <a:latin typeface="Cambria Math" panose="02040503050406030204" pitchFamily="18" charset="0"/>
                        </a:rPr>
                        <m:t>𝒙</m:t>
                      </m:r>
                      <m:r>
                        <a:rPr lang="en-US" altLang="zh-CN" sz="2000" b="1"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𝐾</m:t>
                          </m:r>
                          <m:r>
                            <a:rPr lang="en-US" altLang="zh-CN" sz="2000" i="1">
                              <a:latin typeface="Cambria Math" panose="02040503050406030204" pitchFamily="18" charset="0"/>
                            </a:rPr>
                            <m:t>−1</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𝑘</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smtClean="0">
                                  <a:latin typeface="Cambria Math" panose="02040503050406030204" pitchFamily="18" charset="0"/>
                                </a:rPr>
                                <m:t>𝑳</m:t>
                              </m:r>
                            </m:e>
                          </m:acc>
                          <m:r>
                            <a:rPr lang="en-US" altLang="zh-CN" sz="2000" i="1">
                              <a:latin typeface="Cambria Math" panose="02040503050406030204" pitchFamily="18" charset="0"/>
                            </a:rPr>
                            <m:t>)</m:t>
                          </m:r>
                          <m:r>
                            <a:rPr lang="en-US" altLang="zh-CN" sz="2000" b="1" i="1">
                              <a:latin typeface="Cambria Math" panose="02040503050406030204" pitchFamily="18" charset="0"/>
                            </a:rPr>
                            <m:t>𝒙</m:t>
                          </m:r>
                        </m:e>
                      </m:nary>
                      <m:r>
                        <a:rPr lang="en-US" altLang="zh-CN" sz="2000" b="0" i="1" smtClean="0">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𝒈</m:t>
                          </m:r>
                        </m:e>
                        <m:sub>
                          <m:r>
                            <a:rPr lang="en-US" altLang="zh-CN" sz="2000" b="1" i="1">
                              <a:latin typeface="Cambria Math" panose="02040503050406030204" pitchFamily="18" charset="0"/>
                            </a:rPr>
                            <m:t>𝜽</m:t>
                          </m:r>
                        </m:sub>
                      </m:sSub>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𝑳</m:t>
                          </m:r>
                        </m:e>
                      </m:d>
                      <m:r>
                        <a:rPr lang="en-US" altLang="zh-CN" sz="2000" b="1" i="1">
                          <a:latin typeface="Cambria Math" panose="02040503050406030204" pitchFamily="18" charset="0"/>
                        </a:rPr>
                        <m:t>𝒙</m:t>
                      </m:r>
                    </m:oMath>
                  </m:oMathPara>
                </a14:m>
                <a:endParaRPr lang="en-US" altLang="zh-CN" sz="2000" dirty="0"/>
              </a:p>
              <a:p>
                <a:pPr lvl="1" algn="just">
                  <a:lnSpc>
                    <a:spcPct val="150000"/>
                  </a:lnSpc>
                  <a:spcBef>
                    <a:spcPts val="1000"/>
                  </a:spcBef>
                  <a:buClr>
                    <a:schemeClr val="bg2">
                      <a:lumMod val="50000"/>
                    </a:schemeClr>
                  </a:buClr>
                </a:pPr>
                <a14:m>
                  <m:oMathPara xmlns:m="http://schemas.openxmlformats.org/officeDocument/2006/math">
                    <m:oMathParaPr>
                      <m:jc m:val="centerGroup"/>
                    </m:oMathParaPr>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𝑳</m:t>
                          </m:r>
                        </m:e>
                      </m:acc>
                      <m:r>
                        <a:rPr lang="en-US" altLang="zh-CN" sz="2000" b="1" i="1" smtClean="0">
                          <a:latin typeface="Cambria Math" panose="02040503050406030204" pitchFamily="18" charset="0"/>
                        </a:rPr>
                        <m:t>=</m:t>
                      </m:r>
                      <m:f>
                        <m:fPr>
                          <m:ctrlPr>
                            <a:rPr lang="en-US" altLang="zh-CN" sz="2000" b="1" i="1">
                              <a:latin typeface="Cambria Math" panose="02040503050406030204" pitchFamily="18" charset="0"/>
                            </a:rPr>
                          </m:ctrlPr>
                        </m:fPr>
                        <m:num>
                          <m:r>
                            <a:rPr lang="en-US" altLang="zh-CN" sz="2000" i="1">
                              <a:latin typeface="Cambria Math" panose="02040503050406030204" pitchFamily="18" charset="0"/>
                            </a:rPr>
                            <m:t>2</m:t>
                          </m:r>
                          <m:r>
                            <a:rPr lang="en-US" altLang="zh-CN" sz="2000" b="1" i="1" smtClean="0">
                              <a:latin typeface="Cambria Math" panose="02040503050406030204" pitchFamily="18" charset="0"/>
                            </a:rPr>
                            <m:t>𝑳</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𝑚𝑎𝑥</m:t>
                              </m:r>
                            </m:sub>
                          </m:sSub>
                        </m:den>
                      </m:f>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𝑰</m:t>
                          </m:r>
                        </m:e>
                        <m:sub>
                          <m:r>
                            <a:rPr lang="en-US" altLang="zh-CN" sz="2000" i="1">
                              <a:latin typeface="Cambria Math" panose="02040503050406030204" pitchFamily="18" charset="0"/>
                            </a:rPr>
                            <m:t>𝑛</m:t>
                          </m:r>
                        </m:sub>
                      </m:sSub>
                    </m:oMath>
                  </m:oMathPara>
                </a14:m>
                <a:endParaRPr lang="en-US" altLang="zh-CN" sz="2000" dirty="0"/>
              </a:p>
              <a:p>
                <a:pPr marL="800100" lvl="1" indent="-342900" algn="just">
                  <a:lnSpc>
                    <a:spcPct val="150000"/>
                  </a:lnSpc>
                  <a:spcBef>
                    <a:spcPts val="1000"/>
                  </a:spcBef>
                  <a:buClr>
                    <a:schemeClr val="bg2">
                      <a:lumMod val="50000"/>
                    </a:schemeClr>
                  </a:buClr>
                  <a:buFont typeface="Wingdings" panose="05000000000000000000" pitchFamily="2" charset="2"/>
                  <a:buChar char="ü"/>
                </a:pPr>
                <a14:m>
                  <m:oMath xmlns:m="http://schemas.openxmlformats.org/officeDocument/2006/math">
                    <m:sSub>
                      <m:sSubPr>
                        <m:ctrlPr>
                          <a:rPr lang="en-US" altLang="zh-CN" sz="2000" i="1" smtClean="0">
                            <a:latin typeface="Cambria Math" panose="02040503050406030204" pitchFamily="18" charset="0"/>
                          </a:rPr>
                        </m:ctrlPr>
                      </m:sSubPr>
                      <m:e>
                        <m:acc>
                          <m:accPr>
                            <m:chr m:val="̅"/>
                            <m:ctrlPr>
                              <a:rPr lang="en-US" altLang="zh-CN" sz="2000" b="1" i="1" smtClean="0">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𝑘</m:t>
                        </m:r>
                      </m:sub>
                    </m:sSub>
                    <m:r>
                      <a:rPr lang="en-US" altLang="zh-CN" sz="2000" b="1" i="1" smtClean="0">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𝑘</m:t>
                        </m:r>
                      </m:sub>
                    </m:sSub>
                    <m:d>
                      <m:dPr>
                        <m:ctrlPr>
                          <a:rPr lang="en-US" altLang="zh-CN" sz="2000" i="1">
                            <a:latin typeface="Cambria Math" panose="02040503050406030204" pitchFamily="18" charset="0"/>
                          </a:rPr>
                        </m:ctrlPr>
                      </m:d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e>
                    </m:d>
                    <m:r>
                      <a:rPr lang="en-US" altLang="zh-CN" sz="2000" b="1" i="1">
                        <a:latin typeface="Cambria Math" panose="02040503050406030204" pitchFamily="18" charset="0"/>
                      </a:rPr>
                      <m:t>𝒙</m:t>
                    </m:r>
                    <m:r>
                      <a:rPr lang="en-US" altLang="zh-CN" sz="2000" b="1" i="1">
                        <a:latin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e>
                      <m:sup>
                        <m:r>
                          <a:rPr lang="en-US" altLang="zh-CN" sz="2000" i="1">
                            <a:latin typeface="Cambria Math" panose="02040503050406030204" pitchFamily="18" charset="0"/>
                            <a:ea typeface="Cambria Math" panose="02040503050406030204" pitchFamily="18" charset="0"/>
                          </a:rPr>
                          <m:t>𝑛</m:t>
                        </m:r>
                      </m:sup>
                    </m:sSup>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i="1">
                            <a:latin typeface="Cambria Math" panose="02040503050406030204" pitchFamily="18" charset="0"/>
                          </a:rPr>
                          <m:t>𝑘</m:t>
                        </m:r>
                      </m:sub>
                    </m:sSub>
                    <m:r>
                      <a:rPr lang="en-US" altLang="zh-CN" sz="2000" b="1" i="1">
                        <a:latin typeface="Cambria Math" panose="02040503050406030204" pitchFamily="18" charset="0"/>
                      </a:rPr>
                      <m:t>=</m:t>
                    </m:r>
                  </m:oMath>
                </a14:m>
                <a:r>
                  <a:rPr lang="en-US" altLang="zh-CN" sz="2000" dirty="0"/>
                  <a:t> </a:t>
                </a:r>
                <a14:m>
                  <m:oMath xmlns:m="http://schemas.openxmlformats.org/officeDocument/2006/math">
                    <m:r>
                      <a:rPr lang="en-US" altLang="zh-CN" sz="2000" b="0" i="0" smtClean="0">
                        <a:latin typeface="Cambria Math" panose="02040503050406030204" pitchFamily="18" charset="0"/>
                      </a:rPr>
                      <m:t>2</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i="1">
                            <a:latin typeface="Cambria Math" panose="02040503050406030204" pitchFamily="18" charset="0"/>
                          </a:rPr>
                          <m:t>𝑘</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i="1">
                            <a:latin typeface="Cambria Math" panose="02040503050406030204" pitchFamily="18" charset="0"/>
                          </a:rPr>
                          <m:t>𝑘</m:t>
                        </m:r>
                        <m:r>
                          <a:rPr lang="en-US" altLang="zh-CN" sz="2000" i="1">
                            <a:latin typeface="Cambria Math" panose="02040503050406030204" pitchFamily="18" charset="0"/>
                          </a:rPr>
                          <m:t>−2</m:t>
                        </m:r>
                      </m:sub>
                    </m:sSub>
                  </m:oMath>
                </a14:m>
                <a:r>
                  <a:rPr lang="en-US" altLang="zh-CN" sz="2000" dirty="0"/>
                  <a:t>, where </a:t>
                </a:r>
                <a14:m>
                  <m:oMath xmlns:m="http://schemas.openxmlformats.org/officeDocument/2006/math">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𝒙</m:t>
                    </m:r>
                  </m:oMath>
                </a14:m>
                <a:r>
                  <a:rPr lang="en-US" altLang="zh-CN" sz="2000" b="1" dirty="0"/>
                  <a:t>,  </a:t>
                </a:r>
                <a14:m>
                  <m:oMath xmlns:m="http://schemas.openxmlformats.org/officeDocument/2006/math">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r>
                      <a:rPr lang="en-US" altLang="zh-CN" sz="2000" b="1" i="1">
                        <a:latin typeface="Cambria Math" panose="02040503050406030204" pitchFamily="18" charset="0"/>
                      </a:rPr>
                      <m:t>𝒙</m:t>
                    </m:r>
                  </m:oMath>
                </a14:m>
                <a:endParaRPr lang="en-US" altLang="zh-CN" sz="2000" b="1" dirty="0"/>
              </a:p>
              <a:p>
                <a:pPr marL="800100" lvl="1" indent="-342900" algn="just">
                  <a:lnSpc>
                    <a:spcPct val="150000"/>
                  </a:lnSpc>
                  <a:spcBef>
                    <a:spcPts val="1000"/>
                  </a:spcBef>
                  <a:buClr>
                    <a:schemeClr val="bg2">
                      <a:lumMod val="50000"/>
                    </a:schemeClr>
                  </a:buClr>
                  <a:buFont typeface="Wingdings" panose="05000000000000000000" pitchFamily="2" charset="2"/>
                  <a:buChar char="ü"/>
                </a:pPr>
                <a14:m>
                  <m:oMath xmlns:m="http://schemas.openxmlformats.org/officeDocument/2006/math">
                    <m:r>
                      <a:rPr lang="en-US" altLang="zh-CN" sz="2000" b="1" i="1" smtClean="0">
                        <a:latin typeface="Cambria Math" panose="02040503050406030204" pitchFamily="18" charset="0"/>
                      </a:rPr>
                      <m:t>𝑼</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𝜽</m:t>
                            </m:r>
                          </m:sub>
                        </m:sSub>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𝑼</m:t>
                            </m:r>
                          </m:e>
                          <m:sup>
                            <m:r>
                              <a:rPr lang="en-US" altLang="zh-CN" sz="2000" b="1" i="1">
                                <a:latin typeface="Cambria Math" panose="02040503050406030204" pitchFamily="18" charset="0"/>
                              </a:rPr>
                              <m:t>⊤</m:t>
                            </m:r>
                          </m:sup>
                        </m:sSup>
                        <m:r>
                          <a:rPr lang="en-US" altLang="zh-CN" sz="2000" b="1" i="1">
                            <a:latin typeface="Cambria Math" panose="02040503050406030204" pitchFamily="18" charset="0"/>
                          </a:rPr>
                          <m:t>𝒙</m:t>
                        </m:r>
                      </m:e>
                    </m:d>
                    <m:r>
                      <a:rPr lang="en-US" altLang="zh-CN" sz="2000" b="1"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𝐾</m:t>
                        </m:r>
                        <m:r>
                          <a:rPr lang="en-US" altLang="zh-CN" sz="2000" i="1">
                            <a:latin typeface="Cambria Math" panose="02040503050406030204" pitchFamily="18" charset="0"/>
                          </a:rPr>
                          <m:t>−1</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𝑘</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r>
                          <a:rPr lang="en-US" altLang="zh-CN" sz="2000" i="1">
                            <a:latin typeface="Cambria Math" panose="02040503050406030204" pitchFamily="18" charset="0"/>
                          </a:rPr>
                          <m:t>)</m:t>
                        </m:r>
                        <m:r>
                          <a:rPr lang="en-US" altLang="zh-CN" sz="2000" b="1" i="1">
                            <a:latin typeface="Cambria Math" panose="02040503050406030204" pitchFamily="18" charset="0"/>
                          </a:rPr>
                          <m:t>𝒙</m:t>
                        </m:r>
                      </m:e>
                    </m:nary>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−1</m:t>
                            </m:r>
                          </m:sub>
                        </m:sSub>
                      </m:e>
                    </m:d>
                    <m:r>
                      <a:rPr lang="en-US" altLang="zh-CN" sz="2000" b="1" i="1" smtClean="0">
                        <a:latin typeface="Cambria Math" panose="02040503050406030204" pitchFamily="18" charset="0"/>
                      </a:rPr>
                      <m:t>𝜽</m:t>
                    </m:r>
                  </m:oMath>
                </a14:m>
                <a:r>
                  <a:rPr lang="en-US" altLang="zh-CN" sz="2000" b="1" dirty="0"/>
                  <a:t>, where </a:t>
                </a:r>
                <a14:m>
                  <m:oMath xmlns:m="http://schemas.openxmlformats.org/officeDocument/2006/math">
                    <m:r>
                      <a:rPr lang="en-US" altLang="zh-CN" sz="2000" b="1" i="1">
                        <a:latin typeface="Cambria Math" panose="02040503050406030204" pitchFamily="18" charset="0"/>
                      </a:rPr>
                      <m:t>𝜽</m:t>
                    </m:r>
                    <m:r>
                      <a:rPr lang="en-US" altLang="zh-CN" sz="2000" b="1" i="1">
                        <a:latin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𝐾</m:t>
                        </m:r>
                      </m:sup>
                    </m:sSup>
                  </m:oMath>
                </a14:m>
                <a:endParaRPr lang="en-US" altLang="zh-CN" sz="2000" b="1" dirty="0"/>
              </a:p>
            </p:txBody>
          </p:sp>
        </mc:Choice>
        <mc:Fallback xmlns="">
          <p:sp>
            <p:nvSpPr>
              <p:cNvPr id="2" name="矩形 1"/>
              <p:cNvSpPr>
                <a:spLocks noRot="1" noChangeAspect="1" noMove="1" noResize="1" noEditPoints="1" noAdjustHandles="1" noChangeArrowheads="1" noChangeShapeType="1" noTextEdit="1"/>
              </p:cNvSpPr>
              <p:nvPr/>
            </p:nvSpPr>
            <p:spPr>
              <a:xfrm>
                <a:off x="250030" y="893106"/>
                <a:ext cx="8436770" cy="4637808"/>
              </a:xfrm>
              <a:prstGeom prst="rect">
                <a:avLst/>
              </a:prstGeom>
              <a:blipFill rotWithShape="1">
                <a:blip r:embed="rId3"/>
                <a:stretch>
                  <a:fillRect l="-6" t="-6" b="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张量图卷积推导疑问</a:t>
            </a:r>
          </a:p>
        </p:txBody>
      </p:sp>
      <p:sp>
        <p:nvSpPr>
          <p:cNvPr id="5" name="TextBox 4"/>
          <p:cNvSpPr txBox="1"/>
          <p:nvPr/>
        </p:nvSpPr>
        <p:spPr>
          <a:xfrm>
            <a:off x="0" y="6277303"/>
            <a:ext cx="9604465" cy="523220"/>
          </a:xfrm>
          <a:prstGeom prst="rect">
            <a:avLst/>
          </a:prstGeom>
          <a:noFill/>
        </p:spPr>
        <p:txBody>
          <a:bodyPr wrap="square">
            <a:spAutoFit/>
          </a:bodyPr>
          <a:lstStyle/>
          <a:p>
            <a:r>
              <a:rPr lang="en-US" altLang="zh-CN" sz="1400" b="0" i="0" dirty="0" err="1">
                <a:solidFill>
                  <a:srgbClr val="222222"/>
                </a:solidFill>
                <a:effectLst/>
                <a:latin typeface="Arial" panose="020B0604020202090204" pitchFamily="34" charset="0"/>
              </a:rPr>
              <a:t>Defferrard</a:t>
            </a:r>
            <a:r>
              <a:rPr lang="en-US" altLang="zh-CN" sz="1400" b="0" i="0" dirty="0">
                <a:solidFill>
                  <a:srgbClr val="222222"/>
                </a:solidFill>
                <a:effectLst/>
                <a:latin typeface="Arial" panose="020B0604020202090204" pitchFamily="34" charset="0"/>
              </a:rPr>
              <a:t>, Michaël, Xavier Bresson, and Pierre </a:t>
            </a:r>
            <a:r>
              <a:rPr lang="en-US" altLang="zh-CN" sz="1400" b="0" i="0" dirty="0" err="1">
                <a:solidFill>
                  <a:srgbClr val="222222"/>
                </a:solidFill>
                <a:effectLst/>
                <a:latin typeface="Arial" panose="020B0604020202090204" pitchFamily="34" charset="0"/>
              </a:rPr>
              <a:t>Vandergheynst</a:t>
            </a:r>
            <a:r>
              <a:rPr lang="en-US" altLang="zh-CN" sz="1400" b="0" i="0" dirty="0">
                <a:solidFill>
                  <a:srgbClr val="222222"/>
                </a:solidFill>
                <a:effectLst/>
                <a:latin typeface="Arial" panose="020B0604020202090204" pitchFamily="34" charset="0"/>
              </a:rPr>
              <a:t>. "Convolutional neural networks on graphs with fast localized spectral filtering." </a:t>
            </a:r>
            <a:r>
              <a:rPr lang="en-US" altLang="zh-CN" sz="1400" b="0" i="1" dirty="0">
                <a:solidFill>
                  <a:srgbClr val="222222"/>
                </a:solidFill>
                <a:effectLst/>
                <a:latin typeface="Arial" panose="020B0604020202090204" pitchFamily="34" charset="0"/>
              </a:rPr>
              <a:t>Advances in neural information processing systems</a:t>
            </a:r>
            <a:r>
              <a:rPr lang="en-US" altLang="zh-CN" sz="1400" b="0" i="0" dirty="0">
                <a:solidFill>
                  <a:srgbClr val="222222"/>
                </a:solidFill>
                <a:effectLst/>
                <a:latin typeface="Arial" panose="020B0604020202090204" pitchFamily="34" charset="0"/>
              </a:rPr>
              <a:t> 29 (2016).</a:t>
            </a:r>
            <a:endParaRPr lang="zh-CN" altLang="en-US" sz="1400" dirty="0"/>
          </a:p>
        </p:txBody>
      </p:sp>
      <mc:AlternateContent xmlns:mc="http://schemas.openxmlformats.org/markup-compatibility/2006" xmlns:a14="http://schemas.microsoft.com/office/drawing/2010/main">
        <mc:Choice Requires="a14">
          <p:sp>
            <p:nvSpPr>
              <p:cNvPr id="2" name="矩形 1"/>
              <p:cNvSpPr/>
              <p:nvPr/>
            </p:nvSpPr>
            <p:spPr>
              <a:xfrm>
                <a:off x="250030" y="893106"/>
                <a:ext cx="8436770" cy="5274457"/>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dirty="0">
                    <a:solidFill>
                      <a:srgbClr val="000000"/>
                    </a:solidFill>
                    <a:latin typeface="+mn-ea"/>
                  </a:rPr>
                  <a:t>取</a:t>
                </a:r>
                <a14:m>
                  <m:oMath xmlns:m="http://schemas.openxmlformats.org/officeDocument/2006/math">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=2</m:t>
                    </m:r>
                  </m:oMath>
                </a14:m>
                <a:endParaRPr lang="en-US" altLang="zh-CN" sz="2000" dirty="0">
                  <a:latin typeface="+mj-ea"/>
                  <a:ea typeface="+mj-ea"/>
                </a:endParaRPr>
              </a:p>
              <a:p>
                <a:pPr marL="800100" lvl="1" indent="-342900" algn="just">
                  <a:lnSpc>
                    <a:spcPct val="150000"/>
                  </a:lnSpc>
                  <a:spcBef>
                    <a:spcPts val="1000"/>
                  </a:spcBef>
                  <a:buClr>
                    <a:schemeClr val="bg2">
                      <a:lumMod val="50000"/>
                    </a:schemeClr>
                  </a:buClr>
                  <a:buFont typeface="Wingdings" panose="05000000000000000000" pitchFamily="2" charset="2"/>
                  <a:buChar char="ü"/>
                </a:pPr>
                <a14:m>
                  <m:oMath xmlns:m="http://schemas.openxmlformats.org/officeDocument/2006/math">
                    <m:r>
                      <a:rPr lang="en-US" altLang="zh-CN" sz="2000" b="1" i="1" smtClean="0">
                        <a:latin typeface="Cambria Math" panose="02040503050406030204" pitchFamily="18" charset="0"/>
                      </a:rPr>
                      <m:t>𝑼</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𝜽</m:t>
                            </m:r>
                          </m:sub>
                        </m:sSub>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𝑼</m:t>
                            </m:r>
                          </m:e>
                          <m:sup>
                            <m:r>
                              <a:rPr lang="en-US" altLang="zh-CN" sz="2000" b="1" i="1">
                                <a:latin typeface="Cambria Math" panose="02040503050406030204" pitchFamily="18" charset="0"/>
                              </a:rPr>
                              <m:t>⊤</m:t>
                            </m:r>
                          </m:sup>
                        </m:sSup>
                        <m:r>
                          <a:rPr lang="en-US" altLang="zh-CN" sz="2000" b="1" i="1">
                            <a:latin typeface="Cambria Math" panose="02040503050406030204" pitchFamily="18" charset="0"/>
                          </a:rPr>
                          <m:t>𝒙</m:t>
                        </m:r>
                      </m:e>
                    </m:d>
                    <m:r>
                      <a:rPr lang="en-US" altLang="zh-CN" sz="2000" b="1"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𝐾</m:t>
                        </m:r>
                        <m:r>
                          <a:rPr lang="en-US" altLang="zh-CN" sz="2000" i="1">
                            <a:latin typeface="Cambria Math" panose="02040503050406030204" pitchFamily="18" charset="0"/>
                          </a:rPr>
                          <m:t>−1</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𝑘</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r>
                          <a:rPr lang="en-US" altLang="zh-CN" sz="2000" i="1">
                            <a:latin typeface="Cambria Math" panose="02040503050406030204" pitchFamily="18" charset="0"/>
                          </a:rPr>
                          <m:t>)</m:t>
                        </m:r>
                        <m:r>
                          <a:rPr lang="en-US" altLang="zh-CN" sz="2000" b="1" i="1">
                            <a:latin typeface="Cambria Math" panose="02040503050406030204" pitchFamily="18" charset="0"/>
                          </a:rPr>
                          <m:t>𝒙</m:t>
                        </m:r>
                      </m:e>
                    </m:nary>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−1</m:t>
                            </m:r>
                          </m:sub>
                        </m:sSub>
                      </m:e>
                    </m:d>
                    <m:r>
                      <a:rPr lang="en-US" altLang="zh-CN" sz="2000" b="1" i="1" smtClean="0">
                        <a:latin typeface="Cambria Math" panose="02040503050406030204" pitchFamily="18" charset="0"/>
                      </a:rPr>
                      <m:t>𝜽</m:t>
                    </m:r>
                  </m:oMath>
                </a14:m>
                <a:br>
                  <a:rPr lang="en-US" altLang="zh-CN" sz="2000" b="1" dirty="0"/>
                </a:br>
                <a14:m>
                  <m:oMath xmlns:m="http://schemas.openxmlformats.org/officeDocument/2006/math">
                    <m:r>
                      <a:rPr lang="en-US" altLang="zh-CN" sz="2000" b="1" i="0" smtClean="0">
                        <a:latin typeface="Cambria Math" panose="02040503050406030204" pitchFamily="18" charset="0"/>
                      </a:rPr>
                      <m:t>=</m:t>
                    </m:r>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2</m:t>
                            </m:r>
                          </m:sub>
                        </m:sSub>
                      </m:e>
                    </m:d>
                    <m:r>
                      <a:rPr lang="en-US" altLang="zh-CN" sz="2000" b="1" i="1" smtClean="0">
                        <a:latin typeface="Cambria Math" panose="02040503050406030204" pitchFamily="18" charset="0"/>
                      </a:rPr>
                      <m:t>𝜽</m:t>
                    </m:r>
                  </m:oMath>
                </a14:m>
                <a:br>
                  <a:rPr lang="en-US" altLang="zh-CN" sz="2000" b="1" i="1">
                    <a:latin typeface="Cambria Math" panose="02040503050406030204" pitchFamily="18" charset="0"/>
                  </a:rPr>
                </a:b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sSup>
                      <m:sSupPr>
                        <m:ctrlPr>
                          <a:rPr lang="en-US" altLang="zh-CN" sz="2000" b="1" i="1" smtClean="0">
                            <a:latin typeface="Cambria Math" panose="02040503050406030204" pitchFamily="18" charset="0"/>
                          </a:rPr>
                        </m:ctrlPr>
                      </m:sSup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e>
                      <m:sup>
                        <m:r>
                          <a:rPr lang="en-US" altLang="zh-CN" sz="2000" b="1" i="1" smtClean="0">
                            <a:latin typeface="Cambria Math" panose="02040503050406030204" pitchFamily="18" charset="0"/>
                          </a:rPr>
                          <m:t>𝟐</m:t>
                        </m:r>
                      </m:sup>
                    </m:sSup>
                    <m:r>
                      <a:rPr lang="en-US" altLang="zh-CN" sz="2000" b="1" i="1">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𝜽</m:t>
                    </m:r>
                  </m:oMath>
                </a14:m>
                <a:endParaRPr lang="en-US" altLang="zh-CN" sz="2000" b="1" dirty="0"/>
              </a:p>
              <a:p>
                <a:pPr marL="800100" lvl="1" indent="-342900">
                  <a:lnSpc>
                    <a:spcPct val="150000"/>
                  </a:lnSpc>
                  <a:spcBef>
                    <a:spcPts val="1000"/>
                  </a:spcBef>
                  <a:buClr>
                    <a:schemeClr val="bg2">
                      <a:lumMod val="50000"/>
                    </a:schemeClr>
                  </a:buClr>
                  <a:buFont typeface="Wingdings" panose="05000000000000000000" pitchFamily="2" charset="2"/>
                  <a:buChar char="ü"/>
                </a:pPr>
                <a:endParaRPr lang="en-US" altLang="zh-CN" sz="2000" b="1" dirty="0"/>
              </a:p>
              <a:p>
                <a:pPr marL="800100" lvl="1" indent="-342900">
                  <a:lnSpc>
                    <a:spcPct val="150000"/>
                  </a:lnSpc>
                  <a:spcBef>
                    <a:spcPts val="1000"/>
                  </a:spcBef>
                  <a:buClr>
                    <a:schemeClr val="bg2">
                      <a:lumMod val="50000"/>
                    </a:schemeClr>
                  </a:buClr>
                  <a:buFont typeface="Wingdings" panose="05000000000000000000" pitchFamily="2" charset="2"/>
                  <a:buChar char="ü"/>
                </a:pPr>
                <a:r>
                  <a:rPr lang="zh-CN" altLang="en-US" sz="2000" dirty="0"/>
                  <a:t>用</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3</m:t>
                        </m:r>
                      </m:sub>
                    </m:sSub>
                  </m:oMath>
                </a14:m>
                <a:r>
                  <a:rPr lang="zh-CN" altLang="en-US" sz="2000" dirty="0"/>
                  <a:t>替换</a:t>
                </a:r>
                <a14:m>
                  <m:oMath xmlns:m="http://schemas.openxmlformats.org/officeDocument/2006/math">
                    <m:r>
                      <a:rPr lang="en-US" altLang="zh-CN" sz="2000" b="1" i="1">
                        <a:latin typeface="Cambria Math" panose="02040503050406030204" pitchFamily="18" charset="0"/>
                      </a:rPr>
                      <m:t>𝟐</m:t>
                    </m:r>
                    <m:sSup>
                      <m:sSupPr>
                        <m:ctrlPr>
                          <a:rPr lang="en-US" altLang="zh-CN" sz="2000" b="1" i="1">
                            <a:latin typeface="Cambria Math" panose="02040503050406030204" pitchFamily="18" charset="0"/>
                          </a:rPr>
                        </m:ctrlPr>
                      </m:sSup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e>
                      <m:sup>
                        <m:r>
                          <a:rPr lang="en-US" altLang="zh-CN" sz="2000" b="1" i="1">
                            <a:latin typeface="Cambria Math" panose="02040503050406030204" pitchFamily="18" charset="0"/>
                          </a:rPr>
                          <m:t>𝟐</m:t>
                        </m:r>
                      </m:sup>
                    </m:sSup>
                  </m:oMath>
                </a14:m>
                <a:endParaRPr lang="en-US" altLang="zh-CN" sz="2000" b="1" dirty="0"/>
              </a:p>
              <a:p>
                <a:pPr lvl="1">
                  <a:lnSpc>
                    <a:spcPct val="150000"/>
                  </a:lnSpc>
                  <a:spcBef>
                    <a:spcPts val="1000"/>
                  </a:spcBef>
                  <a:buClr>
                    <a:schemeClr val="bg2">
                      <a:lumMod val="50000"/>
                    </a:schemeClr>
                  </a:buClr>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r>
                        <a:rPr lang="en-US" altLang="zh-CN" sz="2000" b="1" i="1" smtClean="0">
                          <a:latin typeface="Cambria Math" panose="02040503050406030204" pitchFamily="18" charset="0"/>
                        </a:rPr>
                        <m:t>𝒙</m:t>
                      </m:r>
                      <m:r>
                        <a:rPr lang="en-US" altLang="zh-CN" sz="2000" b="1" i="1">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0" i="1" smtClean="0">
                              <a:latin typeface="Cambria Math" panose="02040503050406030204" pitchFamily="18" charset="0"/>
                            </a:rPr>
                            <m:t>𝑓</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𝑳</m:t>
                          </m:r>
                        </m:e>
                        <m:sub>
                          <m:r>
                            <a:rPr lang="en-US" altLang="zh-CN" sz="2000" b="1" i="1" smtClean="0">
                              <a:latin typeface="Cambria Math" panose="02040503050406030204" pitchFamily="18" charset="0"/>
                            </a:rPr>
                            <m:t>𝟑</m:t>
                          </m:r>
                        </m:sub>
                      </m:sSub>
                      <m:r>
                        <a:rPr lang="en-US" altLang="zh-CN" sz="2000" b="1" i="1" smtClean="0">
                          <a:latin typeface="Cambria Math" panose="02040503050406030204" pitchFamily="18" charset="0"/>
                        </a:rPr>
                        <m:t>,</m:t>
                      </m:r>
                      <m:r>
                        <a:rPr lang="en-US" altLang="zh-CN" sz="2000" b="1" i="1">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𝜽</m:t>
                      </m:r>
                    </m:oMath>
                  </m:oMathPara>
                </a14:m>
                <a:endParaRPr lang="en-US" altLang="zh-CN" sz="2000" b="1" dirty="0"/>
              </a:p>
              <a:p>
                <a:pPr lvl="1">
                  <a:lnSpc>
                    <a:spcPct val="150000"/>
                  </a:lnSpc>
                  <a:spcBef>
                    <a:spcPts val="1000"/>
                  </a:spcBef>
                  <a:buClr>
                    <a:schemeClr val="bg2">
                      <a:lumMod val="50000"/>
                    </a:schemeClr>
                  </a:buClr>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Sub>
                      <m:sSup>
                        <m:sSupPr>
                          <m:ctrlPr>
                            <a:rPr lang="en-US" altLang="zh-CN" sz="2000" b="1" i="1" smtClean="0">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i="1" smtClean="0">
                              <a:latin typeface="Cambria Math" panose="02040503050406030204" pitchFamily="18" charset="0"/>
                            </a:rPr>
                            <m:t> </m:t>
                          </m:r>
                          <m:r>
                            <a:rPr lang="en-US" altLang="zh-CN" sz="2000" b="1" i="1">
                              <a:latin typeface="Cambria Math" panose="02040503050406030204" pitchFamily="18" charset="0"/>
                            </a:rPr>
                            <m:t>𝑳</m:t>
                          </m:r>
                        </m:e>
                        <m:sub>
                          <m:r>
                            <a:rPr lang="en-US" altLang="zh-CN" sz="2000" b="1" i="1">
                              <a:latin typeface="Cambria Math" panose="02040503050406030204" pitchFamily="18" charset="0"/>
                            </a:rPr>
                            <m:t>𝟑</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Sub>
                      <m:sSup>
                        <m:sSupPr>
                          <m:ctrlPr>
                            <a:rPr lang="en-US" altLang="zh-CN" sz="2000" b="1" i="1" smtClean="0">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smtClean="0">
                              <a:latin typeface="Cambria Math" panose="02040503050406030204" pitchFamily="18" charset="0"/>
                            </a:rPr>
                            <m:t>⊤</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𝟑</m:t>
                          </m:r>
                        </m:sub>
                      </m:sSub>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𝜽</m:t>
                      </m:r>
                    </m:oMath>
                  </m:oMathPara>
                </a14:m>
                <a:endParaRPr lang="en-US" altLang="zh-CN" sz="2000" b="1" dirty="0"/>
              </a:p>
              <a:p>
                <a:pPr lvl="1">
                  <a:lnSpc>
                    <a:spcPct val="150000"/>
                  </a:lnSpc>
                  <a:spcBef>
                    <a:spcPts val="1000"/>
                  </a:spcBef>
                  <a:buClr>
                    <a:schemeClr val="bg2">
                      <a:lumMod val="50000"/>
                    </a:schemeClr>
                  </a:buClr>
                </a:pPr>
                <a:br>
                  <a:rPr lang="en-US" altLang="zh-CN" sz="2000" b="1" dirty="0"/>
                </a:br>
                <a:endParaRPr lang="en-US" altLang="zh-CN" sz="2000" b="1" dirty="0"/>
              </a:p>
            </p:txBody>
          </p:sp>
        </mc:Choice>
        <mc:Fallback xmlns="">
          <p:sp>
            <p:nvSpPr>
              <p:cNvPr id="2" name="矩形 1"/>
              <p:cNvSpPr>
                <a:spLocks noRot="1" noChangeAspect="1" noMove="1" noResize="1" noEditPoints="1" noAdjustHandles="1" noChangeArrowheads="1" noChangeShapeType="1" noTextEdit="1"/>
              </p:cNvSpPr>
              <p:nvPr/>
            </p:nvSpPr>
            <p:spPr>
              <a:xfrm>
                <a:off x="250030" y="893106"/>
                <a:ext cx="8436770" cy="5274457"/>
              </a:xfrm>
              <a:prstGeom prst="rect">
                <a:avLst/>
              </a:prstGeom>
              <a:blipFill rotWithShape="1">
                <a:blip r:embed="rId3"/>
                <a:stretch>
                  <a:fillRect l="-6" t="-6" b="-664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小样本张量</a:t>
            </a:r>
            <a:r>
              <a:rPr lang="en-US" altLang="zh-CN" sz="3600" b="1" dirty="0">
                <a:latin typeface="Times New Roman Bold" panose="02020503050405090304" charset="0"/>
                <a:cs typeface="Times New Roman Bold" panose="02020503050405090304" charset="0"/>
                <a:sym typeface="+mn-lt"/>
              </a:rPr>
              <a:t>GCN</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8</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9</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45</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46</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10603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小样本张量</a:t>
            </a:r>
            <a:r>
              <a:rPr lang="en-US" altLang="zh-CN" sz="3200" dirty="0">
                <a:latin typeface="Times New Roman" panose="02020503050405090304" pitchFamily="18" charset="0"/>
                <a:cs typeface="Times New Roman" panose="02020503050405090304" pitchFamily="18" charset="0"/>
                <a:sym typeface="+mn-lt"/>
              </a:rPr>
              <a:t>GCN</a:t>
            </a:r>
            <a:r>
              <a:rPr lang="zh-CN" altLang="en-US" sz="3200" dirty="0">
                <a:latin typeface="Times New Roman" panose="02020503050405090304" pitchFamily="18" charset="0"/>
                <a:cs typeface="Times New Roman" panose="02020503050405090304" pitchFamily="18" charset="0"/>
                <a:sym typeface="+mn-lt"/>
              </a:rPr>
              <a:t>实验</a:t>
            </a:r>
          </a:p>
        </p:txBody>
      </p:sp>
      <p:grpSp>
        <p:nvGrpSpPr>
          <p:cNvPr id="13" name="组合 12"/>
          <p:cNvGrpSpPr/>
          <p:nvPr/>
        </p:nvGrpSpPr>
        <p:grpSpPr>
          <a:xfrm>
            <a:off x="293570" y="1227609"/>
            <a:ext cx="8637936" cy="3322955"/>
            <a:chOff x="250032" y="1312752"/>
            <a:chExt cx="8637936" cy="6871144"/>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312752"/>
              <a:ext cx="8327040" cy="68711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张量</a:t>
              </a:r>
              <a:r>
                <a:rPr lang="en-US" altLang="zh-CN" sz="2000" dirty="0">
                  <a:latin typeface="Times New Roman" panose="02020503050405090304" pitchFamily="18" charset="0"/>
                  <a:cs typeface="Times New Roman" panose="02020503050405090304" pitchFamily="18" charset="0"/>
                </a:rPr>
                <a:t>GCN</a:t>
              </a:r>
              <a:r>
                <a:rPr lang="zh-CN" altLang="en-US" sz="2000" dirty="0">
                  <a:latin typeface="Times New Roman" panose="02020503050405090304" pitchFamily="18" charset="0"/>
                  <a:cs typeface="Times New Roman" panose="02020503050405090304" pitchFamily="18" charset="0"/>
                </a:rPr>
                <a:t>使用六近邻构图，和普通</a:t>
              </a:r>
              <a:r>
                <a:rPr lang="en-US" altLang="zh-CN" sz="2000" dirty="0">
                  <a:latin typeface="Times New Roman" panose="02020503050405090304" pitchFamily="18" charset="0"/>
                  <a:cs typeface="Times New Roman" panose="02020503050405090304" pitchFamily="18" charset="0"/>
                </a:rPr>
                <a:t>GCN</a:t>
              </a:r>
              <a:r>
                <a:rPr lang="zh-CN" altLang="en-US" sz="2000" dirty="0">
                  <a:latin typeface="Times New Roman" panose="02020503050405090304" pitchFamily="18" charset="0"/>
                  <a:cs typeface="Times New Roman" panose="02020503050405090304" pitchFamily="18" charset="0"/>
                </a:rPr>
                <a:t>采取一样的半监督样本划分</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设置不同的中间层隐藏层维度</a:t>
              </a:r>
              <a:r>
                <a:rPr lang="en-US" altLang="zh-CN" sz="2000" dirty="0">
                  <a:latin typeface="Times New Roman" panose="02020503050405090304" pitchFamily="18" charset="0"/>
                  <a:cs typeface="Times New Roman" panose="02020503050405090304" pitchFamily="18" charset="0"/>
                </a:rPr>
                <a:t>(</a:t>
              </a:r>
              <a:r>
                <a:rPr lang="en-US" altLang="zh-CN" sz="2000" dirty="0">
                  <a:latin typeface="Times New Roman" panose="02020503050405090304" pitchFamily="18" charset="0"/>
                  <a:cs typeface="Times New Roman" panose="02020503050405090304" pitchFamily="18" charset="0"/>
                  <a:sym typeface="+mn-ea"/>
                </a:rPr>
                <a:t>16</a:t>
              </a:r>
              <a:r>
                <a:rPr lang="zh-CN" altLang="en-US" sz="2000" dirty="0">
                  <a:latin typeface="Times New Roman" panose="02020503050405090304" pitchFamily="18" charset="0"/>
                  <a:cs typeface="Times New Roman" panose="02020503050405090304" pitchFamily="18" charset="0"/>
                  <a:sym typeface="+mn-ea"/>
                </a:rPr>
                <a:t>～</a:t>
              </a:r>
              <a:r>
                <a:rPr lang="en-US" altLang="zh-CN" sz="2000" dirty="0">
                  <a:latin typeface="Times New Roman" panose="02020503050405090304" pitchFamily="18" charset="0"/>
                  <a:cs typeface="Times New Roman" panose="02020503050405090304" pitchFamily="18" charset="0"/>
                  <a:sym typeface="+mn-ea"/>
                </a:rPr>
                <a:t>1024)</a:t>
              </a: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模型层数：</a:t>
              </a:r>
              <a:r>
                <a:rPr lang="en-US" altLang="zh-CN" sz="2000" dirty="0">
                  <a:latin typeface="Times New Roman" panose="02020503050405090304" pitchFamily="18" charset="0"/>
                  <a:cs typeface="Times New Roman" panose="02020503050405090304" pitchFamily="18" charset="0"/>
                </a:rPr>
                <a:t>1</a:t>
              </a:r>
              <a:r>
                <a:rPr lang="zh-CN" altLang="en-US" sz="2000" dirty="0">
                  <a:latin typeface="Times New Roman" panose="02020503050405090304" pitchFamily="18" charset="0"/>
                  <a:cs typeface="Times New Roman" panose="02020503050405090304" pitchFamily="18" charset="0"/>
                </a:rPr>
                <a:t>～</a:t>
              </a:r>
              <a:r>
                <a:rPr lang="en-US" altLang="zh-CN" sz="2000" dirty="0">
                  <a:latin typeface="Times New Roman" panose="02020503050405090304" pitchFamily="18" charset="0"/>
                  <a:cs typeface="Times New Roman" panose="02020503050405090304" pitchFamily="18" charset="0"/>
                </a:rPr>
                <a:t>10</a:t>
              </a:r>
              <a:r>
                <a:rPr lang="zh-CN" altLang="en-US" sz="2000" dirty="0">
                  <a:latin typeface="Times New Roman" panose="02020503050405090304" pitchFamily="18" charset="0"/>
                  <a:cs typeface="Times New Roman" panose="02020503050405090304" pitchFamily="18" charset="0"/>
                </a:rPr>
                <a:t>层</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观察</a:t>
              </a:r>
              <a:r>
                <a:rPr lang="en-US" altLang="zh-CN" sz="2000" dirty="0">
                  <a:latin typeface="Times New Roman" panose="02020503050405090304" pitchFamily="18" charset="0"/>
                  <a:cs typeface="Times New Roman" panose="02020503050405090304" pitchFamily="18" charset="0"/>
                </a:rPr>
                <a:t>loss</a:t>
              </a:r>
              <a:r>
                <a:rPr lang="zh-CN" altLang="en-US" sz="2000" dirty="0">
                  <a:latin typeface="Times New Roman" panose="02020503050405090304" pitchFamily="18" charset="0"/>
                  <a:cs typeface="Times New Roman" panose="02020503050405090304" pitchFamily="18" charset="0"/>
                </a:rPr>
                <a:t>曲线，统计最高</a:t>
              </a:r>
              <a:r>
                <a:rPr lang="en-US" altLang="zh-CN" sz="2000" dirty="0">
                  <a:latin typeface="Times New Roman" panose="02020503050405090304" pitchFamily="18" charset="0"/>
                  <a:cs typeface="Times New Roman" panose="02020503050405090304" pitchFamily="18" charset="0"/>
                </a:rPr>
                <a:t>acc</a:t>
              </a:r>
              <a:r>
                <a:rPr lang="zh-CN" altLang="en-US" sz="2000" dirty="0">
                  <a:latin typeface="Times New Roman" panose="02020503050405090304" pitchFamily="18" charset="0"/>
                  <a:cs typeface="Times New Roman" panose="02020503050405090304" pitchFamily="18" charset="0"/>
                </a:rPr>
                <a:t>及其出现层数和各个层数的平均</a:t>
              </a:r>
              <a:r>
                <a:rPr lang="en-US" altLang="zh-CN" sz="2000" dirty="0">
                  <a:latin typeface="Times New Roman" panose="02020503050405090304" pitchFamily="18" charset="0"/>
                  <a:cs typeface="Times New Roman" panose="02020503050405090304" pitchFamily="18" charset="0"/>
                </a:rPr>
                <a:t>acc</a:t>
              </a: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实验结果</a:t>
              </a:r>
            </a:p>
          </p:txBody>
        </p:sp>
      </p:grpSp>
      <p:pic>
        <p:nvPicPr>
          <p:cNvPr id="3" name="图片 2"/>
          <p:cNvPicPr>
            <a:picLocks noChangeAspect="1"/>
          </p:cNvPicPr>
          <p:nvPr/>
        </p:nvPicPr>
        <p:blipFill>
          <a:blip r:embed="rId3"/>
          <a:stretch>
            <a:fillRect/>
          </a:stretch>
        </p:blipFill>
        <p:spPr>
          <a:xfrm>
            <a:off x="1819910" y="4648200"/>
            <a:ext cx="4965700" cy="1358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47</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en-US" altLang="zh-CN" sz="3200" dirty="0">
                <a:latin typeface="Times New Roman" panose="02020503050405090304" pitchFamily="18" charset="0"/>
                <a:ea typeface="+mn-ea"/>
                <a:cs typeface="Times New Roman" panose="02020503050405090304" pitchFamily="18" charset="0"/>
                <a:sym typeface="+mn-lt"/>
              </a:rPr>
              <a:t>GLI-85</a:t>
            </a:r>
            <a:r>
              <a:rPr lang="zh-CN" altLang="en-US" sz="3200" dirty="0">
                <a:latin typeface="Times New Roman" panose="02020503050405090304" pitchFamily="18" charset="0"/>
                <a:ea typeface="+mn-ea"/>
                <a:cs typeface="Times New Roman" panose="02020503050405090304" pitchFamily="18" charset="0"/>
                <a:sym typeface="+mn-lt"/>
              </a:rPr>
              <a:t>实验结果</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5" name="矩形 14"/>
          <p:cNvSpPr/>
          <p:nvPr/>
        </p:nvSpPr>
        <p:spPr>
          <a:xfrm>
            <a:off x="250190" y="1091565"/>
            <a:ext cx="8637905" cy="1221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pic>
        <p:nvPicPr>
          <p:cNvPr id="6" name="图片 5"/>
          <p:cNvPicPr>
            <a:picLocks noChangeAspect="1"/>
          </p:cNvPicPr>
          <p:nvPr/>
        </p:nvPicPr>
        <p:blipFill>
          <a:blip r:embed="rId3"/>
          <a:stretch>
            <a:fillRect/>
          </a:stretch>
        </p:blipFill>
        <p:spPr>
          <a:xfrm>
            <a:off x="520065" y="894080"/>
            <a:ext cx="2722880" cy="5963920"/>
          </a:xfrm>
          <a:prstGeom prst="rect">
            <a:avLst/>
          </a:prstGeom>
        </p:spPr>
      </p:pic>
      <p:sp>
        <p:nvSpPr>
          <p:cNvPr id="8" name="文本框 10"/>
          <p:cNvSpPr txBox="1"/>
          <p:nvPr/>
        </p:nvSpPr>
        <p:spPr>
          <a:xfrm>
            <a:off x="4206240" y="1091565"/>
            <a:ext cx="4180840" cy="70161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50000"/>
              </a:lnSpc>
              <a:buClr>
                <a:schemeClr val="tx1"/>
              </a:buClr>
              <a:buFont typeface="Wingdings" panose="05000000000000000000" pitchFamily="2" charset="2"/>
              <a:buNone/>
            </a:pPr>
            <a:r>
              <a:rPr lang="zh-CN" altLang="en-US" sz="2000" dirty="0">
                <a:latin typeface="Times New Roman" panose="02020503050405090304" pitchFamily="18" charset="0"/>
                <a:cs typeface="Times New Roman" panose="02020503050405090304" pitchFamily="18" charset="0"/>
              </a:rPr>
              <a:t>结果：</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最高为</a:t>
            </a:r>
            <a:r>
              <a:rPr lang="en-US" altLang="zh-CN" sz="2000" dirty="0">
                <a:latin typeface="Times New Roman" panose="02020503050405090304" pitchFamily="18" charset="0"/>
                <a:cs typeface="Times New Roman" panose="02020503050405090304" pitchFamily="18" charset="0"/>
              </a:rPr>
              <a:t>81.0127(</a:t>
            </a:r>
            <a:r>
              <a:rPr lang="zh-CN" altLang="en-US" sz="2000" dirty="0">
                <a:latin typeface="Times New Roman" panose="02020503050405090304" pitchFamily="18" charset="0"/>
                <a:cs typeface="Times New Roman" panose="02020503050405090304" pitchFamily="18" charset="0"/>
              </a:rPr>
              <a:t>第六层</a:t>
            </a:r>
            <a:r>
              <a:rPr lang="en-US" altLang="zh-CN" sz="2000" dirty="0">
                <a:latin typeface="Times New Roman" panose="02020503050405090304" pitchFamily="18" charset="0"/>
                <a:cs typeface="Times New Roman" panose="02020503050405090304" pitchFamily="18" charset="0"/>
              </a:rPr>
              <a:t>)</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多次训练的准确度几乎总会重复</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并没有出现原版</a:t>
            </a:r>
            <a:r>
              <a:rPr lang="en-US" altLang="zh-CN" sz="2000" dirty="0">
                <a:latin typeface="Times New Roman" panose="02020503050405090304" pitchFamily="18" charset="0"/>
                <a:cs typeface="Times New Roman" panose="02020503050405090304" pitchFamily="18" charset="0"/>
              </a:rPr>
              <a:t>GCN</a:t>
            </a:r>
            <a:r>
              <a:rPr lang="zh-CN" altLang="en-US" sz="2000" dirty="0">
                <a:latin typeface="Times New Roman" panose="02020503050405090304" pitchFamily="18" charset="0"/>
                <a:cs typeface="Times New Roman" panose="02020503050405090304" pitchFamily="18" charset="0"/>
              </a:rPr>
              <a:t>的在</a:t>
            </a:r>
            <a:r>
              <a:rPr lang="en-US" altLang="zh-CN" sz="2000" dirty="0">
                <a:latin typeface="Times New Roman" panose="02020503050405090304" pitchFamily="18" charset="0"/>
                <a:cs typeface="Times New Roman" panose="02020503050405090304" pitchFamily="18" charset="0"/>
              </a:rPr>
              <a:t>3</a:t>
            </a:r>
            <a:r>
              <a:rPr lang="zh-CN" altLang="en-US" sz="2000" dirty="0">
                <a:latin typeface="Times New Roman" panose="02020503050405090304" pitchFamily="18" charset="0"/>
                <a:cs typeface="Times New Roman" panose="02020503050405090304" pitchFamily="18" charset="0"/>
              </a:rPr>
              <a:t>层及以上准确度明显下降的问题，层数曲线并无明显规律</a:t>
            </a: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48</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en-US" altLang="zh-CN" sz="3200" dirty="0">
                <a:latin typeface="Times New Roman" panose="02020503050405090304" pitchFamily="18" charset="0"/>
                <a:ea typeface="+mn-ea"/>
                <a:cs typeface="Times New Roman" panose="02020503050405090304" pitchFamily="18" charset="0"/>
                <a:sym typeface="+mn-lt"/>
              </a:rPr>
              <a:t>GLI-85</a:t>
            </a:r>
            <a:r>
              <a:rPr lang="zh-CN" altLang="en-US" sz="3200" dirty="0">
                <a:latin typeface="Times New Roman" panose="02020503050405090304" pitchFamily="18" charset="0"/>
                <a:ea typeface="+mn-ea"/>
                <a:cs typeface="Times New Roman" panose="02020503050405090304" pitchFamily="18" charset="0"/>
                <a:sym typeface="+mn-lt"/>
              </a:rPr>
              <a:t>层数曲线</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5" name="矩形 14"/>
          <p:cNvSpPr/>
          <p:nvPr/>
        </p:nvSpPr>
        <p:spPr>
          <a:xfrm>
            <a:off x="250190" y="1091565"/>
            <a:ext cx="8637905" cy="1221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3"/>
          <a:stretch>
            <a:fillRect/>
          </a:stretch>
        </p:blipFill>
        <p:spPr>
          <a:xfrm>
            <a:off x="421005" y="892810"/>
            <a:ext cx="3663315" cy="2884805"/>
          </a:xfrm>
          <a:prstGeom prst="rect">
            <a:avLst/>
          </a:prstGeom>
        </p:spPr>
      </p:pic>
      <p:pic>
        <p:nvPicPr>
          <p:cNvPr id="5" name="图片 4"/>
          <p:cNvPicPr>
            <a:picLocks noChangeAspect="1"/>
          </p:cNvPicPr>
          <p:nvPr/>
        </p:nvPicPr>
        <p:blipFill>
          <a:blip r:embed="rId4"/>
          <a:stretch>
            <a:fillRect/>
          </a:stretch>
        </p:blipFill>
        <p:spPr>
          <a:xfrm>
            <a:off x="4996815" y="892810"/>
            <a:ext cx="3579495" cy="2885440"/>
          </a:xfrm>
          <a:prstGeom prst="rect">
            <a:avLst/>
          </a:prstGeom>
        </p:spPr>
      </p:pic>
      <p:pic>
        <p:nvPicPr>
          <p:cNvPr id="9" name="图片 8"/>
          <p:cNvPicPr>
            <a:picLocks noChangeAspect="1"/>
          </p:cNvPicPr>
          <p:nvPr/>
        </p:nvPicPr>
        <p:blipFill>
          <a:blip r:embed="rId5"/>
          <a:stretch>
            <a:fillRect/>
          </a:stretch>
        </p:blipFill>
        <p:spPr>
          <a:xfrm>
            <a:off x="421005" y="3818255"/>
            <a:ext cx="3623945" cy="2903220"/>
          </a:xfrm>
          <a:prstGeom prst="rect">
            <a:avLst/>
          </a:prstGeom>
        </p:spPr>
      </p:pic>
      <p:pic>
        <p:nvPicPr>
          <p:cNvPr id="10" name="图片 9"/>
          <p:cNvPicPr>
            <a:picLocks noChangeAspect="1"/>
          </p:cNvPicPr>
          <p:nvPr/>
        </p:nvPicPr>
        <p:blipFill>
          <a:blip r:embed="rId6"/>
          <a:stretch>
            <a:fillRect/>
          </a:stretch>
        </p:blipFill>
        <p:spPr>
          <a:xfrm>
            <a:off x="4996815" y="3778250"/>
            <a:ext cx="3714750" cy="29832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49</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en-US" altLang="zh-CN" sz="3200" dirty="0">
                <a:latin typeface="Times New Roman" panose="02020503050405090304" pitchFamily="18" charset="0"/>
                <a:ea typeface="+mn-ea"/>
                <a:cs typeface="Times New Roman" panose="02020503050405090304" pitchFamily="18" charset="0"/>
                <a:sym typeface="+mn-lt"/>
              </a:rPr>
              <a:t>Lung</a:t>
            </a:r>
            <a:r>
              <a:rPr lang="zh-CN" altLang="en-US" sz="3200" dirty="0">
                <a:latin typeface="Times New Roman" panose="02020503050405090304" pitchFamily="18" charset="0"/>
                <a:ea typeface="+mn-ea"/>
                <a:cs typeface="Times New Roman" panose="02020503050405090304" pitchFamily="18" charset="0"/>
                <a:sym typeface="+mn-lt"/>
              </a:rPr>
              <a:t>实验结果</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5" name="矩形 14"/>
          <p:cNvSpPr/>
          <p:nvPr/>
        </p:nvSpPr>
        <p:spPr>
          <a:xfrm>
            <a:off x="250190" y="1091565"/>
            <a:ext cx="8637905" cy="1221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8" name="文本框 10"/>
          <p:cNvSpPr txBox="1"/>
          <p:nvPr/>
        </p:nvSpPr>
        <p:spPr>
          <a:xfrm>
            <a:off x="4206240" y="1091565"/>
            <a:ext cx="4180840" cy="84016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50000"/>
              </a:lnSpc>
              <a:buClr>
                <a:schemeClr val="tx1"/>
              </a:buClr>
              <a:buFont typeface="Wingdings" panose="05000000000000000000" pitchFamily="2" charset="2"/>
              <a:buNone/>
            </a:pPr>
            <a:r>
              <a:rPr lang="zh-CN" altLang="en-US" sz="2000" dirty="0">
                <a:latin typeface="Times New Roman" panose="02020503050405090304" pitchFamily="18" charset="0"/>
                <a:cs typeface="Times New Roman" panose="02020503050405090304" pitchFamily="18" charset="0"/>
              </a:rPr>
              <a:t>结果：</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最高为</a:t>
            </a:r>
            <a:r>
              <a:rPr lang="en-US" altLang="zh-CN" sz="2000" dirty="0">
                <a:latin typeface="Times New Roman" panose="02020503050405090304" pitchFamily="18" charset="0"/>
                <a:cs typeface="Times New Roman" panose="02020503050405090304" pitchFamily="18" charset="0"/>
              </a:rPr>
              <a:t>85.2459(</a:t>
            </a:r>
            <a:r>
              <a:rPr lang="zh-CN" altLang="en-US" sz="2000" dirty="0">
                <a:latin typeface="Times New Roman" panose="02020503050405090304" pitchFamily="18" charset="0"/>
                <a:cs typeface="Times New Roman" panose="02020503050405090304" pitchFamily="18" charset="0"/>
              </a:rPr>
              <a:t>第四层</a:t>
            </a:r>
            <a:r>
              <a:rPr lang="en-US" altLang="zh-CN" sz="2000" dirty="0">
                <a:latin typeface="Times New Roman" panose="02020503050405090304" pitchFamily="18" charset="0"/>
                <a:cs typeface="Times New Roman" panose="02020503050405090304" pitchFamily="18" charset="0"/>
              </a:rPr>
              <a:t>)</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多次训练的准确度几乎总会重复</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并没有出现原版</a:t>
            </a:r>
            <a:r>
              <a:rPr lang="en-US" altLang="zh-CN" sz="2000" dirty="0">
                <a:latin typeface="Times New Roman" panose="02020503050405090304" pitchFamily="18" charset="0"/>
                <a:cs typeface="Times New Roman" panose="02020503050405090304" pitchFamily="18" charset="0"/>
              </a:rPr>
              <a:t>GCN</a:t>
            </a:r>
            <a:r>
              <a:rPr lang="zh-CN" altLang="en-US" sz="2000" dirty="0">
                <a:latin typeface="Times New Roman" panose="02020503050405090304" pitchFamily="18" charset="0"/>
                <a:cs typeface="Times New Roman" panose="02020503050405090304" pitchFamily="18" charset="0"/>
              </a:rPr>
              <a:t>的在</a:t>
            </a:r>
            <a:r>
              <a:rPr lang="en-US" altLang="zh-CN" sz="2000" dirty="0">
                <a:latin typeface="Times New Roman" panose="02020503050405090304" pitchFamily="18" charset="0"/>
                <a:cs typeface="Times New Roman" panose="02020503050405090304" pitchFamily="18" charset="0"/>
              </a:rPr>
              <a:t>3</a:t>
            </a:r>
            <a:r>
              <a:rPr lang="zh-CN" altLang="en-US" sz="2000" dirty="0">
                <a:latin typeface="Times New Roman" panose="02020503050405090304" pitchFamily="18" charset="0"/>
                <a:cs typeface="Times New Roman" panose="02020503050405090304" pitchFamily="18" charset="0"/>
              </a:rPr>
              <a:t>层及以上准确度明显下降的问题，层数曲线并无明显规律</a:t>
            </a: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r>
              <a:rPr lang="zh-CN" altLang="en-US" sz="2000" dirty="0">
                <a:latin typeface="Times New Roman" panose="02020503050405090304" pitchFamily="18" charset="0"/>
                <a:cs typeface="Times New Roman" panose="02020503050405090304" pitchFamily="18" charset="0"/>
              </a:rPr>
              <a:t>推测：</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隐藏层维度的增加会使得最优解在更早的层数到来</a:t>
            </a:r>
          </a:p>
          <a:p>
            <a:pPr indent="0" algn="just">
              <a:lnSpc>
                <a:spcPct val="150000"/>
              </a:lnSpc>
              <a:buClr>
                <a:schemeClr val="tx1"/>
              </a:buClr>
              <a:buFont typeface="Wingdings" panose="05000000000000000000" pitchFamily="2" charset="2"/>
              <a:buNone/>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3"/>
          <a:stretch>
            <a:fillRect/>
          </a:stretch>
        </p:blipFill>
        <p:spPr>
          <a:xfrm>
            <a:off x="250190" y="916305"/>
            <a:ext cx="2683510" cy="5941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张量化图卷积改进思路</a:t>
            </a:r>
          </a:p>
        </p:txBody>
      </p:sp>
      <p:pic>
        <p:nvPicPr>
          <p:cNvPr id="2" name="图片 1"/>
          <p:cNvPicPr>
            <a:picLocks noChangeAspect="1"/>
          </p:cNvPicPr>
          <p:nvPr/>
        </p:nvPicPr>
        <p:blipFill>
          <a:blip r:embed="rId3"/>
          <a:stretch>
            <a:fillRect/>
          </a:stretch>
        </p:blipFill>
        <p:spPr>
          <a:xfrm>
            <a:off x="122555" y="1090930"/>
            <a:ext cx="7861300" cy="1625600"/>
          </a:xfrm>
          <a:prstGeom prst="rect">
            <a:avLst/>
          </a:prstGeom>
        </p:spPr>
      </p:pic>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2716826"/>
            <a:ext cx="8436770" cy="1732915"/>
          </a:xfrm>
          <a:prstGeom prst="rect">
            <a:avLst/>
          </a:prstGeom>
        </p:spPr>
        <p:txBody>
          <a:bodyPr wrap="square">
            <a:spAutoFit/>
          </a:bodyPr>
          <a:lstStyle/>
          <a:p>
            <a:pPr lvl="1" indent="0" algn="just">
              <a:lnSpc>
                <a:spcPct val="150000"/>
              </a:lnSpc>
              <a:spcBef>
                <a:spcPts val="1000"/>
              </a:spcBef>
              <a:buClr>
                <a:schemeClr val="bg2">
                  <a:lumMod val="50000"/>
                </a:schemeClr>
              </a:buClr>
              <a:buFont typeface="Wingdings" panose="05000000000000000000" pitchFamily="2" charset="2"/>
              <a:buNone/>
            </a:pPr>
            <a:endParaRPr lang="zh-CN" altLang="en-US" sz="2000" b="1" dirty="0">
              <a:solidFill>
                <a:srgbClr val="000000"/>
              </a:solidFill>
              <a:latin typeface="+mn-ea"/>
            </a:endParaRPr>
          </a:p>
          <a:p>
            <a:pPr lvl="1" indent="0" algn="just">
              <a:lnSpc>
                <a:spcPct val="150000"/>
              </a:lnSpc>
              <a:spcBef>
                <a:spcPts val="1000"/>
              </a:spcBef>
              <a:buClr>
                <a:schemeClr val="bg2">
                  <a:lumMod val="50000"/>
                </a:schemeClr>
              </a:buClr>
              <a:buFont typeface="Wingdings" panose="05000000000000000000" pitchFamily="2" charset="2"/>
              <a:buNone/>
            </a:pP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11" name="图片 10"/>
          <p:cNvPicPr>
            <a:picLocks noChangeAspect="1"/>
          </p:cNvPicPr>
          <p:nvPr/>
        </p:nvPicPr>
        <p:blipFill>
          <a:blip r:embed="rId4"/>
          <a:stretch>
            <a:fillRect/>
          </a:stretch>
        </p:blipFill>
        <p:spPr>
          <a:xfrm>
            <a:off x="250190" y="3404235"/>
            <a:ext cx="8913495" cy="2828290"/>
          </a:xfrm>
          <a:prstGeom prst="rect">
            <a:avLst/>
          </a:prstGeom>
        </p:spPr>
      </p:pic>
      <p:sp>
        <p:nvSpPr>
          <p:cNvPr id="12" name="文本框 11"/>
          <p:cNvSpPr txBox="1"/>
          <p:nvPr/>
        </p:nvSpPr>
        <p:spPr>
          <a:xfrm>
            <a:off x="122555" y="2901950"/>
            <a:ext cx="1325880" cy="368300"/>
          </a:xfrm>
          <a:prstGeom prst="rect">
            <a:avLst/>
          </a:prstGeom>
          <a:noFill/>
        </p:spPr>
        <p:txBody>
          <a:bodyPr wrap="none" rtlCol="0">
            <a:spAutoFit/>
          </a:bodyPr>
          <a:lstStyle/>
          <a:p>
            <a:r>
              <a:rPr lang="zh-CN" altLang="en-US"/>
              <a:t>改进方案：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50</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en-US" altLang="zh-CN" sz="3200" dirty="0">
                <a:latin typeface="Times New Roman" panose="02020503050405090304" pitchFamily="18" charset="0"/>
                <a:ea typeface="+mn-ea"/>
                <a:cs typeface="Times New Roman" panose="02020503050405090304" pitchFamily="18" charset="0"/>
                <a:sym typeface="+mn-lt"/>
              </a:rPr>
              <a:t>Lung</a:t>
            </a:r>
            <a:r>
              <a:rPr lang="zh-CN" altLang="en-US" sz="3200" dirty="0">
                <a:latin typeface="Times New Roman" panose="02020503050405090304" pitchFamily="18" charset="0"/>
                <a:ea typeface="+mn-ea"/>
                <a:cs typeface="Times New Roman" panose="02020503050405090304" pitchFamily="18" charset="0"/>
                <a:sym typeface="+mn-lt"/>
              </a:rPr>
              <a:t>层数曲线</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5" name="矩形 14"/>
          <p:cNvSpPr/>
          <p:nvPr/>
        </p:nvSpPr>
        <p:spPr>
          <a:xfrm>
            <a:off x="250190" y="1091565"/>
            <a:ext cx="8637905" cy="1221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pic>
        <p:nvPicPr>
          <p:cNvPr id="11" name="图片 10"/>
          <p:cNvPicPr>
            <a:picLocks noChangeAspect="1"/>
          </p:cNvPicPr>
          <p:nvPr/>
        </p:nvPicPr>
        <p:blipFill>
          <a:blip r:embed="rId3"/>
          <a:stretch>
            <a:fillRect/>
          </a:stretch>
        </p:blipFill>
        <p:spPr>
          <a:xfrm>
            <a:off x="305435" y="899795"/>
            <a:ext cx="3609340" cy="2977515"/>
          </a:xfrm>
          <a:prstGeom prst="rect">
            <a:avLst/>
          </a:prstGeom>
        </p:spPr>
      </p:pic>
      <p:pic>
        <p:nvPicPr>
          <p:cNvPr id="12" name="图片 11"/>
          <p:cNvPicPr>
            <a:picLocks noChangeAspect="1"/>
          </p:cNvPicPr>
          <p:nvPr/>
        </p:nvPicPr>
        <p:blipFill>
          <a:blip r:embed="rId4"/>
          <a:stretch>
            <a:fillRect/>
          </a:stretch>
        </p:blipFill>
        <p:spPr>
          <a:xfrm>
            <a:off x="4672330" y="967740"/>
            <a:ext cx="3608705" cy="2914015"/>
          </a:xfrm>
          <a:prstGeom prst="rect">
            <a:avLst/>
          </a:prstGeom>
        </p:spPr>
      </p:pic>
      <p:pic>
        <p:nvPicPr>
          <p:cNvPr id="13" name="图片 12"/>
          <p:cNvPicPr>
            <a:picLocks noChangeAspect="1"/>
          </p:cNvPicPr>
          <p:nvPr/>
        </p:nvPicPr>
        <p:blipFill>
          <a:blip r:embed="rId5"/>
          <a:stretch>
            <a:fillRect/>
          </a:stretch>
        </p:blipFill>
        <p:spPr>
          <a:xfrm>
            <a:off x="305435" y="3881755"/>
            <a:ext cx="3609340" cy="2905760"/>
          </a:xfrm>
          <a:prstGeom prst="rect">
            <a:avLst/>
          </a:prstGeom>
        </p:spPr>
      </p:pic>
      <p:pic>
        <p:nvPicPr>
          <p:cNvPr id="14" name="图片 13"/>
          <p:cNvPicPr>
            <a:picLocks noChangeAspect="1"/>
          </p:cNvPicPr>
          <p:nvPr/>
        </p:nvPicPr>
        <p:blipFill>
          <a:blip r:embed="rId6"/>
          <a:stretch>
            <a:fillRect/>
          </a:stretch>
        </p:blipFill>
        <p:spPr>
          <a:xfrm>
            <a:off x="4795520" y="3877310"/>
            <a:ext cx="3485515" cy="28911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51</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en-US" altLang="zh-CN" sz="3200" dirty="0">
                <a:latin typeface="Times New Roman" panose="02020503050405090304" pitchFamily="18" charset="0"/>
                <a:ea typeface="+mn-ea"/>
                <a:cs typeface="Times New Roman" panose="02020503050405090304" pitchFamily="18" charset="0"/>
                <a:sym typeface="+mn-lt"/>
              </a:rPr>
              <a:t>USPS1000</a:t>
            </a:r>
            <a:r>
              <a:rPr lang="zh-CN" altLang="en-US" sz="3200" dirty="0">
                <a:latin typeface="Times New Roman" panose="02020503050405090304" pitchFamily="18" charset="0"/>
                <a:ea typeface="+mn-ea"/>
                <a:cs typeface="Times New Roman" panose="02020503050405090304" pitchFamily="18" charset="0"/>
                <a:sym typeface="+mn-lt"/>
              </a:rPr>
              <a:t>实验结果</a:t>
            </a:r>
            <a:endParaRPr lang="en-US" altLang="zh-CN" sz="3200" dirty="0">
              <a:latin typeface="Times New Roman" panose="02020503050405090304" pitchFamily="18" charset="0"/>
              <a:ea typeface="+mn-ea"/>
              <a:cs typeface="Times New Roman" panose="02020503050405090304" pitchFamily="18" charset="0"/>
              <a:sym typeface="+mn-lt"/>
            </a:endParaRP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5" name="矩形 14"/>
          <p:cNvSpPr/>
          <p:nvPr/>
        </p:nvSpPr>
        <p:spPr>
          <a:xfrm>
            <a:off x="250190" y="1091565"/>
            <a:ext cx="8637905" cy="1221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8" name="文本框 10"/>
          <p:cNvSpPr txBox="1"/>
          <p:nvPr/>
        </p:nvSpPr>
        <p:spPr>
          <a:xfrm>
            <a:off x="4037965" y="1253490"/>
            <a:ext cx="4180840" cy="74777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50000"/>
              </a:lnSpc>
              <a:buClr>
                <a:schemeClr val="tx1"/>
              </a:buClr>
              <a:buFont typeface="Wingdings" panose="05000000000000000000" pitchFamily="2" charset="2"/>
              <a:buNone/>
            </a:pPr>
            <a:r>
              <a:rPr lang="zh-CN" altLang="en-US" sz="2000" dirty="0">
                <a:latin typeface="Times New Roman" panose="02020503050405090304" pitchFamily="18" charset="0"/>
                <a:cs typeface="Times New Roman" panose="02020503050405090304" pitchFamily="18" charset="0"/>
              </a:rPr>
              <a:t>结果：</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最高为</a:t>
            </a:r>
            <a:r>
              <a:rPr lang="en-US" altLang="zh-CN" sz="2000" dirty="0">
                <a:latin typeface="Times New Roman" panose="02020503050405090304" pitchFamily="18" charset="0"/>
                <a:cs typeface="Times New Roman" panose="02020503050405090304" pitchFamily="18" charset="0"/>
              </a:rPr>
              <a:t>84.4211(</a:t>
            </a:r>
            <a:r>
              <a:rPr lang="zh-CN" altLang="en-US" sz="2000" dirty="0">
                <a:latin typeface="Times New Roman" panose="02020503050405090304" pitchFamily="18" charset="0"/>
                <a:cs typeface="Times New Roman" panose="02020503050405090304" pitchFamily="18" charset="0"/>
              </a:rPr>
              <a:t>第二层</a:t>
            </a:r>
            <a:r>
              <a:rPr lang="en-US" altLang="zh-CN" sz="2000" dirty="0">
                <a:latin typeface="Times New Roman" panose="02020503050405090304" pitchFamily="18" charset="0"/>
                <a:cs typeface="Times New Roman" panose="02020503050405090304" pitchFamily="18" charset="0"/>
              </a:rPr>
              <a:t>)</a:t>
            </a: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出现了原版</a:t>
            </a:r>
            <a:r>
              <a:rPr lang="en-US" altLang="zh-CN" sz="2000" dirty="0">
                <a:latin typeface="Times New Roman" panose="02020503050405090304" pitchFamily="18" charset="0"/>
                <a:cs typeface="Times New Roman" panose="02020503050405090304" pitchFamily="18" charset="0"/>
              </a:rPr>
              <a:t>GCN</a:t>
            </a:r>
            <a:r>
              <a:rPr lang="zh-CN" altLang="en-US" sz="2000" dirty="0">
                <a:latin typeface="Times New Roman" panose="02020503050405090304" pitchFamily="18" charset="0"/>
                <a:cs typeface="Times New Roman" panose="02020503050405090304" pitchFamily="18" charset="0"/>
              </a:rPr>
              <a:t>在第二层最优，而后续</a:t>
            </a:r>
            <a:r>
              <a:rPr lang="en-US" altLang="zh-CN" sz="2000" dirty="0">
                <a:latin typeface="Times New Roman" panose="02020503050405090304" pitchFamily="18" charset="0"/>
                <a:cs typeface="Times New Roman" panose="02020503050405090304" pitchFamily="18" charset="0"/>
              </a:rPr>
              <a:t>acc</a:t>
            </a:r>
            <a:r>
              <a:rPr lang="zh-CN" altLang="en-US" sz="2000" dirty="0">
                <a:latin typeface="Times New Roman" panose="02020503050405090304" pitchFamily="18" charset="0"/>
                <a:cs typeface="Times New Roman" panose="02020503050405090304" pitchFamily="18" charset="0"/>
              </a:rPr>
              <a:t>逐渐下降的问题</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在层数</a:t>
            </a:r>
            <a:r>
              <a:rPr lang="en-US" altLang="zh-CN" sz="2000" dirty="0">
                <a:latin typeface="Times New Roman" panose="02020503050405090304" pitchFamily="18" charset="0"/>
                <a:cs typeface="Times New Roman" panose="02020503050405090304" pitchFamily="18" charset="0"/>
              </a:rPr>
              <a:t>≥4</a:t>
            </a:r>
            <a:r>
              <a:rPr lang="zh-CN" altLang="en-US" sz="2000" dirty="0">
                <a:latin typeface="Times New Roman" panose="02020503050405090304" pitchFamily="18" charset="0"/>
                <a:cs typeface="Times New Roman" panose="02020503050405090304" pitchFamily="18" charset="0"/>
              </a:rPr>
              <a:t>时有时出现</a:t>
            </a:r>
            <a:r>
              <a:rPr lang="en-US" altLang="zh-CN" sz="2000" dirty="0">
                <a:latin typeface="Times New Roman" panose="02020503050405090304" pitchFamily="18" charset="0"/>
                <a:cs typeface="Times New Roman" panose="02020503050405090304" pitchFamily="18" charset="0"/>
              </a:rPr>
              <a:t>loss</a:t>
            </a:r>
            <a:r>
              <a:rPr lang="zh-CN" altLang="en-US" sz="2000" dirty="0">
                <a:latin typeface="Times New Roman" panose="02020503050405090304" pitchFamily="18" charset="0"/>
                <a:cs typeface="Times New Roman" panose="02020503050405090304" pitchFamily="18" charset="0"/>
              </a:rPr>
              <a:t>无穷大，在普通</a:t>
            </a:r>
            <a:r>
              <a:rPr lang="en-US" altLang="zh-CN" sz="2000" dirty="0">
                <a:latin typeface="Times New Roman" panose="02020503050405090304" pitchFamily="18" charset="0"/>
                <a:cs typeface="Times New Roman" panose="02020503050405090304" pitchFamily="18" charset="0"/>
              </a:rPr>
              <a:t>GCN</a:t>
            </a:r>
            <a:r>
              <a:rPr lang="zh-CN" altLang="en-US" sz="2000" dirty="0">
                <a:latin typeface="Times New Roman" panose="02020503050405090304" pitchFamily="18" charset="0"/>
                <a:cs typeface="Times New Roman" panose="02020503050405090304" pitchFamily="18" charset="0"/>
              </a:rPr>
              <a:t>中并不会出现这种情况</a:t>
            </a: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p:txBody>
      </p:sp>
      <p:pic>
        <p:nvPicPr>
          <p:cNvPr id="5" name="图片 4"/>
          <p:cNvPicPr>
            <a:picLocks noChangeAspect="1"/>
          </p:cNvPicPr>
          <p:nvPr/>
        </p:nvPicPr>
        <p:blipFill>
          <a:blip r:embed="rId3"/>
          <a:stretch>
            <a:fillRect/>
          </a:stretch>
        </p:blipFill>
        <p:spPr>
          <a:xfrm>
            <a:off x="553085" y="851535"/>
            <a:ext cx="2372995" cy="6006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52</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6207760" cy="504825"/>
          </a:xfrm>
        </p:spPr>
        <p:txBody>
          <a:bodyPr>
            <a:noAutofit/>
          </a:bodyPr>
          <a:lstStyle/>
          <a:p>
            <a:r>
              <a:rPr lang="en-US" altLang="zh-CN" sz="3200" dirty="0">
                <a:latin typeface="Times New Roman" panose="02020503050405090304" pitchFamily="18" charset="0"/>
                <a:ea typeface="+mn-ea"/>
                <a:cs typeface="Times New Roman" panose="02020503050405090304" pitchFamily="18" charset="0"/>
                <a:sym typeface="+mn-lt"/>
              </a:rPr>
              <a:t>USPS</a:t>
            </a:r>
            <a:r>
              <a:rPr lang="zh-CN" altLang="en-US" sz="3200" dirty="0">
                <a:latin typeface="Times New Roman" panose="02020503050405090304" pitchFamily="18" charset="0"/>
                <a:ea typeface="+mn-ea"/>
                <a:cs typeface="Times New Roman" panose="02020503050405090304" pitchFamily="18" charset="0"/>
                <a:sym typeface="+mn-lt"/>
              </a:rPr>
              <a:t>层数曲线</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5" name="矩形 14"/>
          <p:cNvSpPr/>
          <p:nvPr/>
        </p:nvSpPr>
        <p:spPr>
          <a:xfrm>
            <a:off x="250190" y="1091565"/>
            <a:ext cx="8637905" cy="1221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pic>
        <p:nvPicPr>
          <p:cNvPr id="4" name="图片 3"/>
          <p:cNvPicPr>
            <a:picLocks noChangeAspect="1"/>
          </p:cNvPicPr>
          <p:nvPr/>
        </p:nvPicPr>
        <p:blipFill>
          <a:blip r:embed="rId3"/>
          <a:stretch>
            <a:fillRect/>
          </a:stretch>
        </p:blipFill>
        <p:spPr>
          <a:xfrm>
            <a:off x="310515" y="967740"/>
            <a:ext cx="3404870" cy="2734310"/>
          </a:xfrm>
          <a:prstGeom prst="rect">
            <a:avLst/>
          </a:prstGeom>
        </p:spPr>
      </p:pic>
      <p:pic>
        <p:nvPicPr>
          <p:cNvPr id="6" name="图片 5"/>
          <p:cNvPicPr>
            <a:picLocks noChangeAspect="1"/>
          </p:cNvPicPr>
          <p:nvPr/>
        </p:nvPicPr>
        <p:blipFill>
          <a:blip r:embed="rId4"/>
          <a:stretch>
            <a:fillRect/>
          </a:stretch>
        </p:blipFill>
        <p:spPr>
          <a:xfrm>
            <a:off x="310515" y="3843655"/>
            <a:ext cx="3464560" cy="2877820"/>
          </a:xfrm>
          <a:prstGeom prst="rect">
            <a:avLst/>
          </a:prstGeom>
        </p:spPr>
      </p:pic>
      <p:pic>
        <p:nvPicPr>
          <p:cNvPr id="8" name="图片 7"/>
          <p:cNvPicPr>
            <a:picLocks noChangeAspect="1"/>
          </p:cNvPicPr>
          <p:nvPr/>
        </p:nvPicPr>
        <p:blipFill>
          <a:blip r:embed="rId5"/>
          <a:stretch>
            <a:fillRect/>
          </a:stretch>
        </p:blipFill>
        <p:spPr>
          <a:xfrm>
            <a:off x="5011420" y="3883025"/>
            <a:ext cx="3577590" cy="2798445"/>
          </a:xfrm>
          <a:prstGeom prst="rect">
            <a:avLst/>
          </a:prstGeom>
        </p:spPr>
      </p:pic>
      <p:pic>
        <p:nvPicPr>
          <p:cNvPr id="9" name="图片 8"/>
          <p:cNvPicPr>
            <a:picLocks noChangeAspect="1"/>
          </p:cNvPicPr>
          <p:nvPr/>
        </p:nvPicPr>
        <p:blipFill>
          <a:blip r:embed="rId6"/>
          <a:stretch>
            <a:fillRect/>
          </a:stretch>
        </p:blipFill>
        <p:spPr>
          <a:xfrm>
            <a:off x="5011420" y="908685"/>
            <a:ext cx="3578225" cy="2800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53</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当前问题</a:t>
            </a:r>
            <a:endParaRPr lang="en-US" altLang="zh-CN" sz="3200" dirty="0">
              <a:latin typeface="Times New Roman" panose="02020503050405090304" pitchFamily="18" charset="0"/>
              <a:cs typeface="Times New Roman" panose="02020503050405090304" pitchFamily="18" charset="0"/>
              <a:sym typeface="+mn-lt"/>
            </a:endParaRP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grpSp>
        <p:nvGrpSpPr>
          <p:cNvPr id="13" name="组合 12"/>
          <p:cNvGrpSpPr/>
          <p:nvPr/>
        </p:nvGrpSpPr>
        <p:grpSpPr>
          <a:xfrm>
            <a:off x="292935" y="1141092"/>
            <a:ext cx="8637936" cy="2220752"/>
            <a:chOff x="250032" y="1133854"/>
            <a:chExt cx="8637936" cy="4592029"/>
          </a:xfrm>
        </p:grpSpPr>
        <p:sp>
          <p:nvSpPr>
            <p:cNvPr id="15" name="矩形 14"/>
            <p:cNvSpPr/>
            <p:nvPr/>
          </p:nvSpPr>
          <p:spPr>
            <a:xfrm>
              <a:off x="250032" y="1650672"/>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2100577"/>
              <a:ext cx="8327040" cy="362530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一些数据集上效果不理想，如</a:t>
              </a:r>
              <a:r>
                <a:rPr lang="en-US" altLang="zh-CN" sz="2400" dirty="0">
                  <a:latin typeface="Times New Roman" panose="02020503050405090304" pitchFamily="18" charset="0"/>
                  <a:cs typeface="Times New Roman" panose="02020503050405090304" pitchFamily="18" charset="0"/>
                </a:rPr>
                <a:t>GLIOMA</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没有找到层数相关规律</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比原版</a:t>
              </a:r>
              <a:r>
                <a:rPr lang="en-US" altLang="zh-CN" sz="2400" dirty="0">
                  <a:latin typeface="Times New Roman" panose="02020503050405090304" pitchFamily="18" charset="0"/>
                  <a:cs typeface="Times New Roman" panose="02020503050405090304" pitchFamily="18" charset="0"/>
                </a:rPr>
                <a:t>GCN</a:t>
              </a:r>
              <a:r>
                <a:rPr lang="zh-CN" altLang="en-US" sz="2400" dirty="0">
                  <a:latin typeface="Times New Roman" panose="02020503050405090304" pitchFamily="18" charset="0"/>
                  <a:cs typeface="Times New Roman" panose="02020503050405090304" pitchFamily="18" charset="0"/>
                </a:rPr>
                <a:t>速度慢</a:t>
              </a:r>
            </a:p>
          </p:txBody>
        </p:sp>
        <p:sp>
          <p:nvSpPr>
            <p:cNvPr id="14" name="矩形 13"/>
            <p:cNvSpPr/>
            <p:nvPr/>
          </p:nvSpPr>
          <p:spPr>
            <a:xfrm>
              <a:off x="250032" y="1133854"/>
              <a:ext cx="8637936" cy="9667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张量</a:t>
              </a:r>
              <a:r>
                <a:rPr lang="en-US" altLang="zh-CN" sz="2400" dirty="0">
                  <a:solidFill>
                    <a:schemeClr val="tx1"/>
                  </a:solidFill>
                  <a:latin typeface="Times New Roman" panose="02020503050405090304" pitchFamily="18" charset="0"/>
                  <a:cs typeface="Times New Roman" panose="02020503050405090304" pitchFamily="18" charset="0"/>
                </a:rPr>
                <a:t>GCN</a:t>
              </a:r>
              <a:r>
                <a:rPr lang="zh-CN" altLang="en-US" sz="2400" dirty="0">
                  <a:solidFill>
                    <a:schemeClr val="tx1"/>
                  </a:solidFill>
                  <a:latin typeface="Times New Roman" panose="02020503050405090304" pitchFamily="18" charset="0"/>
                  <a:cs typeface="Times New Roman" panose="02020503050405090304" pitchFamily="18" charset="0"/>
                </a:rPr>
                <a:t>当前问题</a:t>
              </a:r>
            </a:p>
          </p:txBody>
        </p:sp>
      </p:grpSp>
      <p:sp>
        <p:nvSpPr>
          <p:cNvPr id="4" name="矩形 3"/>
          <p:cNvSpPr/>
          <p:nvPr/>
        </p:nvSpPr>
        <p:spPr>
          <a:xfrm>
            <a:off x="250390" y="40119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下一步计划</a:t>
            </a:r>
          </a:p>
        </p:txBody>
      </p:sp>
      <p:sp>
        <p:nvSpPr>
          <p:cNvPr id="5" name="文本框 10"/>
          <p:cNvSpPr txBox="1"/>
          <p:nvPr/>
        </p:nvSpPr>
        <p:spPr>
          <a:xfrm>
            <a:off x="293570" y="4479444"/>
            <a:ext cx="8327040" cy="23069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尝试多种构图方式</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更改半监督训练时的标签样本</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更改权重矩阵或损失函数</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完善更多数据集实验，添加其他评估维度</a:t>
            </a:r>
            <a:r>
              <a:rPr lang="en-US" altLang="zh-CN" sz="2400" dirty="0">
                <a:latin typeface="Times New Roman" panose="02020503050405090304" pitchFamily="18" charset="0"/>
                <a:cs typeface="Times New Roman" panose="02020503050405090304" pitchFamily="18" charset="0"/>
              </a:rPr>
              <a:t>(F-score, Purity...)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小样本张量</a:t>
            </a:r>
            <a:r>
              <a:rPr lang="en-US" altLang="zh-CN" sz="3600" b="1" dirty="0">
                <a:latin typeface="Times New Roman Bold" panose="02020503050405090304" charset="0"/>
                <a:cs typeface="Times New Roman Bold" panose="02020503050405090304" charset="0"/>
                <a:sym typeface="+mn-lt"/>
              </a:rPr>
              <a:t>GCN</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8</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25</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54</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zh-CN" altLang="en-US" sz="3200" dirty="0">
                <a:latin typeface="Times New Roman" panose="02020503050405090304" pitchFamily="18" charset="0"/>
                <a:ea typeface="+mn-ea"/>
                <a:cs typeface="Times New Roman" panose="02020503050405090304" pitchFamily="18" charset="0"/>
                <a:sym typeface="+mn-lt"/>
              </a:rPr>
              <a:t>汇报大纲</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1664810" y="2208826"/>
            <a:ext cx="8436770" cy="2009775"/>
          </a:xfrm>
          <a:prstGeom prst="rect">
            <a:avLst/>
          </a:prstGeom>
        </p:spPr>
        <p:txBody>
          <a:bodyPr wrap="square">
            <a:spAutoFit/>
          </a:bodyPr>
          <a:lstStyle/>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sym typeface="+mn-ea"/>
              </a:rPr>
              <a:t>实验结果</a:t>
            </a: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sym typeface="+mn-ea"/>
              </a:rPr>
              <a:t>张量</a:t>
            </a:r>
            <a:r>
              <a:rPr lang="en-US" altLang="zh-CN" sz="2400" b="1" dirty="0">
                <a:solidFill>
                  <a:srgbClr val="000000"/>
                </a:solidFill>
                <a:latin typeface="+mn-ea"/>
                <a:sym typeface="+mn-ea"/>
              </a:rPr>
              <a:t>GCN</a:t>
            </a:r>
            <a:r>
              <a:rPr lang="zh-CN" altLang="en-US" sz="2400" b="1" dirty="0">
                <a:solidFill>
                  <a:srgbClr val="000000"/>
                </a:solidFill>
                <a:latin typeface="+mn-ea"/>
                <a:sym typeface="+mn-ea"/>
              </a:rPr>
              <a:t>构建推导问题</a:t>
            </a:r>
            <a:endParaRPr lang="zh-CN" altLang="en-US" sz="2400" b="1" dirty="0">
              <a:solidFill>
                <a:srgbClr val="000000"/>
              </a:solidFill>
              <a:latin typeface="+mn-ea"/>
            </a:endParaRP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未来计划</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56</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10603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小样本张量</a:t>
            </a:r>
            <a:r>
              <a:rPr lang="en-US" altLang="zh-CN" sz="3200" dirty="0">
                <a:latin typeface="Times New Roman" panose="02020503050405090304" pitchFamily="18" charset="0"/>
                <a:cs typeface="Times New Roman" panose="02020503050405090304" pitchFamily="18" charset="0"/>
                <a:sym typeface="+mn-lt"/>
              </a:rPr>
              <a:t>GCN</a:t>
            </a:r>
            <a:r>
              <a:rPr lang="zh-CN" altLang="en-US" sz="3200" dirty="0">
                <a:latin typeface="Times New Roman" panose="02020503050405090304" pitchFamily="18" charset="0"/>
                <a:cs typeface="Times New Roman" panose="02020503050405090304" pitchFamily="18" charset="0"/>
                <a:sym typeface="+mn-lt"/>
              </a:rPr>
              <a:t>实验</a:t>
            </a:r>
          </a:p>
        </p:txBody>
      </p:sp>
      <p:grpSp>
        <p:nvGrpSpPr>
          <p:cNvPr id="13" name="组合 12"/>
          <p:cNvGrpSpPr/>
          <p:nvPr/>
        </p:nvGrpSpPr>
        <p:grpSpPr>
          <a:xfrm>
            <a:off x="293570" y="1227609"/>
            <a:ext cx="8637936" cy="4707890"/>
            <a:chOff x="250032" y="1312752"/>
            <a:chExt cx="8637936" cy="9734887"/>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312752"/>
              <a:ext cx="8327040" cy="97348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使用高斯核函数构建相似度矩阵，进行相似度六近邻构图</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超参数：</a:t>
              </a:r>
            </a:p>
            <a:p>
              <a:pPr marL="800100" lvl="1"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网络层数</a:t>
              </a:r>
            </a:p>
            <a:p>
              <a:pPr marL="800100" lvl="1"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隐藏层维度</a:t>
              </a:r>
            </a:p>
            <a:p>
              <a:pPr marL="800100" lvl="1" indent="-342900" algn="just">
                <a:lnSpc>
                  <a:spcPct val="150000"/>
                </a:lnSpc>
                <a:buClr>
                  <a:schemeClr val="tx1"/>
                </a:buClr>
                <a:buFont typeface="Wingdings" panose="05000000000000000000" pitchFamily="2" charset="2"/>
                <a:buChar char="Ø"/>
              </a:pPr>
              <a:r>
                <a:rPr lang="en-US" altLang="zh-CN" sz="2000" dirty="0">
                  <a:latin typeface="Times New Roman" panose="02020503050405090304" pitchFamily="18" charset="0"/>
                  <a:cs typeface="Times New Roman" panose="02020503050405090304" pitchFamily="18" charset="0"/>
                </a:rPr>
                <a:t>dropout</a:t>
              </a:r>
            </a:p>
            <a:p>
              <a:pPr marL="800100" lvl="1"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权重衰减</a:t>
              </a:r>
            </a:p>
            <a:p>
              <a:pPr marL="800100" lvl="1"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学习率</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新增</a:t>
              </a:r>
              <a:r>
                <a:rPr lang="en-US" altLang="zh-CN" sz="2000" dirty="0">
                  <a:latin typeface="Times New Roman" panose="02020503050405090304" pitchFamily="18" charset="0"/>
                  <a:cs typeface="Times New Roman" panose="02020503050405090304" pitchFamily="18" charset="0"/>
                </a:rPr>
                <a:t> F-score, Purity, Auc, Recall </a:t>
              </a:r>
              <a:r>
                <a:rPr lang="zh-CN" altLang="en-US" sz="2000" dirty="0">
                  <a:latin typeface="Times New Roman" panose="02020503050405090304" pitchFamily="18" charset="0"/>
                  <a:cs typeface="Times New Roman" panose="02020503050405090304" pitchFamily="18" charset="0"/>
                </a:rPr>
                <a:t>作为评估指标</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补充只使用部分相似度信息的实验</a:t>
              </a: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p:txBody>
        </p:sp>
      </p:grpSp>
      <p:pic>
        <p:nvPicPr>
          <p:cNvPr id="4" name="图片 3"/>
          <p:cNvPicPr>
            <a:picLocks noChangeAspect="1"/>
          </p:cNvPicPr>
          <p:nvPr/>
        </p:nvPicPr>
        <p:blipFill>
          <a:blip r:embed="rId3"/>
          <a:stretch>
            <a:fillRect/>
          </a:stretch>
        </p:blipFill>
        <p:spPr>
          <a:xfrm>
            <a:off x="1637030" y="5381625"/>
            <a:ext cx="5869940" cy="788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57</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10603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小样本张量</a:t>
            </a:r>
            <a:r>
              <a:rPr lang="en-US" altLang="zh-CN" sz="3200" dirty="0">
                <a:latin typeface="Times New Roman" panose="02020503050405090304" pitchFamily="18" charset="0"/>
                <a:cs typeface="Times New Roman" panose="02020503050405090304" pitchFamily="18" charset="0"/>
                <a:sym typeface="+mn-lt"/>
              </a:rPr>
              <a:t>GCN</a:t>
            </a:r>
            <a:r>
              <a:rPr lang="zh-CN" altLang="en-US" sz="3200" dirty="0">
                <a:latin typeface="Times New Roman" panose="02020503050405090304" pitchFamily="18" charset="0"/>
                <a:cs typeface="Times New Roman" panose="02020503050405090304" pitchFamily="18" charset="0"/>
                <a:sym typeface="+mn-lt"/>
              </a:rPr>
              <a:t>实验结果</a:t>
            </a:r>
          </a:p>
        </p:txBody>
      </p:sp>
      <p:grpSp>
        <p:nvGrpSpPr>
          <p:cNvPr id="13" name="组合 12"/>
          <p:cNvGrpSpPr/>
          <p:nvPr/>
        </p:nvGrpSpPr>
        <p:grpSpPr>
          <a:xfrm>
            <a:off x="293570" y="524029"/>
            <a:ext cx="8637936" cy="2043335"/>
            <a:chOff x="250032" y="-142097"/>
            <a:chExt cx="8637936" cy="4225169"/>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42097"/>
              <a:ext cx="8327040" cy="2098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50000"/>
                </a:lnSpc>
                <a:buClr>
                  <a:schemeClr val="tx1"/>
                </a:buClr>
                <a:buFont typeface="Wingdings" panose="05000000000000000000" pitchFamily="2" charset="2"/>
                <a:buNone/>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实验结果</a:t>
              </a:r>
            </a:p>
          </p:txBody>
        </p:sp>
      </p:grpSp>
      <p:pic>
        <p:nvPicPr>
          <p:cNvPr id="8" name="图片 7"/>
          <p:cNvPicPr>
            <a:picLocks noChangeAspect="1"/>
          </p:cNvPicPr>
          <p:nvPr/>
        </p:nvPicPr>
        <p:blipFill>
          <a:blip r:embed="rId3"/>
          <a:stretch>
            <a:fillRect/>
          </a:stretch>
        </p:blipFill>
        <p:spPr>
          <a:xfrm>
            <a:off x="1151890" y="1769745"/>
            <a:ext cx="6921500" cy="4089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张量图卷积推导</a:t>
            </a:r>
          </a:p>
        </p:txBody>
      </p:sp>
      <p:pic>
        <p:nvPicPr>
          <p:cNvPr id="3" name="图片 2"/>
          <p:cNvPicPr>
            <a:picLocks noChangeAspect="1"/>
          </p:cNvPicPr>
          <p:nvPr/>
        </p:nvPicPr>
        <p:blipFill>
          <a:blip r:embed="rId3"/>
          <a:stretch>
            <a:fillRect/>
          </a:stretch>
        </p:blipFill>
        <p:spPr>
          <a:xfrm>
            <a:off x="4365625" y="1125220"/>
            <a:ext cx="1879600" cy="368300"/>
          </a:xfrm>
          <a:prstGeom prst="rect">
            <a:avLst/>
          </a:prstGeom>
        </p:spPr>
      </p:pic>
      <p:sp>
        <p:nvSpPr>
          <p:cNvPr id="7" name="文本框 6"/>
          <p:cNvSpPr txBox="1"/>
          <p:nvPr/>
        </p:nvSpPr>
        <p:spPr>
          <a:xfrm>
            <a:off x="337185" y="1125220"/>
            <a:ext cx="4157980" cy="368300"/>
          </a:xfrm>
          <a:prstGeom prst="rect">
            <a:avLst/>
          </a:prstGeom>
          <a:noFill/>
        </p:spPr>
        <p:txBody>
          <a:bodyPr wrap="none" rtlCol="0">
            <a:spAutoFit/>
          </a:bodyPr>
          <a:lstStyle/>
          <a:p>
            <a:pPr algn="l"/>
            <a:r>
              <a:rPr lang="en-US" altLang="zh-CN"/>
              <a:t>Graph</a:t>
            </a:r>
            <a:r>
              <a:rPr lang="zh-CN" altLang="en-US"/>
              <a:t> convolutions</a:t>
            </a:r>
            <a:r>
              <a:rPr lang="en-US" altLang="zh-CN"/>
              <a:t> in the Fourier domain: </a:t>
            </a:r>
            <a:endParaRPr lang="zh-CN" altLang="en-US"/>
          </a:p>
        </p:txBody>
      </p:sp>
      <p:pic>
        <p:nvPicPr>
          <p:cNvPr id="8" name="图片 7"/>
          <p:cNvPicPr>
            <a:picLocks noChangeAspect="1"/>
          </p:cNvPicPr>
          <p:nvPr/>
        </p:nvPicPr>
        <p:blipFill>
          <a:blip r:embed="rId4"/>
          <a:stretch>
            <a:fillRect/>
          </a:stretch>
        </p:blipFill>
        <p:spPr>
          <a:xfrm>
            <a:off x="2484120" y="1706245"/>
            <a:ext cx="2247900" cy="787400"/>
          </a:xfrm>
          <a:prstGeom prst="rect">
            <a:avLst/>
          </a:prstGeom>
        </p:spPr>
      </p:pic>
      <p:sp>
        <p:nvSpPr>
          <p:cNvPr id="9" name="文本框 8"/>
          <p:cNvSpPr txBox="1"/>
          <p:nvPr/>
        </p:nvSpPr>
        <p:spPr>
          <a:xfrm>
            <a:off x="250190" y="2493645"/>
            <a:ext cx="7063105" cy="368300"/>
          </a:xfrm>
          <a:prstGeom prst="rect">
            <a:avLst/>
          </a:prstGeom>
          <a:noFill/>
        </p:spPr>
        <p:txBody>
          <a:bodyPr wrap="none" rtlCol="0">
            <a:spAutoFit/>
          </a:bodyPr>
          <a:lstStyle/>
          <a:p>
            <a:pPr algn="l"/>
            <a:r>
              <a:rPr lang="zh-CN" altLang="en-US"/>
              <a:t>gθ(Λ)approximate</a:t>
            </a:r>
            <a:r>
              <a:rPr lang="en-US" altLang="zh-CN"/>
              <a:t> </a:t>
            </a:r>
            <a:r>
              <a:rPr lang="zh-CN" altLang="en-US">
                <a:sym typeface="+mn-ea"/>
              </a:rPr>
              <a:t>gθ</a:t>
            </a:r>
            <a:r>
              <a:rPr lang="en-US" altLang="zh-CN"/>
              <a:t> using </a:t>
            </a:r>
            <a:r>
              <a:rPr lang="zh-CN" altLang="en-US"/>
              <a:t>Chebyshev polynomials Tk(x) up to Kth order:</a:t>
            </a:r>
          </a:p>
        </p:txBody>
      </p:sp>
      <p:pic>
        <p:nvPicPr>
          <p:cNvPr id="11" name="图片 10"/>
          <p:cNvPicPr>
            <a:picLocks noChangeAspect="1"/>
          </p:cNvPicPr>
          <p:nvPr/>
        </p:nvPicPr>
        <p:blipFill>
          <a:blip r:embed="rId5"/>
          <a:stretch>
            <a:fillRect/>
          </a:stretch>
        </p:blipFill>
        <p:spPr>
          <a:xfrm>
            <a:off x="1649730" y="3073400"/>
            <a:ext cx="2070100" cy="711200"/>
          </a:xfrm>
          <a:prstGeom prst="rect">
            <a:avLst/>
          </a:prstGeom>
        </p:spPr>
      </p:pic>
      <p:pic>
        <p:nvPicPr>
          <p:cNvPr id="12" name="图片 11"/>
          <p:cNvPicPr>
            <a:picLocks noChangeAspect="1"/>
          </p:cNvPicPr>
          <p:nvPr/>
        </p:nvPicPr>
        <p:blipFill>
          <a:blip r:embed="rId6"/>
          <a:stretch>
            <a:fillRect/>
          </a:stretch>
        </p:blipFill>
        <p:spPr>
          <a:xfrm>
            <a:off x="4495165" y="2966085"/>
            <a:ext cx="2435225" cy="818515"/>
          </a:xfrm>
          <a:prstGeom prst="rect">
            <a:avLst/>
          </a:prstGeom>
        </p:spPr>
      </p:pic>
      <p:sp>
        <p:nvSpPr>
          <p:cNvPr id="14" name="文本框 13"/>
          <p:cNvSpPr txBox="1"/>
          <p:nvPr/>
        </p:nvSpPr>
        <p:spPr>
          <a:xfrm>
            <a:off x="3924935" y="3244850"/>
            <a:ext cx="440690" cy="368300"/>
          </a:xfrm>
          <a:prstGeom prst="rect">
            <a:avLst/>
          </a:prstGeom>
          <a:noFill/>
        </p:spPr>
        <p:txBody>
          <a:bodyPr wrap="none" rtlCol="0">
            <a:spAutoFit/>
          </a:bodyPr>
          <a:lstStyle/>
          <a:p>
            <a:r>
              <a:rPr lang="en-US" altLang="zh-CN"/>
              <a:t>=&gt;</a:t>
            </a:r>
          </a:p>
        </p:txBody>
      </p:sp>
      <p:sp>
        <p:nvSpPr>
          <p:cNvPr id="15" name="文本框 14"/>
          <p:cNvSpPr txBox="1"/>
          <p:nvPr/>
        </p:nvSpPr>
        <p:spPr>
          <a:xfrm>
            <a:off x="1938020" y="3862070"/>
            <a:ext cx="5267960" cy="368300"/>
          </a:xfrm>
          <a:prstGeom prst="rect">
            <a:avLst/>
          </a:prstGeom>
          <a:noFill/>
        </p:spPr>
        <p:txBody>
          <a:bodyPr wrap="square" rtlCol="0" anchor="t">
            <a:spAutoFit/>
          </a:bodyPr>
          <a:lstStyle/>
          <a:p>
            <a:r>
              <a:rPr lang="zh-CN" altLang="en-US"/>
              <a:t>θ′ ∈  </a:t>
            </a:r>
            <a:r>
              <a:rPr lang="en-US" altLang="zh-CN"/>
              <a:t>   </a:t>
            </a:r>
            <a:r>
              <a:rPr lang="zh-CN" altLang="en-US"/>
              <a:t>is now a vector of Chebyshev coefficients.</a:t>
            </a:r>
          </a:p>
        </p:txBody>
      </p:sp>
      <p:pic>
        <p:nvPicPr>
          <p:cNvPr id="16" name="334E55B0-647D-440b-865C-3EC943EB4CBC-4" descr="wpsoffice"/>
          <p:cNvPicPr>
            <a:picLocks noChangeAspect="1"/>
          </p:cNvPicPr>
          <p:nvPr/>
        </p:nvPicPr>
        <p:blipFill>
          <a:blip r:embed="rId7"/>
          <a:stretch>
            <a:fillRect/>
          </a:stretch>
        </p:blipFill>
        <p:spPr>
          <a:xfrm>
            <a:off x="2484120" y="3934460"/>
            <a:ext cx="249555" cy="204470"/>
          </a:xfrm>
          <a:prstGeom prst="rect">
            <a:avLst/>
          </a:prstGeom>
        </p:spPr>
      </p:pic>
      <p:pic>
        <p:nvPicPr>
          <p:cNvPr id="17" name="图片 16"/>
          <p:cNvPicPr>
            <a:picLocks noChangeAspect="1"/>
          </p:cNvPicPr>
          <p:nvPr/>
        </p:nvPicPr>
        <p:blipFill>
          <a:blip r:embed="rId8"/>
          <a:stretch>
            <a:fillRect/>
          </a:stretch>
        </p:blipFill>
        <p:spPr>
          <a:xfrm>
            <a:off x="337185" y="5138420"/>
            <a:ext cx="6223000" cy="469900"/>
          </a:xfrm>
          <a:prstGeom prst="rect">
            <a:avLst/>
          </a:prstGeom>
        </p:spPr>
      </p:pic>
      <p:sp>
        <p:nvSpPr>
          <p:cNvPr id="19" name="文本框 18"/>
          <p:cNvSpPr txBox="1"/>
          <p:nvPr/>
        </p:nvSpPr>
        <p:spPr>
          <a:xfrm>
            <a:off x="337185" y="4770120"/>
            <a:ext cx="2272030" cy="368300"/>
          </a:xfrm>
          <a:prstGeom prst="rect">
            <a:avLst/>
          </a:prstGeom>
          <a:noFill/>
        </p:spPr>
        <p:txBody>
          <a:bodyPr wrap="none" rtlCol="0">
            <a:spAutoFit/>
          </a:bodyPr>
          <a:lstStyle/>
          <a:p>
            <a:r>
              <a:rPr lang="en-US" altLang="zh-CN"/>
              <a:t>Simplify this formula: </a:t>
            </a: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59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张量图卷积推导</a:t>
            </a:r>
          </a:p>
        </p:txBody>
      </p:sp>
      <p:sp>
        <p:nvSpPr>
          <p:cNvPr id="2" name="文本框 1"/>
          <p:cNvSpPr txBox="1"/>
          <p:nvPr/>
        </p:nvSpPr>
        <p:spPr>
          <a:xfrm>
            <a:off x="265430" y="1228725"/>
            <a:ext cx="1804035" cy="645160"/>
          </a:xfrm>
          <a:prstGeom prst="rect">
            <a:avLst/>
          </a:prstGeom>
          <a:noFill/>
        </p:spPr>
        <p:txBody>
          <a:bodyPr wrap="none" rtlCol="0">
            <a:spAutoFit/>
          </a:bodyPr>
          <a:lstStyle/>
          <a:p>
            <a:pPr algn="l"/>
            <a:r>
              <a:rPr lang="en-US" altLang="zh-CN"/>
              <a:t>θ = θ_0′ = −θ_1′ :</a:t>
            </a:r>
          </a:p>
          <a:p>
            <a:endParaRPr lang="zh-CN" altLang="en-US"/>
          </a:p>
        </p:txBody>
      </p:sp>
      <p:pic>
        <p:nvPicPr>
          <p:cNvPr id="5" name="图片 4"/>
          <p:cNvPicPr>
            <a:picLocks noChangeAspect="1"/>
          </p:cNvPicPr>
          <p:nvPr/>
        </p:nvPicPr>
        <p:blipFill>
          <a:blip r:embed="rId3"/>
          <a:stretch>
            <a:fillRect/>
          </a:stretch>
        </p:blipFill>
        <p:spPr>
          <a:xfrm>
            <a:off x="1628775" y="1670685"/>
            <a:ext cx="3822700" cy="660400"/>
          </a:xfrm>
          <a:prstGeom prst="rect">
            <a:avLst/>
          </a:prstGeom>
        </p:spPr>
      </p:pic>
      <p:sp>
        <p:nvSpPr>
          <p:cNvPr id="18" name="文本框 17"/>
          <p:cNvSpPr txBox="1"/>
          <p:nvPr/>
        </p:nvSpPr>
        <p:spPr>
          <a:xfrm>
            <a:off x="377190" y="2844165"/>
            <a:ext cx="2303780" cy="368300"/>
          </a:xfrm>
          <a:prstGeom prst="rect">
            <a:avLst/>
          </a:prstGeom>
          <a:noFill/>
        </p:spPr>
        <p:txBody>
          <a:bodyPr wrap="none" rtlCol="0">
            <a:spAutoFit/>
          </a:bodyPr>
          <a:lstStyle/>
          <a:p>
            <a:r>
              <a:rPr lang="en-US" altLang="zh-CN"/>
              <a:t>Renormalization trick: </a:t>
            </a:r>
          </a:p>
        </p:txBody>
      </p:sp>
      <p:pic>
        <p:nvPicPr>
          <p:cNvPr id="20" name="图片 19"/>
          <p:cNvPicPr>
            <a:picLocks noChangeAspect="1"/>
          </p:cNvPicPr>
          <p:nvPr/>
        </p:nvPicPr>
        <p:blipFill>
          <a:blip r:embed="rId4"/>
          <a:stretch>
            <a:fillRect/>
          </a:stretch>
        </p:blipFill>
        <p:spPr>
          <a:xfrm>
            <a:off x="2781300" y="2844165"/>
            <a:ext cx="3581400" cy="469900"/>
          </a:xfrm>
          <a:prstGeom prst="rect">
            <a:avLst/>
          </a:prstGeom>
        </p:spPr>
      </p:pic>
      <p:sp>
        <p:nvSpPr>
          <p:cNvPr id="21" name="文本框 20"/>
          <p:cNvSpPr txBox="1"/>
          <p:nvPr/>
        </p:nvSpPr>
        <p:spPr>
          <a:xfrm>
            <a:off x="667385" y="3871595"/>
            <a:ext cx="1402080" cy="368300"/>
          </a:xfrm>
          <a:prstGeom prst="rect">
            <a:avLst/>
          </a:prstGeom>
          <a:noFill/>
        </p:spPr>
        <p:txBody>
          <a:bodyPr wrap="none" rtlCol="0">
            <a:spAutoFit/>
          </a:bodyPr>
          <a:lstStyle/>
          <a:p>
            <a:r>
              <a:rPr lang="en-US" altLang="zh-CN"/>
              <a:t>Final model: </a:t>
            </a:r>
          </a:p>
        </p:txBody>
      </p:sp>
      <p:pic>
        <p:nvPicPr>
          <p:cNvPr id="22" name="图片 21"/>
          <p:cNvPicPr>
            <a:picLocks noChangeAspect="1"/>
          </p:cNvPicPr>
          <p:nvPr/>
        </p:nvPicPr>
        <p:blipFill>
          <a:blip r:embed="rId5"/>
          <a:stretch>
            <a:fillRect/>
          </a:stretch>
        </p:blipFill>
        <p:spPr>
          <a:xfrm>
            <a:off x="2298700" y="3776345"/>
            <a:ext cx="2781300" cy="55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张量化图卷积改进思路</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2716826"/>
            <a:ext cx="8436770" cy="3502660"/>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正在解决：</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速度改进，目前一个</a:t>
            </a:r>
            <a:r>
              <a:rPr lang="en-US" altLang="zh-CN" sz="2000" b="1" dirty="0">
                <a:solidFill>
                  <a:srgbClr val="000000"/>
                </a:solidFill>
                <a:latin typeface="+mn-ea"/>
              </a:rPr>
              <a:t>epoch</a:t>
            </a:r>
            <a:r>
              <a:rPr lang="zh-CN" altLang="en-US" sz="2000" b="1" dirty="0">
                <a:solidFill>
                  <a:srgbClr val="000000"/>
                </a:solidFill>
                <a:latin typeface="+mn-ea"/>
              </a:rPr>
              <a:t>的时间约</a:t>
            </a:r>
            <a:r>
              <a:rPr lang="en-US" altLang="zh-CN" sz="2000" b="1" dirty="0">
                <a:solidFill>
                  <a:srgbClr val="000000"/>
                </a:solidFill>
                <a:latin typeface="+mn-ea"/>
              </a:rPr>
              <a:t>1600s</a:t>
            </a: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权重矩阵相比原来扩列了三倍，模型收敛慢</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原版</a:t>
            </a:r>
            <a:r>
              <a:rPr lang="en-US" altLang="zh-CN" sz="2000" b="1" dirty="0">
                <a:solidFill>
                  <a:srgbClr val="000000"/>
                </a:solidFill>
                <a:latin typeface="+mn-ea"/>
              </a:rPr>
              <a:t>gcn</a:t>
            </a:r>
            <a:r>
              <a:rPr lang="zh-CN" altLang="en-US" sz="2000" b="1" dirty="0">
                <a:solidFill>
                  <a:srgbClr val="000000"/>
                </a:solidFill>
                <a:latin typeface="+mn-ea"/>
              </a:rPr>
              <a:t>依赖</a:t>
            </a:r>
            <a:r>
              <a:rPr lang="en-US" altLang="zh-CN" sz="2000" b="1" dirty="0">
                <a:solidFill>
                  <a:srgbClr val="000000"/>
                </a:solidFill>
                <a:latin typeface="+mn-ea"/>
              </a:rPr>
              <a:t>dropout</a:t>
            </a:r>
            <a:r>
              <a:rPr lang="zh-CN" altLang="en-US" sz="2000" b="1" dirty="0">
                <a:solidFill>
                  <a:srgbClr val="000000"/>
                </a:solidFill>
                <a:latin typeface="+mn-ea"/>
              </a:rPr>
              <a:t>，需要调参</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是否可以尝试把三阶相似度换成不可分解的相似度</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9" name="图片 8"/>
          <p:cNvPicPr>
            <a:picLocks noChangeAspect="1"/>
          </p:cNvPicPr>
          <p:nvPr/>
        </p:nvPicPr>
        <p:blipFill>
          <a:blip r:embed="rId3"/>
          <a:stretch>
            <a:fillRect/>
          </a:stretch>
        </p:blipFill>
        <p:spPr>
          <a:xfrm>
            <a:off x="326390" y="1212850"/>
            <a:ext cx="5568315" cy="10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张量化图卷积推导疑问</a:t>
            </a:r>
          </a:p>
        </p:txBody>
      </p:sp>
      <mc:AlternateContent xmlns:mc="http://schemas.openxmlformats.org/markup-compatibility/2006" xmlns:a14="http://schemas.microsoft.com/office/drawing/2010/main">
        <mc:Choice Requires="a14">
          <p:sp>
            <p:nvSpPr>
              <p:cNvPr id="2" name="矩形 1"/>
              <p:cNvSpPr/>
              <p:nvPr/>
            </p:nvSpPr>
            <p:spPr>
              <a:xfrm>
                <a:off x="250030" y="893106"/>
                <a:ext cx="8436770" cy="5274457"/>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dirty="0">
                    <a:solidFill>
                      <a:srgbClr val="000000"/>
                    </a:solidFill>
                    <a:latin typeface="+mn-ea"/>
                  </a:rPr>
                  <a:t>取</a:t>
                </a:r>
                <a14:m>
                  <m:oMath xmlns:m="http://schemas.openxmlformats.org/officeDocument/2006/math">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=2</m:t>
                    </m:r>
                  </m:oMath>
                </a14:m>
                <a:endParaRPr lang="en-US" altLang="zh-CN" sz="2000" dirty="0">
                  <a:latin typeface="+mj-ea"/>
                  <a:ea typeface="+mj-ea"/>
                </a:endParaRPr>
              </a:p>
              <a:p>
                <a:pPr marL="800100" lvl="1" indent="-342900" algn="just">
                  <a:lnSpc>
                    <a:spcPct val="150000"/>
                  </a:lnSpc>
                  <a:spcBef>
                    <a:spcPts val="1000"/>
                  </a:spcBef>
                  <a:buClr>
                    <a:schemeClr val="bg2">
                      <a:lumMod val="50000"/>
                    </a:schemeClr>
                  </a:buClr>
                  <a:buFont typeface="Wingdings" panose="05000000000000000000" pitchFamily="2" charset="2"/>
                  <a:buChar char="ü"/>
                </a:pPr>
                <a14:m>
                  <m:oMath xmlns:m="http://schemas.openxmlformats.org/officeDocument/2006/math">
                    <m:r>
                      <a:rPr lang="en-US" altLang="zh-CN" sz="2000" b="1" i="1" smtClean="0">
                        <a:latin typeface="Cambria Math" panose="02040503050406030204" pitchFamily="18" charset="0"/>
                      </a:rPr>
                      <m:t>𝑼</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𝜽</m:t>
                            </m:r>
                          </m:sub>
                        </m:sSub>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𝑼</m:t>
                            </m:r>
                          </m:e>
                          <m:sup>
                            <m:r>
                              <a:rPr lang="en-US" altLang="zh-CN" sz="2000" b="1" i="1">
                                <a:latin typeface="Cambria Math" panose="02040503050406030204" pitchFamily="18" charset="0"/>
                              </a:rPr>
                              <m:t>⊤</m:t>
                            </m:r>
                          </m:sup>
                        </m:sSup>
                        <m:r>
                          <a:rPr lang="en-US" altLang="zh-CN" sz="2000" b="1" i="1">
                            <a:latin typeface="Cambria Math" panose="02040503050406030204" pitchFamily="18" charset="0"/>
                          </a:rPr>
                          <m:t>𝒙</m:t>
                        </m:r>
                      </m:e>
                    </m:d>
                    <m:r>
                      <a:rPr lang="en-US" altLang="zh-CN" sz="2000" b="1" i="1" smtClean="0">
                        <a:latin typeface="Cambria Math" panose="02040503050406030204" pitchFamily="18" charset="0"/>
                      </a:rPr>
                      <m:t>=</m:t>
                    </m:r>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altLang="zh-CN" sz="2000" i="1">
                            <a:latin typeface="Cambria Math" panose="02040503050406030204" pitchFamily="18" charset="0"/>
                          </a:rPr>
                          <m:t>=0</m:t>
                        </m:r>
                      </m:sub>
                      <m:sup>
                        <m:r>
                          <a:rPr lang="en-US" altLang="zh-CN" sz="2000" i="1">
                            <a:latin typeface="Cambria Math" panose="02040503050406030204" pitchFamily="18" charset="0"/>
                          </a:rPr>
                          <m:t>𝐾</m:t>
                        </m:r>
                        <m:r>
                          <a:rPr lang="en-US" altLang="zh-CN" sz="2000" i="1">
                            <a:latin typeface="Cambria Math" panose="02040503050406030204" pitchFamily="18" charset="0"/>
                          </a:rPr>
                          <m:t>−1</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𝑘</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𝑇</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r>
                          <a:rPr lang="en-US" altLang="zh-CN" sz="2000" i="1">
                            <a:latin typeface="Cambria Math" panose="02040503050406030204" pitchFamily="18" charset="0"/>
                          </a:rPr>
                          <m:t>)</m:t>
                        </m:r>
                        <m:r>
                          <a:rPr lang="en-US" altLang="zh-CN" sz="2000" b="1" i="1">
                            <a:latin typeface="Cambria Math" panose="02040503050406030204" pitchFamily="18" charset="0"/>
                          </a:rPr>
                          <m:t>𝒙</m:t>
                        </m:r>
                      </m:e>
                    </m:nary>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−1</m:t>
                            </m:r>
                          </m:sub>
                        </m:sSub>
                      </m:e>
                    </m:d>
                    <m:r>
                      <a:rPr lang="en-US" altLang="zh-CN" sz="2000" b="1" i="1" smtClean="0">
                        <a:latin typeface="Cambria Math" panose="02040503050406030204" pitchFamily="18" charset="0"/>
                      </a:rPr>
                      <m:t>𝜽</m:t>
                    </m:r>
                  </m:oMath>
                </a14:m>
                <a:br>
                  <a:rPr lang="en-US" altLang="zh-CN" sz="2000" b="1" dirty="0"/>
                </a:br>
                <a14:m>
                  <m:oMath xmlns:m="http://schemas.openxmlformats.org/officeDocument/2006/math">
                    <m:r>
                      <a:rPr lang="en-US" altLang="zh-CN" sz="2000" b="1" i="0" smtClean="0">
                        <a:latin typeface="Cambria Math" panose="02040503050406030204" pitchFamily="18" charset="0"/>
                      </a:rPr>
                      <m:t>=</m:t>
                    </m:r>
                    <m:d>
                      <m:dPr>
                        <m:begChr m:val="["/>
                        <m:endChr m:val="]"/>
                        <m:ctrlPr>
                          <a:rPr lang="en-US" altLang="zh-CN" sz="2000" b="1" i="1">
                            <a:latin typeface="Cambria Math" panose="02040503050406030204" pitchFamily="18" charset="0"/>
                          </a:rPr>
                        </m:ctrlPr>
                      </m:dPr>
                      <m:e>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𝒙</m:t>
                                </m:r>
                              </m:e>
                            </m:acc>
                          </m:e>
                          <m:sub>
                            <m:r>
                              <a:rPr lang="en-US" altLang="zh-CN" sz="2000" b="0" i="1" smtClean="0">
                                <a:latin typeface="Cambria Math" panose="02040503050406030204" pitchFamily="18" charset="0"/>
                              </a:rPr>
                              <m:t>2</m:t>
                            </m:r>
                          </m:sub>
                        </m:sSub>
                      </m:e>
                    </m:d>
                    <m:r>
                      <a:rPr lang="en-US" altLang="zh-CN" sz="2000" b="1" i="1" smtClean="0">
                        <a:latin typeface="Cambria Math" panose="02040503050406030204" pitchFamily="18" charset="0"/>
                      </a:rPr>
                      <m:t>𝜽</m:t>
                    </m:r>
                  </m:oMath>
                </a14:m>
                <a:br>
                  <a:rPr lang="en-US" altLang="zh-CN" sz="2000" b="1" i="1">
                    <a:latin typeface="Cambria Math" panose="02040503050406030204" pitchFamily="18" charset="0"/>
                  </a:rPr>
                </a:b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sSup>
                      <m:sSupPr>
                        <m:ctrlPr>
                          <a:rPr lang="en-US" altLang="zh-CN" sz="2000" b="1" i="1" smtClean="0">
                            <a:latin typeface="Cambria Math" panose="02040503050406030204" pitchFamily="18" charset="0"/>
                          </a:rPr>
                        </m:ctrlPr>
                      </m:sSup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e>
                      <m:sup>
                        <m:r>
                          <a:rPr lang="en-US" altLang="zh-CN" sz="2000" b="1" i="1" smtClean="0">
                            <a:latin typeface="Cambria Math" panose="02040503050406030204" pitchFamily="18" charset="0"/>
                          </a:rPr>
                          <m:t>𝟐</m:t>
                        </m:r>
                      </m:sup>
                    </m:sSup>
                    <m:r>
                      <a:rPr lang="en-US" altLang="zh-CN" sz="2000" b="1" i="1">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𝜽</m:t>
                    </m:r>
                  </m:oMath>
                </a14:m>
                <a:endParaRPr lang="en-US" altLang="zh-CN" sz="2000" b="1" dirty="0"/>
              </a:p>
              <a:p>
                <a:pPr marL="800100" lvl="1" indent="-342900">
                  <a:lnSpc>
                    <a:spcPct val="150000"/>
                  </a:lnSpc>
                  <a:spcBef>
                    <a:spcPts val="1000"/>
                  </a:spcBef>
                  <a:buClr>
                    <a:schemeClr val="bg2">
                      <a:lumMod val="50000"/>
                    </a:schemeClr>
                  </a:buClr>
                  <a:buFont typeface="Wingdings" panose="05000000000000000000" pitchFamily="2" charset="2"/>
                  <a:buChar char="ü"/>
                </a:pPr>
                <a:endParaRPr lang="en-US" altLang="zh-CN" sz="2000" b="1" dirty="0"/>
              </a:p>
              <a:p>
                <a:pPr marL="800100" lvl="1" indent="-342900">
                  <a:lnSpc>
                    <a:spcPct val="150000"/>
                  </a:lnSpc>
                  <a:spcBef>
                    <a:spcPts val="1000"/>
                  </a:spcBef>
                  <a:buClr>
                    <a:schemeClr val="bg2">
                      <a:lumMod val="50000"/>
                    </a:schemeClr>
                  </a:buClr>
                  <a:buFont typeface="Wingdings" panose="05000000000000000000" pitchFamily="2" charset="2"/>
                  <a:buChar char="ü"/>
                </a:pPr>
                <a:r>
                  <a:rPr lang="zh-CN" altLang="en-US" sz="2000" dirty="0"/>
                  <a:t>用</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3</m:t>
                        </m:r>
                      </m:sub>
                    </m:sSub>
                  </m:oMath>
                </a14:m>
                <a:r>
                  <a:rPr lang="zh-CN" altLang="en-US" sz="2000" dirty="0"/>
                  <a:t>替换</a:t>
                </a:r>
                <a14:m>
                  <m:oMath xmlns:m="http://schemas.openxmlformats.org/officeDocument/2006/math">
                    <m:r>
                      <a:rPr lang="en-US" altLang="zh-CN" sz="2000" b="1" i="1">
                        <a:latin typeface="Cambria Math" panose="02040503050406030204" pitchFamily="18" charset="0"/>
                      </a:rPr>
                      <m:t>𝟐</m:t>
                    </m:r>
                    <m:sSup>
                      <m:sSupPr>
                        <m:ctrlPr>
                          <a:rPr lang="en-US" altLang="zh-CN" sz="2000" b="1" i="1">
                            <a:latin typeface="Cambria Math" panose="02040503050406030204" pitchFamily="18" charset="0"/>
                          </a:rPr>
                        </m:ctrlPr>
                      </m:sSupPr>
                      <m:e>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e>
                      <m:sup>
                        <m:r>
                          <a:rPr lang="en-US" altLang="zh-CN" sz="2000" b="1" i="1">
                            <a:latin typeface="Cambria Math" panose="02040503050406030204" pitchFamily="18" charset="0"/>
                          </a:rPr>
                          <m:t>𝟐</m:t>
                        </m:r>
                      </m:sup>
                    </m:sSup>
                  </m:oMath>
                </a14:m>
                <a:endParaRPr lang="en-US" altLang="zh-CN" sz="2000" b="1" dirty="0"/>
              </a:p>
              <a:p>
                <a:pPr lvl="1">
                  <a:lnSpc>
                    <a:spcPct val="150000"/>
                  </a:lnSpc>
                  <a:spcBef>
                    <a:spcPts val="1000"/>
                  </a:spcBef>
                  <a:buClr>
                    <a:schemeClr val="bg2">
                      <a:lumMod val="50000"/>
                    </a:schemeClr>
                  </a:buClr>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r>
                        <a:rPr lang="en-US" altLang="zh-CN" sz="2000" b="1" i="1" smtClean="0">
                          <a:latin typeface="Cambria Math" panose="02040503050406030204" pitchFamily="18" charset="0"/>
                        </a:rPr>
                        <m:t>𝒙</m:t>
                      </m:r>
                      <m:r>
                        <a:rPr lang="en-US" altLang="zh-CN" sz="2000" b="1" i="1">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0" i="1" smtClean="0">
                              <a:latin typeface="Cambria Math" panose="02040503050406030204" pitchFamily="18" charset="0"/>
                            </a:rPr>
                            <m:t>𝑓</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𝑳</m:t>
                          </m:r>
                        </m:e>
                        <m:sub>
                          <m:r>
                            <a:rPr lang="en-US" altLang="zh-CN" sz="2000" b="1" i="1" smtClean="0">
                              <a:latin typeface="Cambria Math" panose="02040503050406030204" pitchFamily="18" charset="0"/>
                            </a:rPr>
                            <m:t>𝟑</m:t>
                          </m:r>
                        </m:sub>
                      </m:sSub>
                      <m:r>
                        <a:rPr lang="en-US" altLang="zh-CN" sz="2000" b="1" i="1" smtClean="0">
                          <a:latin typeface="Cambria Math" panose="02040503050406030204" pitchFamily="18" charset="0"/>
                        </a:rPr>
                        <m:t>,</m:t>
                      </m:r>
                      <m:r>
                        <a:rPr lang="en-US" altLang="zh-CN" sz="2000" b="1" i="1">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𝜽</m:t>
                      </m:r>
                    </m:oMath>
                  </m:oMathPara>
                </a14:m>
                <a:endParaRPr lang="en-US" altLang="zh-CN" sz="2000" b="1" dirty="0"/>
              </a:p>
              <a:p>
                <a:pPr lvl="1">
                  <a:lnSpc>
                    <a:spcPct val="150000"/>
                  </a:lnSpc>
                  <a:spcBef>
                    <a:spcPts val="1000"/>
                  </a:spcBef>
                  <a:buClr>
                    <a:schemeClr val="bg2">
                      <a:lumMod val="50000"/>
                    </a:schemeClr>
                  </a:buClr>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acc>
                        <m:accPr>
                          <m:chr m:val="̃"/>
                          <m:ctrlPr>
                            <a:rPr lang="en-US" altLang="zh-CN" sz="2000" b="1" i="1">
                              <a:latin typeface="Cambria Math" panose="02040503050406030204" pitchFamily="18" charset="0"/>
                            </a:rPr>
                          </m:ctrlPr>
                        </m:accPr>
                        <m:e>
                          <m:r>
                            <a:rPr lang="en-US" altLang="zh-CN" sz="2000" b="1" i="1">
                              <a:latin typeface="Cambria Math" panose="02040503050406030204" pitchFamily="18" charset="0"/>
                            </a:rPr>
                            <m:t>𝑳</m:t>
                          </m:r>
                        </m:e>
                      </m:acc>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Sub>
                      <m:sSup>
                        <m:sSupPr>
                          <m:ctrlPr>
                            <a:rPr lang="en-US" altLang="zh-CN" sz="2000" b="1" i="1" smtClean="0">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i="1" smtClean="0">
                              <a:latin typeface="Cambria Math" panose="02040503050406030204" pitchFamily="18" charset="0"/>
                            </a:rPr>
                            <m:t> </m:t>
                          </m:r>
                          <m:r>
                            <a:rPr lang="en-US" altLang="zh-CN" sz="2000" b="1" i="1">
                              <a:latin typeface="Cambria Math" panose="02040503050406030204" pitchFamily="18" charset="0"/>
                            </a:rPr>
                            <m:t>𝑳</m:t>
                          </m:r>
                        </m:e>
                        <m:sub>
                          <m:r>
                            <a:rPr lang="en-US" altLang="zh-CN" sz="2000" b="1" i="1">
                              <a:latin typeface="Cambria Math" panose="02040503050406030204" pitchFamily="18" charset="0"/>
                            </a:rPr>
                            <m:t>𝟑</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Sub>
                      <m:sSup>
                        <m:sSupPr>
                          <m:ctrlPr>
                            <a:rPr lang="en-US" altLang="zh-CN" sz="2000" b="1" i="1" smtClean="0">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smtClean="0">
                              <a:latin typeface="Cambria Math" panose="02040503050406030204" pitchFamily="18" charset="0"/>
                            </a:rPr>
                            <m:t>⊤</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𝟑</m:t>
                          </m:r>
                        </m:sub>
                      </m:sSub>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𝒙</m:t>
                          </m:r>
                        </m:e>
                        <m:sup>
                          <m:r>
                            <a:rPr lang="en-US" altLang="zh-CN" sz="2000" b="1" i="1">
                              <a:latin typeface="Cambria Math" panose="02040503050406030204" pitchFamily="18" charset="0"/>
                            </a:rPr>
                            <m:t>⊤</m:t>
                          </m:r>
                        </m:sup>
                      </m:sSup>
                      <m:r>
                        <a:rPr lang="en-US" altLang="zh-CN" sz="2000" b="1" i="1">
                          <a:latin typeface="Cambria Math" panose="02040503050406030204" pitchFamily="18" charset="0"/>
                        </a:rPr>
                        <m:t>)−</m:t>
                      </m:r>
                      <m:r>
                        <a:rPr lang="en-US" altLang="zh-CN" sz="2000" b="1" i="1">
                          <a:latin typeface="Cambria Math" panose="02040503050406030204" pitchFamily="18" charset="0"/>
                        </a:rPr>
                        <m:t>𝒙</m:t>
                      </m:r>
                      <m:r>
                        <a:rPr lang="en-US" altLang="zh-CN" sz="2000" b="1" i="1">
                          <a:latin typeface="Cambria Math" panose="02040503050406030204" pitchFamily="18" charset="0"/>
                        </a:rPr>
                        <m:t>]</m:t>
                      </m:r>
                      <m:r>
                        <a:rPr lang="en-US" altLang="zh-CN" sz="2000" b="1" i="1">
                          <a:latin typeface="Cambria Math" panose="02040503050406030204" pitchFamily="18" charset="0"/>
                        </a:rPr>
                        <m:t>𝜽</m:t>
                      </m:r>
                    </m:oMath>
                  </m:oMathPara>
                </a14:m>
                <a:endParaRPr lang="en-US" altLang="zh-CN" sz="2000" b="1" dirty="0"/>
              </a:p>
              <a:p>
                <a:pPr lvl="1">
                  <a:lnSpc>
                    <a:spcPct val="150000"/>
                  </a:lnSpc>
                  <a:spcBef>
                    <a:spcPts val="1000"/>
                  </a:spcBef>
                  <a:buClr>
                    <a:schemeClr val="bg2">
                      <a:lumMod val="50000"/>
                    </a:schemeClr>
                  </a:buClr>
                </a:pPr>
                <a:br>
                  <a:rPr lang="en-US" altLang="zh-CN" sz="2000" b="1" dirty="0"/>
                </a:br>
                <a:endParaRPr lang="en-US" altLang="zh-CN" sz="2000" b="1" dirty="0"/>
              </a:p>
            </p:txBody>
          </p:sp>
        </mc:Choice>
        <mc:Fallback xmlns="">
          <p:sp>
            <p:nvSpPr>
              <p:cNvPr id="2" name="矩形 1"/>
              <p:cNvSpPr>
                <a:spLocks noRot="1" noChangeAspect="1" noMove="1" noResize="1" noEditPoints="1" noAdjustHandles="1" noChangeArrowheads="1" noChangeShapeType="1" noTextEdit="1"/>
              </p:cNvSpPr>
              <p:nvPr/>
            </p:nvSpPr>
            <p:spPr>
              <a:xfrm>
                <a:off x="250030" y="893106"/>
                <a:ext cx="8436770" cy="5274457"/>
              </a:xfrm>
              <a:prstGeom prst="rect">
                <a:avLst/>
              </a:prstGeom>
              <a:blipFill rotWithShape="1">
                <a:blip r:embed="rId3"/>
                <a:stretch>
                  <a:fillRect l="-6" t="-6" b="-6649"/>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6273800" y="1336675"/>
            <a:ext cx="2870200" cy="1079500"/>
          </a:xfrm>
          <a:prstGeom prst="rect">
            <a:avLst/>
          </a:prstGeom>
        </p:spPr>
      </p:pic>
      <p:pic>
        <p:nvPicPr>
          <p:cNvPr id="11" name="图片 10"/>
          <p:cNvPicPr>
            <a:picLocks noChangeAspect="1"/>
          </p:cNvPicPr>
          <p:nvPr/>
        </p:nvPicPr>
        <p:blipFill>
          <a:blip r:embed="rId5"/>
          <a:stretch>
            <a:fillRect/>
          </a:stretch>
        </p:blipFill>
        <p:spPr>
          <a:xfrm>
            <a:off x="2949575" y="3168015"/>
            <a:ext cx="461010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61</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未来计划</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grpSp>
        <p:nvGrpSpPr>
          <p:cNvPr id="13" name="组合 12"/>
          <p:cNvGrpSpPr/>
          <p:nvPr/>
        </p:nvGrpSpPr>
        <p:grpSpPr>
          <a:xfrm>
            <a:off x="292935" y="1141092"/>
            <a:ext cx="8637936" cy="1666397"/>
            <a:chOff x="250032" y="1133854"/>
            <a:chExt cx="8637936" cy="3445744"/>
          </a:xfrm>
        </p:grpSpPr>
        <p:sp>
          <p:nvSpPr>
            <p:cNvPr id="15" name="矩形 14"/>
            <p:cNvSpPr/>
            <p:nvPr/>
          </p:nvSpPr>
          <p:spPr>
            <a:xfrm>
              <a:off x="250032" y="1650672"/>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2100577"/>
              <a:ext cx="8327040" cy="24790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推导可能存在问题</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结果不够好</a:t>
              </a:r>
            </a:p>
          </p:txBody>
        </p:sp>
        <p:sp>
          <p:nvSpPr>
            <p:cNvPr id="14" name="矩形 13"/>
            <p:cNvSpPr/>
            <p:nvPr/>
          </p:nvSpPr>
          <p:spPr>
            <a:xfrm>
              <a:off x="250032" y="1133854"/>
              <a:ext cx="8637936" cy="96672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张量</a:t>
              </a:r>
              <a:r>
                <a:rPr lang="en-US" altLang="zh-CN" sz="2400" dirty="0">
                  <a:solidFill>
                    <a:schemeClr val="tx1"/>
                  </a:solidFill>
                  <a:latin typeface="Times New Roman" panose="02020503050405090304" pitchFamily="18" charset="0"/>
                  <a:cs typeface="Times New Roman" panose="02020503050405090304" pitchFamily="18" charset="0"/>
                </a:rPr>
                <a:t>GCN</a:t>
              </a:r>
              <a:r>
                <a:rPr lang="zh-CN" altLang="en-US" sz="2400" dirty="0">
                  <a:solidFill>
                    <a:schemeClr val="tx1"/>
                  </a:solidFill>
                  <a:latin typeface="Times New Roman" panose="02020503050405090304" pitchFamily="18" charset="0"/>
                  <a:cs typeface="Times New Roman" panose="02020503050405090304" pitchFamily="18" charset="0"/>
                </a:rPr>
                <a:t>当前问题</a:t>
              </a:r>
            </a:p>
          </p:txBody>
        </p:sp>
      </p:grpSp>
      <p:sp>
        <p:nvSpPr>
          <p:cNvPr id="4" name="矩形 3"/>
          <p:cNvSpPr/>
          <p:nvPr/>
        </p:nvSpPr>
        <p:spPr>
          <a:xfrm>
            <a:off x="250390" y="40119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下一步计划</a:t>
            </a:r>
          </a:p>
        </p:txBody>
      </p:sp>
      <p:sp>
        <p:nvSpPr>
          <p:cNvPr id="5" name="文本框 10"/>
          <p:cNvSpPr txBox="1"/>
          <p:nvPr/>
        </p:nvSpPr>
        <p:spPr>
          <a:xfrm>
            <a:off x="293570" y="4479444"/>
            <a:ext cx="8327040" cy="1753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改变半监督数据划分方式</a:t>
            </a:r>
            <a:r>
              <a:rPr lang="en-US" altLang="zh-CN" sz="2400" dirty="0">
                <a:latin typeface="Times New Roman" panose="02020503050405090304" pitchFamily="18" charset="0"/>
                <a:cs typeface="Times New Roman" panose="02020503050405090304" pitchFamily="18" charset="0"/>
              </a:rPr>
              <a:t>(8:2)</a:t>
            </a: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补充参数分析实验</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en-US" altLang="zh-CN" sz="3600" b="1" dirty="0">
                <a:latin typeface="Times New Roman Bold" panose="02020503050405090304" charset="0"/>
                <a:cs typeface="Times New Roman Bold" panose="02020503050405090304" charset="0"/>
                <a:sym typeface="+mn-lt"/>
              </a:rPr>
              <a:t>GCN, HGNN, TGCN</a:t>
            </a:r>
            <a:endParaRPr lang="zh-CN" altLang="en-US" sz="3600" b="1" dirty="0">
              <a:latin typeface="Times New Roman Bold" panose="02020503050405090304" charset="0"/>
              <a:cs typeface="Times New Roman Bold" panose="02020503050405090304" charset="0"/>
              <a:sym typeface="+mn-lt"/>
            </a:endParaRP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9</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1</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62</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altLang="zh-CN" sz="3200" dirty="0">
                <a:latin typeface="Times New Roman" panose="02020503050405090304" pitchFamily="18" charset="0"/>
                <a:ea typeface="+mn-ea"/>
                <a:cs typeface="Times New Roman" panose="02020503050405090304" pitchFamily="18" charset="0"/>
                <a:sym typeface="+mn-lt"/>
              </a:rPr>
              <a:t>GCN</a:t>
            </a:r>
          </a:p>
        </p:txBody>
      </p:sp>
      <p:sp>
        <p:nvSpPr>
          <p:cNvPr id="3" name="文本框 2"/>
          <p:cNvSpPr txBox="1"/>
          <p:nvPr/>
        </p:nvSpPr>
        <p:spPr>
          <a:xfrm>
            <a:off x="402590" y="1245235"/>
            <a:ext cx="3048000" cy="368300"/>
          </a:xfrm>
          <a:prstGeom prst="rect">
            <a:avLst/>
          </a:prstGeom>
          <a:noFill/>
        </p:spPr>
        <p:txBody>
          <a:bodyPr wrap="square" rtlCol="0">
            <a:spAutoFit/>
          </a:bodyPr>
          <a:lstStyle/>
          <a:p>
            <a:r>
              <a:rPr lang="zh-CN" altLang="en-US"/>
              <a:t>图卷积：</a:t>
            </a:r>
          </a:p>
        </p:txBody>
      </p:sp>
      <p:pic>
        <p:nvPicPr>
          <p:cNvPr id="6" name="图片 5"/>
          <p:cNvPicPr>
            <a:picLocks noChangeAspect="1"/>
          </p:cNvPicPr>
          <p:nvPr/>
        </p:nvPicPr>
        <p:blipFill>
          <a:blip r:embed="rId3"/>
          <a:stretch>
            <a:fillRect/>
          </a:stretch>
        </p:blipFill>
        <p:spPr>
          <a:xfrm>
            <a:off x="1532890" y="1245235"/>
            <a:ext cx="1917700" cy="368300"/>
          </a:xfrm>
          <a:prstGeom prst="rect">
            <a:avLst/>
          </a:prstGeom>
        </p:spPr>
      </p:pic>
      <p:sp>
        <p:nvSpPr>
          <p:cNvPr id="8" name="文本框 7"/>
          <p:cNvSpPr txBox="1"/>
          <p:nvPr/>
        </p:nvSpPr>
        <p:spPr>
          <a:xfrm>
            <a:off x="402590" y="1719580"/>
            <a:ext cx="3048000" cy="368300"/>
          </a:xfrm>
          <a:prstGeom prst="rect">
            <a:avLst/>
          </a:prstGeom>
          <a:noFill/>
        </p:spPr>
        <p:txBody>
          <a:bodyPr wrap="square" rtlCol="0">
            <a:spAutoFit/>
          </a:bodyPr>
          <a:lstStyle/>
          <a:p>
            <a:r>
              <a:rPr lang="en-US" altLang="zh-CN"/>
              <a:t>Chebyshev polynomials </a:t>
            </a:r>
            <a:r>
              <a:rPr lang="zh-CN" altLang="en-US"/>
              <a:t>趋近</a:t>
            </a:r>
            <a:r>
              <a:rPr lang="en-US" altLang="zh-CN"/>
              <a:t>:  </a:t>
            </a:r>
          </a:p>
        </p:txBody>
      </p:sp>
      <p:pic>
        <p:nvPicPr>
          <p:cNvPr id="9" name="图片 8"/>
          <p:cNvPicPr>
            <a:picLocks noChangeAspect="1"/>
          </p:cNvPicPr>
          <p:nvPr/>
        </p:nvPicPr>
        <p:blipFill>
          <a:blip r:embed="rId4"/>
          <a:stretch>
            <a:fillRect/>
          </a:stretch>
        </p:blipFill>
        <p:spPr>
          <a:xfrm>
            <a:off x="614680" y="2355850"/>
            <a:ext cx="7642225" cy="1423035"/>
          </a:xfrm>
          <a:prstGeom prst="rect">
            <a:avLst/>
          </a:prstGeom>
        </p:spPr>
      </p:pic>
      <p:pic>
        <p:nvPicPr>
          <p:cNvPr id="11" name="图片 10"/>
          <p:cNvPicPr>
            <a:picLocks noChangeAspect="1"/>
          </p:cNvPicPr>
          <p:nvPr/>
        </p:nvPicPr>
        <p:blipFill>
          <a:blip r:embed="rId5"/>
          <a:stretch>
            <a:fillRect/>
          </a:stretch>
        </p:blipFill>
        <p:spPr>
          <a:xfrm>
            <a:off x="2740025" y="4624705"/>
            <a:ext cx="2477135" cy="843915"/>
          </a:xfrm>
          <a:prstGeom prst="rect">
            <a:avLst/>
          </a:prstGeom>
        </p:spPr>
      </p:pic>
      <p:sp>
        <p:nvSpPr>
          <p:cNvPr id="2" name="文本框 1"/>
          <p:cNvSpPr txBox="1"/>
          <p:nvPr/>
        </p:nvSpPr>
        <p:spPr>
          <a:xfrm>
            <a:off x="7229475" y="4572635"/>
            <a:ext cx="3048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altLang="zh-CN" sz="3200" dirty="0">
                <a:latin typeface="Times New Roman" panose="02020503050405090304" pitchFamily="18" charset="0"/>
                <a:ea typeface="+mn-ea"/>
                <a:cs typeface="Times New Roman" panose="02020503050405090304" pitchFamily="18" charset="0"/>
                <a:sym typeface="+mn-lt"/>
              </a:rPr>
              <a:t>GCN</a:t>
            </a:r>
          </a:p>
        </p:txBody>
      </p:sp>
      <p:sp>
        <p:nvSpPr>
          <p:cNvPr id="2" name="文本框 1"/>
          <p:cNvSpPr txBox="1"/>
          <p:nvPr/>
        </p:nvSpPr>
        <p:spPr>
          <a:xfrm>
            <a:off x="328295" y="1291590"/>
            <a:ext cx="3048000" cy="368300"/>
          </a:xfrm>
          <a:prstGeom prst="rect">
            <a:avLst/>
          </a:prstGeom>
          <a:noFill/>
        </p:spPr>
        <p:txBody>
          <a:bodyPr wrap="square" rtlCol="0">
            <a:spAutoFit/>
          </a:bodyPr>
          <a:lstStyle/>
          <a:p>
            <a:r>
              <a:rPr lang="zh-CN" altLang="en-US"/>
              <a:t>取</a:t>
            </a:r>
            <a:r>
              <a:rPr lang="en-US" altLang="zh-CN"/>
              <a:t> K = 1: </a:t>
            </a:r>
          </a:p>
        </p:txBody>
      </p:sp>
      <p:pic>
        <p:nvPicPr>
          <p:cNvPr id="13" name="图片 12"/>
          <p:cNvPicPr>
            <a:picLocks noChangeAspect="1"/>
          </p:cNvPicPr>
          <p:nvPr/>
        </p:nvPicPr>
        <p:blipFill>
          <a:blip r:embed="rId3"/>
          <a:stretch>
            <a:fillRect/>
          </a:stretch>
        </p:blipFill>
        <p:spPr>
          <a:xfrm>
            <a:off x="420370" y="3644900"/>
            <a:ext cx="2146300" cy="431800"/>
          </a:xfrm>
          <a:prstGeom prst="rect">
            <a:avLst/>
          </a:prstGeom>
        </p:spPr>
      </p:pic>
      <p:pic>
        <p:nvPicPr>
          <p:cNvPr id="14" name="图片 13"/>
          <p:cNvPicPr>
            <a:picLocks noChangeAspect="1"/>
          </p:cNvPicPr>
          <p:nvPr/>
        </p:nvPicPr>
        <p:blipFill>
          <a:blip r:embed="rId4"/>
          <a:stretch>
            <a:fillRect/>
          </a:stretch>
        </p:blipFill>
        <p:spPr>
          <a:xfrm>
            <a:off x="2109470" y="4224655"/>
            <a:ext cx="3810000" cy="520700"/>
          </a:xfrm>
          <a:prstGeom prst="rect">
            <a:avLst/>
          </a:prstGeom>
        </p:spPr>
      </p:pic>
      <p:sp>
        <p:nvSpPr>
          <p:cNvPr id="15" name="文本框 14"/>
          <p:cNvSpPr txBox="1"/>
          <p:nvPr/>
        </p:nvSpPr>
        <p:spPr>
          <a:xfrm>
            <a:off x="250190" y="5176520"/>
            <a:ext cx="3048000" cy="368300"/>
          </a:xfrm>
          <a:prstGeom prst="rect">
            <a:avLst/>
          </a:prstGeom>
          <a:noFill/>
        </p:spPr>
        <p:txBody>
          <a:bodyPr wrap="square" rtlCol="0">
            <a:spAutoFit/>
          </a:bodyPr>
          <a:lstStyle/>
          <a:p>
            <a:r>
              <a:rPr lang="en-US" altLang="zh-CN"/>
              <a:t>renormalization trick:</a:t>
            </a:r>
          </a:p>
        </p:txBody>
      </p:sp>
      <p:pic>
        <p:nvPicPr>
          <p:cNvPr id="16" name="图片 15"/>
          <p:cNvPicPr>
            <a:picLocks noChangeAspect="1"/>
          </p:cNvPicPr>
          <p:nvPr/>
        </p:nvPicPr>
        <p:blipFill>
          <a:blip r:embed="rId5"/>
          <a:stretch>
            <a:fillRect/>
          </a:stretch>
        </p:blipFill>
        <p:spPr>
          <a:xfrm>
            <a:off x="2566670" y="5227320"/>
            <a:ext cx="2565400" cy="317500"/>
          </a:xfrm>
          <a:prstGeom prst="rect">
            <a:avLst/>
          </a:prstGeom>
        </p:spPr>
      </p:pic>
      <p:sp>
        <p:nvSpPr>
          <p:cNvPr id="18" name="文本框 17"/>
          <p:cNvSpPr txBox="1"/>
          <p:nvPr/>
        </p:nvSpPr>
        <p:spPr>
          <a:xfrm>
            <a:off x="328295" y="6061710"/>
            <a:ext cx="3048000" cy="368300"/>
          </a:xfrm>
          <a:prstGeom prst="rect">
            <a:avLst/>
          </a:prstGeom>
          <a:noFill/>
        </p:spPr>
        <p:txBody>
          <a:bodyPr wrap="square" rtlCol="0">
            <a:spAutoFit/>
          </a:bodyPr>
          <a:lstStyle/>
          <a:p>
            <a:r>
              <a:rPr lang="en-US" altLang="zh-CN"/>
              <a:t>Generalize: </a:t>
            </a:r>
          </a:p>
        </p:txBody>
      </p:sp>
      <p:pic>
        <p:nvPicPr>
          <p:cNvPr id="19" name="图片 18"/>
          <p:cNvPicPr>
            <a:picLocks noChangeAspect="1"/>
          </p:cNvPicPr>
          <p:nvPr/>
        </p:nvPicPr>
        <p:blipFill>
          <a:blip r:embed="rId6"/>
          <a:stretch>
            <a:fillRect/>
          </a:stretch>
        </p:blipFill>
        <p:spPr>
          <a:xfrm>
            <a:off x="1687195" y="6024880"/>
            <a:ext cx="2146300" cy="406400"/>
          </a:xfrm>
          <a:prstGeom prst="rect">
            <a:avLst/>
          </a:prstGeom>
        </p:spPr>
      </p:pic>
      <p:pic>
        <p:nvPicPr>
          <p:cNvPr id="20" name="图片 19"/>
          <p:cNvPicPr>
            <a:picLocks noChangeAspect="1"/>
          </p:cNvPicPr>
          <p:nvPr/>
        </p:nvPicPr>
        <p:blipFill>
          <a:blip r:embed="rId7"/>
          <a:stretch>
            <a:fillRect/>
          </a:stretch>
        </p:blipFill>
        <p:spPr>
          <a:xfrm>
            <a:off x="1687195" y="1291590"/>
            <a:ext cx="5219700" cy="208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altLang="zh-CN" sz="3200" dirty="0">
                <a:latin typeface="Times New Roman" panose="02020503050405090304" pitchFamily="18" charset="0"/>
                <a:ea typeface="+mn-ea"/>
                <a:cs typeface="Times New Roman" panose="02020503050405090304" pitchFamily="18" charset="0"/>
                <a:sym typeface="+mn-lt"/>
              </a:rPr>
              <a:t>HGNN</a:t>
            </a:r>
          </a:p>
        </p:txBody>
      </p:sp>
      <p:pic>
        <p:nvPicPr>
          <p:cNvPr id="2" name="图片 1"/>
          <p:cNvPicPr>
            <a:picLocks noChangeAspect="1"/>
          </p:cNvPicPr>
          <p:nvPr/>
        </p:nvPicPr>
        <p:blipFill>
          <a:blip r:embed="rId3"/>
          <a:stretch>
            <a:fillRect/>
          </a:stretch>
        </p:blipFill>
        <p:spPr>
          <a:xfrm>
            <a:off x="2399665" y="1170305"/>
            <a:ext cx="3860800" cy="711200"/>
          </a:xfrm>
          <a:prstGeom prst="rect">
            <a:avLst/>
          </a:prstGeom>
        </p:spPr>
      </p:pic>
      <p:sp>
        <p:nvSpPr>
          <p:cNvPr id="5" name="文本框 4"/>
          <p:cNvSpPr txBox="1"/>
          <p:nvPr/>
        </p:nvSpPr>
        <p:spPr>
          <a:xfrm>
            <a:off x="189230" y="1341755"/>
            <a:ext cx="3048000" cy="368300"/>
          </a:xfrm>
          <a:prstGeom prst="rect">
            <a:avLst/>
          </a:prstGeom>
          <a:noFill/>
        </p:spPr>
        <p:txBody>
          <a:bodyPr wrap="square" rtlCol="0">
            <a:spAutoFit/>
          </a:bodyPr>
          <a:lstStyle/>
          <a:p>
            <a:r>
              <a:rPr lang="zh-CN" altLang="en-US"/>
              <a:t>超图标准化拉普拉斯：</a:t>
            </a:r>
          </a:p>
        </p:txBody>
      </p:sp>
      <p:sp>
        <p:nvSpPr>
          <p:cNvPr id="7" name="文本框 6"/>
          <p:cNvSpPr txBox="1"/>
          <p:nvPr/>
        </p:nvSpPr>
        <p:spPr>
          <a:xfrm>
            <a:off x="189230" y="1981200"/>
            <a:ext cx="3048000" cy="645160"/>
          </a:xfrm>
          <a:prstGeom prst="rect">
            <a:avLst/>
          </a:prstGeom>
          <a:noFill/>
        </p:spPr>
        <p:txBody>
          <a:bodyPr wrap="square" rtlCol="0">
            <a:spAutoFit/>
          </a:bodyPr>
          <a:lstStyle/>
          <a:p>
            <a:r>
              <a:rPr lang="zh-CN" altLang="en-US"/>
              <a:t>超图卷积</a:t>
            </a:r>
            <a:r>
              <a:rPr lang="en-US" altLang="zh-CN"/>
              <a:t>&amp;</a:t>
            </a:r>
            <a:r>
              <a:rPr lang="zh-CN" altLang="en-US"/>
              <a:t>切比雪夫：</a:t>
            </a:r>
          </a:p>
          <a:p>
            <a:endParaRPr lang="zh-CN" altLang="en-US"/>
          </a:p>
        </p:txBody>
      </p:sp>
      <p:pic>
        <p:nvPicPr>
          <p:cNvPr id="12" name="图片 11"/>
          <p:cNvPicPr>
            <a:picLocks noChangeAspect="1"/>
          </p:cNvPicPr>
          <p:nvPr/>
        </p:nvPicPr>
        <p:blipFill>
          <a:blip r:embed="rId4"/>
          <a:stretch>
            <a:fillRect/>
          </a:stretch>
        </p:blipFill>
        <p:spPr>
          <a:xfrm>
            <a:off x="2571115" y="1881505"/>
            <a:ext cx="2247900" cy="673100"/>
          </a:xfrm>
          <a:prstGeom prst="rect">
            <a:avLst/>
          </a:prstGeom>
        </p:spPr>
      </p:pic>
      <p:sp>
        <p:nvSpPr>
          <p:cNvPr id="13" name="文本框 12"/>
          <p:cNvSpPr txBox="1"/>
          <p:nvPr/>
        </p:nvSpPr>
        <p:spPr>
          <a:xfrm>
            <a:off x="90805" y="2683510"/>
            <a:ext cx="4569460" cy="368300"/>
          </a:xfrm>
          <a:prstGeom prst="rect">
            <a:avLst/>
          </a:prstGeom>
          <a:noFill/>
        </p:spPr>
        <p:txBody>
          <a:bodyPr wrap="square" rtlCol="0">
            <a:spAutoFit/>
          </a:bodyPr>
          <a:lstStyle/>
          <a:p>
            <a:r>
              <a:rPr lang="en-US" altLang="zh-CN"/>
              <a:t>HGNN</a:t>
            </a:r>
            <a:r>
              <a:rPr lang="zh-CN" altLang="en-US"/>
              <a:t>采用</a:t>
            </a:r>
            <a:r>
              <a:rPr lang="en-US" altLang="zh-CN"/>
              <a:t>GCN</a:t>
            </a:r>
            <a:r>
              <a:rPr lang="zh-CN" altLang="en-US"/>
              <a:t>一样的假设得到的超图卷积</a:t>
            </a:r>
            <a:r>
              <a:rPr lang="en-US" altLang="zh-CN"/>
              <a:t>: </a:t>
            </a:r>
          </a:p>
        </p:txBody>
      </p:sp>
      <p:pic>
        <p:nvPicPr>
          <p:cNvPr id="14" name="图片 13"/>
          <p:cNvPicPr>
            <a:picLocks noChangeAspect="1"/>
          </p:cNvPicPr>
          <p:nvPr/>
        </p:nvPicPr>
        <p:blipFill>
          <a:blip r:embed="rId5"/>
          <a:stretch>
            <a:fillRect/>
          </a:stretch>
        </p:blipFill>
        <p:spPr>
          <a:xfrm>
            <a:off x="4660265" y="2662555"/>
            <a:ext cx="4127500" cy="368300"/>
          </a:xfrm>
          <a:prstGeom prst="rect">
            <a:avLst/>
          </a:prstGeom>
        </p:spPr>
      </p:pic>
      <p:pic>
        <p:nvPicPr>
          <p:cNvPr id="15" name="图片 14"/>
          <p:cNvPicPr>
            <a:picLocks noChangeAspect="1"/>
          </p:cNvPicPr>
          <p:nvPr/>
        </p:nvPicPr>
        <p:blipFill>
          <a:blip r:embed="rId6"/>
          <a:stretch>
            <a:fillRect/>
          </a:stretch>
        </p:blipFill>
        <p:spPr>
          <a:xfrm>
            <a:off x="4564380" y="3081020"/>
            <a:ext cx="4519295" cy="487680"/>
          </a:xfrm>
          <a:prstGeom prst="rect">
            <a:avLst/>
          </a:prstGeom>
        </p:spPr>
      </p:pic>
      <p:sp>
        <p:nvSpPr>
          <p:cNvPr id="16" name="文本框 15"/>
          <p:cNvSpPr txBox="1"/>
          <p:nvPr/>
        </p:nvSpPr>
        <p:spPr>
          <a:xfrm>
            <a:off x="2399665" y="3152775"/>
            <a:ext cx="3048000" cy="368300"/>
          </a:xfrm>
          <a:prstGeom prst="rect">
            <a:avLst/>
          </a:prstGeom>
          <a:noFill/>
        </p:spPr>
        <p:txBody>
          <a:bodyPr wrap="square" rtlCol="0">
            <a:spAutoFit/>
          </a:bodyPr>
          <a:lstStyle/>
          <a:p>
            <a:r>
              <a:rPr lang="zh-CN" altLang="en-US"/>
              <a:t>原版</a:t>
            </a:r>
            <a:r>
              <a:rPr lang="en-US" altLang="zh-CN"/>
              <a:t>GCN</a:t>
            </a:r>
            <a:r>
              <a:rPr lang="zh-CN" altLang="en-US"/>
              <a:t>的图卷积：</a:t>
            </a:r>
          </a:p>
        </p:txBody>
      </p:sp>
      <p:pic>
        <p:nvPicPr>
          <p:cNvPr id="17" name="图片 16"/>
          <p:cNvPicPr>
            <a:picLocks noChangeAspect="1"/>
          </p:cNvPicPr>
          <p:nvPr/>
        </p:nvPicPr>
        <p:blipFill>
          <a:blip r:embed="rId7"/>
          <a:stretch>
            <a:fillRect/>
          </a:stretch>
        </p:blipFill>
        <p:spPr>
          <a:xfrm>
            <a:off x="3138805" y="3853815"/>
            <a:ext cx="3098800" cy="647700"/>
          </a:xfrm>
          <a:prstGeom prst="rect">
            <a:avLst/>
          </a:prstGeom>
        </p:spPr>
      </p:pic>
      <p:sp>
        <p:nvSpPr>
          <p:cNvPr id="19" name="文本框 18"/>
          <p:cNvSpPr txBox="1"/>
          <p:nvPr/>
        </p:nvSpPr>
        <p:spPr>
          <a:xfrm>
            <a:off x="90805" y="3942080"/>
            <a:ext cx="3048000" cy="368300"/>
          </a:xfrm>
          <a:prstGeom prst="rect">
            <a:avLst/>
          </a:prstGeom>
          <a:noFill/>
        </p:spPr>
        <p:txBody>
          <a:bodyPr wrap="square" rtlCol="0">
            <a:spAutoFit/>
          </a:bodyPr>
          <a:lstStyle/>
          <a:p>
            <a:r>
              <a:rPr lang="zh-CN" altLang="en-US"/>
              <a:t>同样合并参数避免过拟合：</a:t>
            </a:r>
          </a:p>
        </p:txBody>
      </p:sp>
      <p:pic>
        <p:nvPicPr>
          <p:cNvPr id="20" name="图片 19"/>
          <p:cNvPicPr>
            <a:picLocks noChangeAspect="1"/>
          </p:cNvPicPr>
          <p:nvPr/>
        </p:nvPicPr>
        <p:blipFill>
          <a:blip r:embed="rId8"/>
          <a:stretch>
            <a:fillRect/>
          </a:stretch>
        </p:blipFill>
        <p:spPr>
          <a:xfrm>
            <a:off x="2275205" y="4594225"/>
            <a:ext cx="3962400" cy="876300"/>
          </a:xfrm>
          <a:prstGeom prst="rect">
            <a:avLst/>
          </a:prstGeom>
        </p:spPr>
      </p:pic>
      <p:sp>
        <p:nvSpPr>
          <p:cNvPr id="21" name="文本框 20"/>
          <p:cNvSpPr txBox="1"/>
          <p:nvPr/>
        </p:nvSpPr>
        <p:spPr>
          <a:xfrm>
            <a:off x="250190" y="5800725"/>
            <a:ext cx="3048000" cy="368300"/>
          </a:xfrm>
          <a:prstGeom prst="rect">
            <a:avLst/>
          </a:prstGeom>
          <a:noFill/>
        </p:spPr>
        <p:txBody>
          <a:bodyPr wrap="square" rtlCol="0">
            <a:spAutoFit/>
          </a:bodyPr>
          <a:lstStyle/>
          <a:p>
            <a:r>
              <a:rPr lang="en-US" altLang="zh-CN"/>
              <a:t>Generalize</a:t>
            </a:r>
            <a:r>
              <a:rPr lang="zh-CN" altLang="en-US"/>
              <a:t>：</a:t>
            </a:r>
          </a:p>
        </p:txBody>
      </p:sp>
      <p:pic>
        <p:nvPicPr>
          <p:cNvPr id="22" name="图片 21"/>
          <p:cNvPicPr>
            <a:picLocks noChangeAspect="1"/>
          </p:cNvPicPr>
          <p:nvPr/>
        </p:nvPicPr>
        <p:blipFill>
          <a:blip r:embed="rId9"/>
          <a:stretch>
            <a:fillRect/>
          </a:stretch>
        </p:blipFill>
        <p:spPr>
          <a:xfrm>
            <a:off x="1690370" y="5800725"/>
            <a:ext cx="34290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altLang="zh-CN" sz="3200" dirty="0">
                <a:latin typeface="Times New Roman" panose="02020503050405090304" pitchFamily="18" charset="0"/>
                <a:ea typeface="+mn-ea"/>
                <a:cs typeface="Times New Roman" panose="02020503050405090304" pitchFamily="18" charset="0"/>
                <a:sym typeface="+mn-lt"/>
              </a:rPr>
              <a:t>Tensor GCN</a:t>
            </a:r>
          </a:p>
        </p:txBody>
      </p:sp>
      <p:sp>
        <p:nvSpPr>
          <p:cNvPr id="3" name="文本框 2"/>
          <p:cNvSpPr txBox="1"/>
          <p:nvPr/>
        </p:nvSpPr>
        <p:spPr>
          <a:xfrm>
            <a:off x="337185" y="1072515"/>
            <a:ext cx="3048000" cy="368300"/>
          </a:xfrm>
          <a:prstGeom prst="rect">
            <a:avLst/>
          </a:prstGeom>
          <a:noFill/>
        </p:spPr>
        <p:txBody>
          <a:bodyPr wrap="square" rtlCol="0">
            <a:spAutoFit/>
          </a:bodyPr>
          <a:lstStyle/>
          <a:p>
            <a:r>
              <a:rPr lang="zh-CN" altLang="en-US"/>
              <a:t>在切比雪夫中取</a:t>
            </a:r>
            <a:r>
              <a:rPr lang="en-US" altLang="zh-CN"/>
              <a:t>K = 2</a:t>
            </a:r>
            <a:r>
              <a:rPr lang="zh-CN" altLang="en-US"/>
              <a:t>：</a:t>
            </a:r>
          </a:p>
        </p:txBody>
      </p:sp>
      <p:pic>
        <p:nvPicPr>
          <p:cNvPr id="6" name="图片 5"/>
          <p:cNvPicPr>
            <a:picLocks noChangeAspect="1"/>
          </p:cNvPicPr>
          <p:nvPr/>
        </p:nvPicPr>
        <p:blipFill>
          <a:blip r:embed="rId3"/>
          <a:stretch>
            <a:fillRect/>
          </a:stretch>
        </p:blipFill>
        <p:spPr>
          <a:xfrm>
            <a:off x="1211580" y="1619250"/>
            <a:ext cx="3683000" cy="1117600"/>
          </a:xfrm>
          <a:prstGeom prst="rect">
            <a:avLst/>
          </a:prstGeom>
        </p:spPr>
      </p:pic>
      <p:sp>
        <p:nvSpPr>
          <p:cNvPr id="7" name="文本框 6"/>
          <p:cNvSpPr txBox="1"/>
          <p:nvPr/>
        </p:nvSpPr>
        <p:spPr>
          <a:xfrm>
            <a:off x="427355" y="3079750"/>
            <a:ext cx="3048000" cy="368300"/>
          </a:xfrm>
          <a:prstGeom prst="rect">
            <a:avLst/>
          </a:prstGeom>
          <a:noFill/>
        </p:spPr>
        <p:txBody>
          <a:bodyPr wrap="square" rtlCol="0">
            <a:spAutoFit/>
          </a:bodyPr>
          <a:lstStyle/>
          <a:p>
            <a:r>
              <a:rPr lang="zh-CN" altLang="en-US"/>
              <a:t>将</a:t>
            </a:r>
            <a:r>
              <a:rPr lang="en-US" altLang="zh-CN"/>
              <a:t>        </a:t>
            </a:r>
            <a:r>
              <a:rPr lang="zh-CN" altLang="en-US"/>
              <a:t>替换为</a:t>
            </a:r>
            <a:r>
              <a:rPr lang="en-US" altLang="zh-CN"/>
              <a:t>       </a:t>
            </a:r>
            <a:r>
              <a:rPr lang="zh-CN" altLang="en-US"/>
              <a:t>：</a:t>
            </a:r>
          </a:p>
        </p:txBody>
      </p:sp>
      <p:pic>
        <p:nvPicPr>
          <p:cNvPr id="8" name="图片 7"/>
          <p:cNvPicPr>
            <a:picLocks noChangeAspect="1"/>
          </p:cNvPicPr>
          <p:nvPr/>
        </p:nvPicPr>
        <p:blipFill>
          <a:blip r:embed="rId4"/>
          <a:stretch>
            <a:fillRect/>
          </a:stretch>
        </p:blipFill>
        <p:spPr>
          <a:xfrm>
            <a:off x="726440" y="3079750"/>
            <a:ext cx="419100" cy="304800"/>
          </a:xfrm>
          <a:prstGeom prst="rect">
            <a:avLst/>
          </a:prstGeom>
        </p:spPr>
      </p:pic>
      <p:pic>
        <p:nvPicPr>
          <p:cNvPr id="9" name="图片 8"/>
          <p:cNvPicPr>
            <a:picLocks noChangeAspect="1"/>
          </p:cNvPicPr>
          <p:nvPr/>
        </p:nvPicPr>
        <p:blipFill>
          <a:blip r:embed="rId5"/>
          <a:stretch>
            <a:fillRect/>
          </a:stretch>
        </p:blipFill>
        <p:spPr>
          <a:xfrm>
            <a:off x="1913890" y="3067050"/>
            <a:ext cx="355600" cy="381000"/>
          </a:xfrm>
          <a:prstGeom prst="rect">
            <a:avLst/>
          </a:prstGeom>
        </p:spPr>
      </p:pic>
      <p:pic>
        <p:nvPicPr>
          <p:cNvPr id="11" name="图片 10"/>
          <p:cNvPicPr>
            <a:picLocks noChangeAspect="1"/>
          </p:cNvPicPr>
          <p:nvPr/>
        </p:nvPicPr>
        <p:blipFill>
          <a:blip r:embed="rId6"/>
          <a:stretch>
            <a:fillRect/>
          </a:stretch>
        </p:blipFill>
        <p:spPr>
          <a:xfrm>
            <a:off x="2622550" y="3067050"/>
            <a:ext cx="5892800" cy="495300"/>
          </a:xfrm>
          <a:prstGeom prst="rect">
            <a:avLst/>
          </a:prstGeom>
        </p:spPr>
      </p:pic>
      <p:sp>
        <p:nvSpPr>
          <p:cNvPr id="12" name="文本框 11"/>
          <p:cNvSpPr txBox="1"/>
          <p:nvPr/>
        </p:nvSpPr>
        <p:spPr>
          <a:xfrm>
            <a:off x="427355" y="3569335"/>
            <a:ext cx="3048000" cy="368300"/>
          </a:xfrm>
          <a:prstGeom prst="rect">
            <a:avLst/>
          </a:prstGeom>
          <a:noFill/>
        </p:spPr>
        <p:txBody>
          <a:bodyPr wrap="square" rtlCol="0">
            <a:spAutoFit/>
          </a:bodyPr>
          <a:lstStyle/>
          <a:p>
            <a:r>
              <a:rPr lang="en-US" altLang="zh-CN"/>
              <a:t>Generalize</a:t>
            </a:r>
            <a:r>
              <a:rPr lang="zh-CN" altLang="en-US"/>
              <a:t>：</a:t>
            </a:r>
          </a:p>
        </p:txBody>
      </p:sp>
      <p:pic>
        <p:nvPicPr>
          <p:cNvPr id="17" name="图片 16"/>
          <p:cNvPicPr>
            <a:picLocks noChangeAspect="1"/>
          </p:cNvPicPr>
          <p:nvPr/>
        </p:nvPicPr>
        <p:blipFill>
          <a:blip r:embed="rId7"/>
          <a:stretch>
            <a:fillRect/>
          </a:stretch>
        </p:blipFill>
        <p:spPr>
          <a:xfrm>
            <a:off x="1913890" y="3546475"/>
            <a:ext cx="2438400" cy="482600"/>
          </a:xfrm>
          <a:prstGeom prst="rect">
            <a:avLst/>
          </a:prstGeom>
        </p:spPr>
      </p:pic>
      <p:pic>
        <p:nvPicPr>
          <p:cNvPr id="21" name="图片 20"/>
          <p:cNvPicPr>
            <a:picLocks noChangeAspect="1"/>
          </p:cNvPicPr>
          <p:nvPr/>
        </p:nvPicPr>
        <p:blipFill>
          <a:blip r:embed="rId8"/>
          <a:stretch>
            <a:fillRect/>
          </a:stretch>
        </p:blipFill>
        <p:spPr>
          <a:xfrm>
            <a:off x="427355" y="4127500"/>
            <a:ext cx="7540625" cy="2352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小样本张量</a:t>
            </a:r>
            <a:r>
              <a:rPr lang="en-US" altLang="zh-CN" sz="3600" b="1" dirty="0">
                <a:latin typeface="Times New Roman Bold" panose="02020503050405090304" charset="0"/>
                <a:cs typeface="Times New Roman Bold" panose="02020503050405090304" charset="0"/>
                <a:sym typeface="+mn-lt"/>
              </a:rPr>
              <a:t>GCN</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10</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7</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67</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altLang="zh-CN" sz="3200" dirty="0">
                <a:latin typeface="Times New Roman" panose="02020503050405090304" pitchFamily="18" charset="0"/>
                <a:ea typeface="+mn-ea"/>
                <a:cs typeface="Times New Roman" panose="02020503050405090304" pitchFamily="18" charset="0"/>
                <a:sym typeface="+mn-lt"/>
              </a:rPr>
              <a:t>Tensor GCN</a:t>
            </a:r>
          </a:p>
        </p:txBody>
      </p:sp>
      <p:sp>
        <p:nvSpPr>
          <p:cNvPr id="3" name="文本框 2"/>
          <p:cNvSpPr txBox="1"/>
          <p:nvPr/>
        </p:nvSpPr>
        <p:spPr>
          <a:xfrm>
            <a:off x="337185" y="1072515"/>
            <a:ext cx="3048000" cy="368300"/>
          </a:xfrm>
          <a:prstGeom prst="rect">
            <a:avLst/>
          </a:prstGeom>
          <a:noFill/>
        </p:spPr>
        <p:txBody>
          <a:bodyPr wrap="square" rtlCol="0">
            <a:spAutoFit/>
          </a:bodyPr>
          <a:lstStyle/>
          <a:p>
            <a:r>
              <a:rPr lang="zh-CN" altLang="en-US"/>
              <a:t>在切比雪夫中取</a:t>
            </a:r>
            <a:r>
              <a:rPr lang="en-US" altLang="zh-CN"/>
              <a:t>K = 2</a:t>
            </a:r>
            <a:r>
              <a:rPr lang="zh-CN" altLang="en-US"/>
              <a:t>：</a:t>
            </a:r>
          </a:p>
        </p:txBody>
      </p:sp>
      <p:pic>
        <p:nvPicPr>
          <p:cNvPr id="6" name="图片 5"/>
          <p:cNvPicPr>
            <a:picLocks noChangeAspect="1"/>
          </p:cNvPicPr>
          <p:nvPr/>
        </p:nvPicPr>
        <p:blipFill>
          <a:blip r:embed="rId3"/>
          <a:stretch>
            <a:fillRect/>
          </a:stretch>
        </p:blipFill>
        <p:spPr>
          <a:xfrm>
            <a:off x="1211580" y="1619250"/>
            <a:ext cx="3683000" cy="1117600"/>
          </a:xfrm>
          <a:prstGeom prst="rect">
            <a:avLst/>
          </a:prstGeom>
        </p:spPr>
      </p:pic>
      <p:sp>
        <p:nvSpPr>
          <p:cNvPr id="7" name="文本框 6"/>
          <p:cNvSpPr txBox="1"/>
          <p:nvPr/>
        </p:nvSpPr>
        <p:spPr>
          <a:xfrm>
            <a:off x="427355" y="3079750"/>
            <a:ext cx="3048000" cy="368300"/>
          </a:xfrm>
          <a:prstGeom prst="rect">
            <a:avLst/>
          </a:prstGeom>
          <a:noFill/>
        </p:spPr>
        <p:txBody>
          <a:bodyPr wrap="square" rtlCol="0">
            <a:spAutoFit/>
          </a:bodyPr>
          <a:lstStyle/>
          <a:p>
            <a:r>
              <a:rPr lang="zh-CN" altLang="en-US"/>
              <a:t>将</a:t>
            </a:r>
            <a:r>
              <a:rPr lang="en-US" altLang="zh-CN"/>
              <a:t>        </a:t>
            </a:r>
            <a:r>
              <a:rPr lang="zh-CN" altLang="en-US"/>
              <a:t>替换为</a:t>
            </a:r>
            <a:r>
              <a:rPr lang="en-US" altLang="zh-CN"/>
              <a:t>       </a:t>
            </a:r>
            <a:r>
              <a:rPr lang="zh-CN" altLang="en-US"/>
              <a:t>：</a:t>
            </a:r>
          </a:p>
        </p:txBody>
      </p:sp>
      <p:pic>
        <p:nvPicPr>
          <p:cNvPr id="8" name="图片 7"/>
          <p:cNvPicPr>
            <a:picLocks noChangeAspect="1"/>
          </p:cNvPicPr>
          <p:nvPr/>
        </p:nvPicPr>
        <p:blipFill>
          <a:blip r:embed="rId4"/>
          <a:stretch>
            <a:fillRect/>
          </a:stretch>
        </p:blipFill>
        <p:spPr>
          <a:xfrm>
            <a:off x="726440" y="3079750"/>
            <a:ext cx="419100" cy="304800"/>
          </a:xfrm>
          <a:prstGeom prst="rect">
            <a:avLst/>
          </a:prstGeom>
        </p:spPr>
      </p:pic>
      <p:pic>
        <p:nvPicPr>
          <p:cNvPr id="9" name="图片 8"/>
          <p:cNvPicPr>
            <a:picLocks noChangeAspect="1"/>
          </p:cNvPicPr>
          <p:nvPr/>
        </p:nvPicPr>
        <p:blipFill>
          <a:blip r:embed="rId5"/>
          <a:stretch>
            <a:fillRect/>
          </a:stretch>
        </p:blipFill>
        <p:spPr>
          <a:xfrm>
            <a:off x="1913890" y="3067050"/>
            <a:ext cx="355600" cy="381000"/>
          </a:xfrm>
          <a:prstGeom prst="rect">
            <a:avLst/>
          </a:prstGeom>
        </p:spPr>
      </p:pic>
      <p:pic>
        <p:nvPicPr>
          <p:cNvPr id="11" name="图片 10"/>
          <p:cNvPicPr>
            <a:picLocks noChangeAspect="1"/>
          </p:cNvPicPr>
          <p:nvPr/>
        </p:nvPicPr>
        <p:blipFill>
          <a:blip r:embed="rId6"/>
          <a:stretch>
            <a:fillRect/>
          </a:stretch>
        </p:blipFill>
        <p:spPr>
          <a:xfrm>
            <a:off x="2622550" y="3067050"/>
            <a:ext cx="5892800" cy="495300"/>
          </a:xfrm>
          <a:prstGeom prst="rect">
            <a:avLst/>
          </a:prstGeom>
        </p:spPr>
      </p:pic>
      <p:sp>
        <p:nvSpPr>
          <p:cNvPr id="12" name="文本框 11"/>
          <p:cNvSpPr txBox="1"/>
          <p:nvPr/>
        </p:nvSpPr>
        <p:spPr>
          <a:xfrm>
            <a:off x="427355" y="3569335"/>
            <a:ext cx="3048000" cy="368300"/>
          </a:xfrm>
          <a:prstGeom prst="rect">
            <a:avLst/>
          </a:prstGeom>
          <a:noFill/>
        </p:spPr>
        <p:txBody>
          <a:bodyPr wrap="square" rtlCol="0">
            <a:spAutoFit/>
          </a:bodyPr>
          <a:lstStyle/>
          <a:p>
            <a:r>
              <a:rPr lang="en-US" altLang="zh-CN"/>
              <a:t>Generalize</a:t>
            </a:r>
            <a:r>
              <a:rPr lang="zh-CN" altLang="en-US"/>
              <a:t>：</a:t>
            </a:r>
          </a:p>
        </p:txBody>
      </p:sp>
      <p:pic>
        <p:nvPicPr>
          <p:cNvPr id="17" name="图片 16"/>
          <p:cNvPicPr>
            <a:picLocks noChangeAspect="1"/>
          </p:cNvPicPr>
          <p:nvPr/>
        </p:nvPicPr>
        <p:blipFill>
          <a:blip r:embed="rId7"/>
          <a:stretch>
            <a:fillRect/>
          </a:stretch>
        </p:blipFill>
        <p:spPr>
          <a:xfrm>
            <a:off x="1913890" y="3546475"/>
            <a:ext cx="2438400" cy="482600"/>
          </a:xfrm>
          <a:prstGeom prst="rect">
            <a:avLst/>
          </a:prstGeom>
        </p:spPr>
      </p:pic>
      <p:pic>
        <p:nvPicPr>
          <p:cNvPr id="21" name="图片 20"/>
          <p:cNvPicPr>
            <a:picLocks noChangeAspect="1"/>
          </p:cNvPicPr>
          <p:nvPr/>
        </p:nvPicPr>
        <p:blipFill>
          <a:blip r:embed="rId8"/>
          <a:stretch>
            <a:fillRect/>
          </a:stretch>
        </p:blipFill>
        <p:spPr>
          <a:xfrm>
            <a:off x="427355" y="4127500"/>
            <a:ext cx="7540625" cy="2352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69</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10603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小样本张量</a:t>
            </a:r>
            <a:r>
              <a:rPr lang="en-US" altLang="zh-CN" sz="3200" dirty="0">
                <a:latin typeface="Times New Roman" panose="02020503050405090304" pitchFamily="18" charset="0"/>
                <a:cs typeface="Times New Roman" panose="02020503050405090304" pitchFamily="18" charset="0"/>
                <a:sym typeface="+mn-lt"/>
              </a:rPr>
              <a:t>GCN</a:t>
            </a:r>
            <a:r>
              <a:rPr lang="zh-CN" altLang="en-US" sz="3200" dirty="0">
                <a:latin typeface="Times New Roman" panose="02020503050405090304" pitchFamily="18" charset="0"/>
                <a:cs typeface="Times New Roman" panose="02020503050405090304" pitchFamily="18" charset="0"/>
                <a:sym typeface="+mn-lt"/>
              </a:rPr>
              <a:t>实验</a:t>
            </a:r>
          </a:p>
        </p:txBody>
      </p:sp>
      <p:grpSp>
        <p:nvGrpSpPr>
          <p:cNvPr id="13" name="组合 12"/>
          <p:cNvGrpSpPr/>
          <p:nvPr/>
        </p:nvGrpSpPr>
        <p:grpSpPr>
          <a:xfrm>
            <a:off x="293570" y="1227609"/>
            <a:ext cx="8637936" cy="2399665"/>
            <a:chOff x="250032" y="1312752"/>
            <a:chExt cx="8637936" cy="4961983"/>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312752"/>
              <a:ext cx="8327040" cy="49619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使用高斯核函数构建相似度矩阵，进行相似度六近邻构图</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超参数：网络层数</a:t>
              </a:r>
              <a:r>
                <a:rPr lang="en-US" altLang="zh-CN" sz="2000" dirty="0">
                  <a:latin typeface="Times New Roman" panose="02020503050405090304" pitchFamily="18" charset="0"/>
                  <a:cs typeface="Times New Roman" panose="02020503050405090304" pitchFamily="18" charset="0"/>
                </a:rPr>
                <a:t>, </a:t>
              </a:r>
              <a:r>
                <a:rPr lang="zh-CN" altLang="en-US" sz="2000" dirty="0">
                  <a:latin typeface="Times New Roman" panose="02020503050405090304" pitchFamily="18" charset="0"/>
                  <a:cs typeface="Times New Roman" panose="02020503050405090304" pitchFamily="18" charset="0"/>
                </a:rPr>
                <a:t>隐藏层维度</a:t>
              </a:r>
              <a:r>
                <a:rPr lang="en-US" altLang="zh-CN" sz="2000" dirty="0">
                  <a:latin typeface="Times New Roman" panose="02020503050405090304" pitchFamily="18" charset="0"/>
                  <a:cs typeface="Times New Roman" panose="02020503050405090304" pitchFamily="18" charset="0"/>
                </a:rPr>
                <a:t>, dropout, </a:t>
              </a:r>
              <a:r>
                <a:rPr lang="zh-CN" altLang="en-US" sz="2000" dirty="0">
                  <a:latin typeface="Times New Roman" panose="02020503050405090304" pitchFamily="18" charset="0"/>
                  <a:cs typeface="Times New Roman" panose="02020503050405090304" pitchFamily="18" charset="0"/>
                </a:rPr>
                <a:t>权重衰减</a:t>
              </a:r>
              <a:r>
                <a:rPr lang="en-US" altLang="zh-CN" sz="2000" dirty="0">
                  <a:latin typeface="Times New Roman" panose="02020503050405090304" pitchFamily="18" charset="0"/>
                  <a:cs typeface="Times New Roman" panose="02020503050405090304" pitchFamily="18" charset="0"/>
                </a:rPr>
                <a:t>, </a:t>
              </a:r>
              <a:r>
                <a:rPr lang="zh-CN" altLang="en-US" sz="2000" dirty="0">
                  <a:latin typeface="Times New Roman" panose="02020503050405090304" pitchFamily="18" charset="0"/>
                  <a:cs typeface="Times New Roman" panose="02020503050405090304" pitchFamily="18" charset="0"/>
                </a:rPr>
                <a:t>学习率</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使用不可分解相似度</a:t>
              </a:r>
              <a:r>
                <a:rPr lang="en-US" altLang="zh-CN" sz="2000" dirty="0">
                  <a:latin typeface="Times New Roman" panose="02020503050405090304" pitchFamily="18" charset="0"/>
                  <a:cs typeface="Times New Roman" panose="02020503050405090304" pitchFamily="18" charset="0"/>
                </a:rPr>
                <a:t>(UTC</a:t>
              </a:r>
              <a:r>
                <a:rPr lang="zh-CN" altLang="en-US" sz="2000" dirty="0">
                  <a:latin typeface="Times New Roman" panose="02020503050405090304" pitchFamily="18" charset="0"/>
                  <a:cs typeface="Times New Roman" panose="02020503050405090304" pitchFamily="18" charset="0"/>
                </a:rPr>
                <a:t>相似度</a:t>
              </a:r>
              <a:r>
                <a:rPr lang="en-US" altLang="zh-CN" sz="2000" dirty="0">
                  <a:latin typeface="Times New Roman" panose="02020503050405090304" pitchFamily="18" charset="0"/>
                  <a:cs typeface="Times New Roman" panose="02020503050405090304" pitchFamily="18" charset="0"/>
                </a:rPr>
                <a:t>)</a:t>
              </a:r>
              <a:r>
                <a:rPr lang="zh-CN" altLang="en-US" sz="2000" dirty="0">
                  <a:latin typeface="Times New Roman" panose="02020503050405090304" pitchFamily="18" charset="0"/>
                  <a:cs typeface="Times New Roman" panose="02020503050405090304" pitchFamily="18" charset="0"/>
                </a:rPr>
                <a:t>计算高阶拉普拉斯</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超参搜索实验：设置如下：</a:t>
              </a: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p:txBody>
        </p:sp>
      </p:grpSp>
      <p:pic>
        <p:nvPicPr>
          <p:cNvPr id="3" name="图片 2"/>
          <p:cNvPicPr>
            <a:picLocks noChangeAspect="1"/>
          </p:cNvPicPr>
          <p:nvPr/>
        </p:nvPicPr>
        <p:blipFill>
          <a:blip r:embed="rId3"/>
          <a:stretch>
            <a:fillRect/>
          </a:stretch>
        </p:blipFill>
        <p:spPr>
          <a:xfrm>
            <a:off x="0" y="3429000"/>
            <a:ext cx="5817235" cy="2400300"/>
          </a:xfrm>
          <a:prstGeom prst="rect">
            <a:avLst/>
          </a:prstGeom>
        </p:spPr>
      </p:pic>
      <p:pic>
        <p:nvPicPr>
          <p:cNvPr id="4" name="图片 3"/>
          <p:cNvPicPr>
            <a:picLocks noChangeAspect="1"/>
          </p:cNvPicPr>
          <p:nvPr/>
        </p:nvPicPr>
        <p:blipFill>
          <a:blip r:embed="rId4"/>
          <a:stretch>
            <a:fillRect/>
          </a:stretch>
        </p:blipFill>
        <p:spPr>
          <a:xfrm>
            <a:off x="3960495" y="2693035"/>
            <a:ext cx="4102100" cy="838200"/>
          </a:xfrm>
          <a:prstGeom prst="rect">
            <a:avLst/>
          </a:prstGeom>
        </p:spPr>
      </p:pic>
      <p:pic>
        <p:nvPicPr>
          <p:cNvPr id="5" name="图片 4" descr="1331696666810_.pic"/>
          <p:cNvPicPr>
            <a:picLocks noChangeAspect="1"/>
          </p:cNvPicPr>
          <p:nvPr/>
        </p:nvPicPr>
        <p:blipFill>
          <a:blip r:embed="rId5"/>
          <a:stretch>
            <a:fillRect/>
          </a:stretch>
        </p:blipFill>
        <p:spPr>
          <a:xfrm>
            <a:off x="4829175" y="3656965"/>
            <a:ext cx="4559300" cy="1386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sz="quarter" idx="13"/>
          </p:nvPr>
        </p:nvPicPr>
        <p:blipFill>
          <a:blip r:embed="rId3"/>
          <a:stretch>
            <a:fillRect/>
          </a:stretch>
        </p:blipFill>
        <p:spPr>
          <a:xfrm>
            <a:off x="110490" y="564515"/>
            <a:ext cx="8922385" cy="57289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70</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10603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小样本张量</a:t>
            </a:r>
            <a:r>
              <a:rPr lang="en-US" altLang="zh-CN" sz="3200" dirty="0">
                <a:latin typeface="Times New Roman" panose="02020503050405090304" pitchFamily="18" charset="0"/>
                <a:cs typeface="Times New Roman" panose="02020503050405090304" pitchFamily="18" charset="0"/>
                <a:sym typeface="+mn-lt"/>
              </a:rPr>
              <a:t>GCN</a:t>
            </a:r>
            <a:r>
              <a:rPr lang="zh-CN" altLang="en-US" sz="3200" dirty="0">
                <a:latin typeface="Times New Roman" panose="02020503050405090304" pitchFamily="18" charset="0"/>
                <a:cs typeface="Times New Roman" panose="02020503050405090304" pitchFamily="18" charset="0"/>
                <a:sym typeface="+mn-lt"/>
              </a:rPr>
              <a:t>实验结果</a:t>
            </a:r>
          </a:p>
        </p:txBody>
      </p:sp>
      <p:grpSp>
        <p:nvGrpSpPr>
          <p:cNvPr id="13" name="组合 12"/>
          <p:cNvGrpSpPr/>
          <p:nvPr/>
        </p:nvGrpSpPr>
        <p:grpSpPr>
          <a:xfrm>
            <a:off x="293570" y="524029"/>
            <a:ext cx="8637936" cy="2043335"/>
            <a:chOff x="250032" y="-142097"/>
            <a:chExt cx="8637936" cy="4225169"/>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42097"/>
              <a:ext cx="8327040" cy="20982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a:lnSpc>
                  <a:spcPct val="150000"/>
                </a:lnSpc>
                <a:buClr>
                  <a:schemeClr val="tx1"/>
                </a:buClr>
                <a:buFont typeface="Wingdings" panose="05000000000000000000" pitchFamily="2" charset="2"/>
                <a:buNone/>
              </a:pPr>
              <a:endParaRPr lang="en-US" altLang="zh-CN"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实验结果</a:t>
              </a:r>
            </a:p>
          </p:txBody>
        </p:sp>
      </p:grpSp>
      <p:pic>
        <p:nvPicPr>
          <p:cNvPr id="5" name="图片 4" descr="截屏2023-09-14 13.42.25"/>
          <p:cNvPicPr>
            <a:picLocks noChangeAspect="1"/>
          </p:cNvPicPr>
          <p:nvPr/>
        </p:nvPicPr>
        <p:blipFill>
          <a:blip r:embed="rId3"/>
          <a:stretch>
            <a:fillRect/>
          </a:stretch>
        </p:blipFill>
        <p:spPr>
          <a:xfrm>
            <a:off x="293370" y="1776730"/>
            <a:ext cx="8511540" cy="4222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71</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031" y="230425"/>
            <a:ext cx="377684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问题与计划</a:t>
            </a:r>
          </a:p>
        </p:txBody>
      </p:sp>
      <p:sp>
        <p:nvSpPr>
          <p:cNvPr id="3" name="矩形 2"/>
          <p:cNvSpPr/>
          <p:nvPr/>
        </p:nvSpPr>
        <p:spPr>
          <a:xfrm>
            <a:off x="250032" y="967478"/>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5" name="文本框 10"/>
          <p:cNvSpPr txBox="1"/>
          <p:nvPr/>
        </p:nvSpPr>
        <p:spPr>
          <a:xfrm>
            <a:off x="188795" y="3886354"/>
            <a:ext cx="8327040" cy="34150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继续</a:t>
            </a:r>
            <a:r>
              <a:rPr lang="en-US" altLang="zh-CN" sz="2400" dirty="0">
                <a:latin typeface="Times New Roman" panose="02020503050405090304" pitchFamily="18" charset="0"/>
                <a:cs typeface="Times New Roman" panose="02020503050405090304" pitchFamily="18" charset="0"/>
                <a:sym typeface="+mn-ea"/>
              </a:rPr>
              <a:t>补充参数分析实验 </a:t>
            </a:r>
            <a:r>
              <a:rPr lang="zh-CN" altLang="en-US" sz="2400" dirty="0">
                <a:latin typeface="Times New Roman" panose="02020503050405090304" pitchFamily="18" charset="0"/>
                <a:cs typeface="Times New Roman" panose="02020503050405090304" pitchFamily="18" charset="0"/>
                <a:sym typeface="+mn-ea"/>
              </a:rPr>
              <a:t>加入更多数据集</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尝试合并三个</a:t>
            </a:r>
            <a:r>
              <a:rPr lang="en-US" altLang="zh-CN" sz="2400" dirty="0">
                <a:latin typeface="Times New Roman" panose="02020503050405090304" pitchFamily="18" charset="0"/>
                <a:cs typeface="Times New Roman" panose="02020503050405090304" pitchFamily="18" charset="0"/>
              </a:rPr>
              <a:t> theta</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尝试解释高阶相似度的替换</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更新</a:t>
            </a:r>
            <a:r>
              <a:rPr lang="en-US" altLang="zh-CN" sz="2400" dirty="0">
                <a:latin typeface="Times New Roman" panose="02020503050405090304" pitchFamily="18" charset="0"/>
                <a:cs typeface="Times New Roman" panose="02020503050405090304" pitchFamily="18" charset="0"/>
              </a:rPr>
              <a:t>Pr</a:t>
            </a:r>
            <a:r>
              <a:rPr lang="zh-CN" altLang="en-US" sz="2400" dirty="0">
                <a:latin typeface="Times New Roman" panose="02020503050405090304" pitchFamily="18" charset="0"/>
                <a:cs typeface="Times New Roman" panose="02020503050405090304" pitchFamily="18" charset="0"/>
              </a:rPr>
              <a:t>，</a:t>
            </a:r>
            <a:r>
              <a:rPr lang="en-US" altLang="zh-CN" sz="2400" dirty="0">
                <a:latin typeface="Times New Roman" panose="02020503050405090304" pitchFamily="18" charset="0"/>
                <a:cs typeface="Times New Roman" panose="02020503050405090304" pitchFamily="18" charset="0"/>
              </a:rPr>
              <a:t>Auc</a:t>
            </a:r>
            <a:r>
              <a:rPr lang="zh-CN" altLang="en-US" sz="2400" dirty="0">
                <a:latin typeface="Times New Roman" panose="02020503050405090304" pitchFamily="18" charset="0"/>
                <a:cs typeface="Times New Roman" panose="02020503050405090304" pitchFamily="18" charset="0"/>
              </a:rPr>
              <a:t>等指标的统计范围</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尝试其他的高阶不可分解相似度</a:t>
            </a:r>
            <a:r>
              <a:rPr lang="en-US" altLang="zh-CN" sz="2400" dirty="0">
                <a:latin typeface="Times New Roman" panose="02020503050405090304" pitchFamily="18" charset="0"/>
                <a:cs typeface="Times New Roman" panose="02020503050405090304" pitchFamily="18" charset="0"/>
              </a:rPr>
              <a:t>(TSC)</a:t>
            </a: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p:txBody>
      </p:sp>
      <p:sp>
        <p:nvSpPr>
          <p:cNvPr id="6" name="文本框 10"/>
          <p:cNvSpPr txBox="1"/>
          <p:nvPr/>
        </p:nvSpPr>
        <p:spPr>
          <a:xfrm>
            <a:off x="188795" y="1047269"/>
            <a:ext cx="8327040" cy="34150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很多生信小样本数据集表现不良</a:t>
            </a:r>
            <a:r>
              <a:rPr lang="en-US" altLang="zh-CN" sz="2400" dirty="0">
                <a:latin typeface="Times New Roman" panose="02020503050405090304" pitchFamily="18" charset="0"/>
                <a:cs typeface="Times New Roman" panose="02020503050405090304" pitchFamily="18" charset="0"/>
              </a:rPr>
              <a:t>(SMK_CAN</a:t>
            </a:r>
            <a:r>
              <a:rPr lang="zh-CN" altLang="en-US" sz="2400" dirty="0">
                <a:latin typeface="Times New Roman" panose="02020503050405090304" pitchFamily="18" charset="0"/>
                <a:cs typeface="Times New Roman" panose="02020503050405090304" pitchFamily="18" charset="0"/>
              </a:rPr>
              <a:t>等</a:t>
            </a:r>
            <a:r>
              <a:rPr lang="en-US" altLang="zh-CN" sz="2400" dirty="0">
                <a:latin typeface="Times New Roman" panose="02020503050405090304" pitchFamily="18" charset="0"/>
                <a:cs typeface="Times New Roman" panose="02020503050405090304" pitchFamily="18" charset="0"/>
              </a:rPr>
              <a:t>)</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权重矩阵太大，样本数太少</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Pr</a:t>
            </a:r>
            <a:r>
              <a:rPr lang="zh-CN" altLang="en-US" sz="2400" dirty="0">
                <a:latin typeface="Times New Roman" panose="02020503050405090304" pitchFamily="18" charset="0"/>
                <a:cs typeface="Times New Roman" panose="02020503050405090304" pitchFamily="18" charset="0"/>
              </a:rPr>
              <a:t>，</a:t>
            </a:r>
            <a:r>
              <a:rPr lang="en-US" altLang="zh-CN" sz="2400" dirty="0">
                <a:latin typeface="Times New Roman" panose="02020503050405090304" pitchFamily="18" charset="0"/>
                <a:cs typeface="Times New Roman" panose="02020503050405090304" pitchFamily="18" charset="0"/>
              </a:rPr>
              <a:t>Auc</a:t>
            </a:r>
            <a:r>
              <a:rPr lang="zh-CN" altLang="en-US" sz="2400" dirty="0">
                <a:latin typeface="Times New Roman" panose="02020503050405090304" pitchFamily="18" charset="0"/>
                <a:cs typeface="Times New Roman" panose="02020503050405090304" pitchFamily="18" charset="0"/>
              </a:rPr>
              <a:t>等指标统计范围是全部样本，而非测试样本</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p:txBody>
      </p:sp>
      <p:sp>
        <p:nvSpPr>
          <p:cNvPr id="14" name="矩形 13"/>
          <p:cNvSpPr/>
          <p:nvPr/>
        </p:nvSpPr>
        <p:spPr>
          <a:xfrm>
            <a:off x="292935" y="114109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张量</a:t>
            </a:r>
            <a:r>
              <a:rPr lang="en-US" altLang="zh-CN" sz="2400" dirty="0">
                <a:solidFill>
                  <a:schemeClr val="tx1"/>
                </a:solidFill>
                <a:latin typeface="Times New Roman" panose="02020503050405090304" pitchFamily="18" charset="0"/>
                <a:cs typeface="Times New Roman" panose="02020503050405090304" pitchFamily="18" charset="0"/>
              </a:rPr>
              <a:t>GCN</a:t>
            </a:r>
            <a:r>
              <a:rPr lang="zh-CN" altLang="en-US" sz="2400" dirty="0">
                <a:solidFill>
                  <a:schemeClr val="tx1"/>
                </a:solidFill>
                <a:latin typeface="Times New Roman" panose="02020503050405090304" pitchFamily="18" charset="0"/>
                <a:cs typeface="Times New Roman" panose="02020503050405090304" pitchFamily="18" charset="0"/>
              </a:rPr>
              <a:t>当前问题</a:t>
            </a:r>
          </a:p>
        </p:txBody>
      </p:sp>
      <p:sp>
        <p:nvSpPr>
          <p:cNvPr id="8" name="矩形 7"/>
          <p:cNvSpPr/>
          <p:nvPr/>
        </p:nvSpPr>
        <p:spPr>
          <a:xfrm>
            <a:off x="250390" y="350646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未来计划</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小样本张量</a:t>
            </a:r>
            <a:r>
              <a:rPr lang="en-US" altLang="zh-CN" sz="3600" b="1" dirty="0">
                <a:latin typeface="Times New Roman Bold" panose="02020503050405090304" charset="0"/>
                <a:cs typeface="Times New Roman Bold" panose="02020503050405090304" charset="0"/>
                <a:sym typeface="+mn-lt"/>
              </a:rPr>
              <a:t>GCN</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11</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3</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72</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73</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106035" cy="504825"/>
          </a:xfrm>
        </p:spPr>
        <p:txBody>
          <a:bodyPr>
            <a:noAutofit/>
          </a:bodyPr>
          <a:lstStyle/>
          <a:p>
            <a:r>
              <a:rPr lang="zh-CN" altLang="en-US" sz="3200" dirty="0">
                <a:latin typeface="Times New Roman" panose="02020503050405090304" pitchFamily="18" charset="0"/>
                <a:cs typeface="Times New Roman" panose="02020503050405090304" pitchFamily="18" charset="0"/>
                <a:sym typeface="+mn-lt"/>
              </a:rPr>
              <a:t>小样本张量</a:t>
            </a:r>
            <a:r>
              <a:rPr lang="en-US" altLang="zh-CN" sz="3200" dirty="0">
                <a:latin typeface="Times New Roman" panose="02020503050405090304" pitchFamily="18" charset="0"/>
                <a:cs typeface="Times New Roman" panose="02020503050405090304" pitchFamily="18" charset="0"/>
                <a:sym typeface="+mn-lt"/>
              </a:rPr>
              <a:t>GCN</a:t>
            </a:r>
            <a:r>
              <a:rPr lang="zh-CN" altLang="en-US" sz="3200" dirty="0">
                <a:latin typeface="Times New Roman" panose="02020503050405090304" pitchFamily="18" charset="0"/>
                <a:cs typeface="Times New Roman" panose="02020503050405090304" pitchFamily="18" charset="0"/>
                <a:sym typeface="+mn-lt"/>
              </a:rPr>
              <a:t>实验</a:t>
            </a:r>
          </a:p>
        </p:txBody>
      </p:sp>
      <p:grpSp>
        <p:nvGrpSpPr>
          <p:cNvPr id="13" name="组合 12"/>
          <p:cNvGrpSpPr/>
          <p:nvPr/>
        </p:nvGrpSpPr>
        <p:grpSpPr>
          <a:xfrm>
            <a:off x="293570" y="1532409"/>
            <a:ext cx="8637936" cy="4246245"/>
            <a:chOff x="250032" y="1312752"/>
            <a:chExt cx="8637936" cy="8780307"/>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032" y="1312752"/>
              <a:ext cx="8327040" cy="87803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sym typeface="+mn-ea"/>
                </a:rPr>
                <a:t>尝试特征预编码后建图以实现特征降维</a:t>
              </a: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修复高斯核函数</a:t>
              </a:r>
              <a:r>
                <a:rPr lang="en-US" altLang="zh-CN" sz="2000" dirty="0">
                  <a:latin typeface="Times New Roman" panose="02020503050405090304" pitchFamily="18" charset="0"/>
                  <a:cs typeface="Times New Roman" panose="02020503050405090304" pitchFamily="18" charset="0"/>
                </a:rPr>
                <a:t>bug</a:t>
              </a:r>
              <a:r>
                <a:rPr lang="zh-CN" altLang="en-US" sz="2000" dirty="0">
                  <a:latin typeface="Times New Roman" panose="02020503050405090304" pitchFamily="18" charset="0"/>
                  <a:cs typeface="Times New Roman" panose="02020503050405090304" pitchFamily="18" charset="0"/>
                </a:rPr>
                <a:t>，使用不同</a:t>
              </a:r>
              <a:r>
                <a:rPr lang="en-US" altLang="zh-CN" sz="2000" dirty="0">
                  <a:latin typeface="Times New Roman" panose="02020503050405090304" pitchFamily="18" charset="0"/>
                  <a:cs typeface="Times New Roman" panose="02020503050405090304" pitchFamily="18" charset="0"/>
                </a:rPr>
                <a:t>sigma</a:t>
              </a:r>
              <a:r>
                <a:rPr lang="zh-CN" altLang="en-US" sz="2000" dirty="0">
                  <a:latin typeface="Times New Roman" panose="02020503050405090304" pitchFamily="18" charset="0"/>
                  <a:cs typeface="Times New Roman" panose="02020503050405090304" pitchFamily="18" charset="0"/>
                </a:rPr>
                <a:t>的高斯核函数建图</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尝试使用不同</a:t>
              </a:r>
              <a:r>
                <a:rPr lang="en-US" altLang="zh-CN" sz="2000" dirty="0">
                  <a:latin typeface="Times New Roman" panose="02020503050405090304" pitchFamily="18" charset="0"/>
                  <a:cs typeface="Times New Roman" panose="02020503050405090304" pitchFamily="18" charset="0"/>
                </a:rPr>
                <a:t>K</a:t>
              </a:r>
              <a:r>
                <a:rPr lang="zh-CN" altLang="en-US" sz="2000" dirty="0">
                  <a:latin typeface="Times New Roman" panose="02020503050405090304" pitchFamily="18" charset="0"/>
                  <a:cs typeface="Times New Roman" panose="02020503050405090304" pitchFamily="18" charset="0"/>
                </a:rPr>
                <a:t>执行</a:t>
              </a:r>
              <a:r>
                <a:rPr lang="en-US" altLang="zh-CN" sz="2000" dirty="0">
                  <a:latin typeface="Times New Roman" panose="02020503050405090304" pitchFamily="18" charset="0"/>
                  <a:cs typeface="Times New Roman" panose="02020503050405090304" pitchFamily="18" charset="0"/>
                </a:rPr>
                <a:t>KNN</a:t>
              </a:r>
              <a:r>
                <a:rPr lang="zh-CN" altLang="en-US" sz="2000" dirty="0">
                  <a:latin typeface="Times New Roman" panose="02020503050405090304" pitchFamily="18" charset="0"/>
                  <a:cs typeface="Times New Roman" panose="02020503050405090304" pitchFamily="18" charset="0"/>
                </a:rPr>
                <a:t>建图</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修复</a:t>
              </a:r>
              <a:r>
                <a:rPr lang="en-US" altLang="zh-CN" sz="2000" dirty="0">
                  <a:latin typeface="Times New Roman" panose="02020503050405090304" pitchFamily="18" charset="0"/>
                  <a:cs typeface="Times New Roman" panose="02020503050405090304" pitchFamily="18" charset="0"/>
                </a:rPr>
                <a:t>UTC</a:t>
              </a:r>
              <a:r>
                <a:rPr lang="zh-CN" altLang="en-US" sz="2000" dirty="0">
                  <a:latin typeface="Times New Roman" panose="02020503050405090304" pitchFamily="18" charset="0"/>
                  <a:cs typeface="Times New Roman" panose="02020503050405090304" pitchFamily="18" charset="0"/>
                </a:rPr>
                <a:t>三阶张量表示方法</a:t>
              </a:r>
            </a:p>
            <a:p>
              <a:pPr marL="800100" lvl="1"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800100" lvl="1"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endParaRPr lang="zh-CN" altLang="en-US" sz="20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当前暂无更好结果更新</a:t>
              </a:r>
            </a:p>
          </p:txBody>
        </p:sp>
      </p:grpSp>
      <p:sp>
        <p:nvSpPr>
          <p:cNvPr id="14" name="矩形 13"/>
          <p:cNvSpPr/>
          <p:nvPr/>
        </p:nvSpPr>
        <p:spPr>
          <a:xfrm>
            <a:off x="292935" y="114109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模型改进尝试：</a:t>
            </a:r>
          </a:p>
        </p:txBody>
      </p:sp>
      <p:pic>
        <p:nvPicPr>
          <p:cNvPr id="6" name="图片 5"/>
          <p:cNvPicPr>
            <a:picLocks noChangeAspect="1"/>
          </p:cNvPicPr>
          <p:nvPr/>
        </p:nvPicPr>
        <p:blipFill>
          <a:blip r:embed="rId3"/>
          <a:stretch>
            <a:fillRect/>
          </a:stretch>
        </p:blipFill>
        <p:spPr>
          <a:xfrm>
            <a:off x="1065530" y="3550920"/>
            <a:ext cx="6387465" cy="681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Autofit/>
          </a:bodyPr>
          <a:lstStyle/>
          <a:p>
            <a:endParaRPr lang="en-US" altLang="zh-CN" sz="1000" b="1" dirty="0">
              <a:cs typeface="Times New Roman" panose="02020503050405090304" pitchFamily="18" charset="0"/>
              <a:sym typeface="+mn-lt"/>
            </a:endParaRPr>
          </a:p>
          <a:p>
            <a:r>
              <a:rPr lang="en-US" altLang="zh-CN" sz="2300" b="1" dirty="0">
                <a:cs typeface="Times New Roman" panose="02020503050405090304" pitchFamily="18" charset="0"/>
                <a:sym typeface="+mn-lt"/>
              </a:rPr>
              <a:t>A Hierarchical Graph Convolution Network for Representation Learning of Gene Expression</a:t>
            </a:r>
          </a:p>
          <a:p>
            <a:endParaRPr lang="en-US" altLang="zh-CN" sz="600" b="1" dirty="0">
              <a:cs typeface="Times New Roman" panose="02020503050405090304" pitchFamily="18" charset="0"/>
              <a:sym typeface="+mn-lt"/>
            </a:endParaRP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11</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3</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74</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75</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825" y="10160"/>
            <a:ext cx="8893175" cy="725170"/>
          </a:xfrm>
        </p:spPr>
        <p:txBody>
          <a:bodyPr>
            <a:noAutofit/>
          </a:bodyPr>
          <a:lstStyle/>
          <a:p>
            <a:pPr algn="l"/>
            <a:r>
              <a:rPr lang="en-US" altLang="zh-CN" sz="2400" b="1" dirty="0">
                <a:latin typeface="Times New Roman Bold" panose="02020503050405090304" charset="0"/>
                <a:cs typeface="Times New Roman Bold" panose="02020503050405090304" charset="0"/>
                <a:sym typeface="+mn-lt"/>
              </a:rPr>
              <a:t>Hierarchical Graph Convolution Network (HiGCN)</a:t>
            </a:r>
          </a:p>
        </p:txBody>
      </p:sp>
      <p:sp>
        <p:nvSpPr>
          <p:cNvPr id="3" name="矩形 2"/>
          <p:cNvSpPr/>
          <p:nvPr/>
        </p:nvSpPr>
        <p:spPr>
          <a:xfrm>
            <a:off x="250032" y="955413"/>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6" name="矩形 5"/>
          <p:cNvSpPr/>
          <p:nvPr/>
        </p:nvSpPr>
        <p:spPr>
          <a:xfrm>
            <a:off x="250030" y="1056008"/>
            <a:ext cx="8436770" cy="4939030"/>
          </a:xfrm>
          <a:prstGeom prst="rect">
            <a:avLst/>
          </a:prstGeom>
        </p:spPr>
        <p:txBody>
          <a:bodyPr wrap="square">
            <a:spAutoFit/>
          </a:bodyPr>
          <a:lstStyle/>
          <a:p>
            <a:pPr marL="342900" indent="-342900" algn="just">
              <a:lnSpc>
                <a:spcPct val="150000"/>
              </a:lnSpc>
              <a:buClr>
                <a:schemeClr val="bg2">
                  <a:lumMod val="50000"/>
                </a:schemeClr>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两种</a:t>
            </a:r>
            <a:r>
              <a:rPr lang="en-US" altLang="zh-CN" sz="2400" dirty="0">
                <a:latin typeface="Times New Roman" panose="02020503050405090304" pitchFamily="18" charset="0"/>
                <a:cs typeface="Times New Roman" panose="02020503050405090304" pitchFamily="18" charset="0"/>
              </a:rPr>
              <a:t>Graph</a:t>
            </a:r>
            <a:r>
              <a:rPr lang="zh-CN" altLang="en-US" sz="2400" dirty="0">
                <a:latin typeface="Times New Roman" panose="02020503050405090304" pitchFamily="18" charset="0"/>
                <a:cs typeface="Times New Roman" panose="02020503050405090304" pitchFamily="18" charset="0"/>
              </a:rPr>
              <a:t>：</a:t>
            </a:r>
            <a:r>
              <a:rPr lang="en-US" altLang="zh-CN" sz="2400" dirty="0">
                <a:latin typeface="Times New Roman" panose="02020503050405090304" pitchFamily="18" charset="0"/>
                <a:cs typeface="Times New Roman" panose="02020503050405090304" pitchFamily="18" charset="0"/>
              </a:rPr>
              <a:t>Gene Graph(G_g) / Sample Graph(G_s)    </a:t>
            </a:r>
          </a:p>
          <a:p>
            <a:pPr marL="342900" indent="-342900" algn="just">
              <a:lnSpc>
                <a:spcPct val="150000"/>
              </a:lnSpc>
              <a:buClr>
                <a:schemeClr val="bg2">
                  <a:lumMod val="50000"/>
                </a:schemeClr>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Sparse GCN (Feature Space)</a:t>
            </a:r>
          </a:p>
          <a:p>
            <a:pPr marL="800100" lvl="1" indent="-342900" algn="just">
              <a:lnSpc>
                <a:spcPct val="150000"/>
              </a:lnSpc>
              <a:buClr>
                <a:schemeClr val="bg2">
                  <a:lumMod val="50000"/>
                </a:schemeClr>
              </a:buClr>
              <a:buFont typeface="Wingdings" panose="05000000000000000000" pitchFamily="2" charset="2"/>
              <a:buChar char="Ø"/>
            </a:pPr>
            <a:r>
              <a:rPr lang="en-US" altLang="zh-CN" dirty="0">
                <a:latin typeface="+mj-ea"/>
                <a:ea typeface="+mj-ea"/>
                <a:cs typeface="Times New Roman" panose="02020503050405090304" pitchFamily="18" charset="0"/>
              </a:rPr>
              <a:t>The Hadamard product between A(g) and W(0) produces a new weight matrix where only interacting genes have weights. Thus, the connection between the input layer and the first layer is sparse, and the new matrix contains the structural information of the gene graph</a:t>
            </a:r>
            <a:endParaRPr lang="en-US" altLang="zh-CN"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bg2">
                  <a:lumMod val="50000"/>
                </a:schemeClr>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rPr>
              <a:t>Feature-weighted GCN(Sample Space)</a:t>
            </a:r>
          </a:p>
          <a:p>
            <a:pPr marL="342900" indent="-342900" algn="just">
              <a:lnSpc>
                <a:spcPct val="150000"/>
              </a:lnSpc>
              <a:buClr>
                <a:schemeClr val="bg2">
                  <a:lumMod val="50000"/>
                </a:schemeClr>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lvl="1" indent="0" algn="just">
              <a:lnSpc>
                <a:spcPct val="150000"/>
              </a:lnSpc>
              <a:buClr>
                <a:schemeClr val="bg2">
                  <a:lumMod val="50000"/>
                </a:schemeClr>
              </a:buClr>
              <a:buFont typeface="Wingdings" panose="05000000000000000000" pitchFamily="2" charset="2"/>
              <a:buNone/>
            </a:pPr>
            <a:r>
              <a:rPr lang="en-US" altLang="zh-CN" sz="2400" dirty="0">
                <a:latin typeface="Times New Roman" panose="02020503050405090304" pitchFamily="18" charset="0"/>
                <a:cs typeface="Times New Roman" panose="02020503050405090304" pitchFamily="18" charset="0"/>
              </a:rPr>
              <a:t> </a:t>
            </a:r>
          </a:p>
        </p:txBody>
      </p:sp>
      <p:pic>
        <p:nvPicPr>
          <p:cNvPr id="5" name="图片 4"/>
          <p:cNvPicPr>
            <a:picLocks noChangeAspect="1"/>
          </p:cNvPicPr>
          <p:nvPr/>
        </p:nvPicPr>
        <p:blipFill>
          <a:blip r:embed="rId3"/>
          <a:stretch>
            <a:fillRect/>
          </a:stretch>
        </p:blipFill>
        <p:spPr>
          <a:xfrm>
            <a:off x="4821555" y="1635125"/>
            <a:ext cx="2956560" cy="668020"/>
          </a:xfrm>
          <a:prstGeom prst="rect">
            <a:avLst/>
          </a:prstGeom>
        </p:spPr>
      </p:pic>
      <p:pic>
        <p:nvPicPr>
          <p:cNvPr id="4" name="图片 3"/>
          <p:cNvPicPr>
            <a:picLocks noChangeAspect="1"/>
          </p:cNvPicPr>
          <p:nvPr/>
        </p:nvPicPr>
        <p:blipFill>
          <a:blip r:embed="rId4"/>
          <a:stretch>
            <a:fillRect/>
          </a:stretch>
        </p:blipFill>
        <p:spPr>
          <a:xfrm>
            <a:off x="836295" y="4980940"/>
            <a:ext cx="2056765" cy="1014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76</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825" y="10160"/>
            <a:ext cx="8893175" cy="725170"/>
          </a:xfrm>
        </p:spPr>
        <p:txBody>
          <a:bodyPr>
            <a:noAutofit/>
          </a:bodyPr>
          <a:lstStyle/>
          <a:p>
            <a:pPr algn="l"/>
            <a:r>
              <a:rPr lang="en-US" altLang="zh-CN" sz="2400" b="1" dirty="0">
                <a:latin typeface="Times New Roman Bold" panose="02020503050405090304" charset="0"/>
                <a:cs typeface="Times New Roman Bold" panose="02020503050405090304" charset="0"/>
                <a:sym typeface="+mn-lt"/>
              </a:rPr>
              <a:t>Hierarchical Graph Convolution Network (HiGCN)</a:t>
            </a:r>
          </a:p>
        </p:txBody>
      </p:sp>
      <p:sp>
        <p:nvSpPr>
          <p:cNvPr id="3" name="矩形 2"/>
          <p:cNvSpPr/>
          <p:nvPr/>
        </p:nvSpPr>
        <p:spPr>
          <a:xfrm>
            <a:off x="250032" y="955413"/>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pic>
        <p:nvPicPr>
          <p:cNvPr id="8" name="图片 7"/>
          <p:cNvPicPr>
            <a:picLocks noChangeAspect="1"/>
          </p:cNvPicPr>
          <p:nvPr/>
        </p:nvPicPr>
        <p:blipFill>
          <a:blip r:embed="rId3"/>
          <a:stretch>
            <a:fillRect/>
          </a:stretch>
        </p:blipFill>
        <p:spPr>
          <a:xfrm>
            <a:off x="233680" y="2235835"/>
            <a:ext cx="8740140" cy="4344670"/>
          </a:xfrm>
          <a:prstGeom prst="rect">
            <a:avLst/>
          </a:prstGeom>
        </p:spPr>
      </p:pic>
      <p:pic>
        <p:nvPicPr>
          <p:cNvPr id="10" name="图片 9"/>
          <p:cNvPicPr>
            <a:picLocks noChangeAspect="1"/>
          </p:cNvPicPr>
          <p:nvPr/>
        </p:nvPicPr>
        <p:blipFill>
          <a:blip r:embed="rId4"/>
          <a:stretch>
            <a:fillRect/>
          </a:stretch>
        </p:blipFill>
        <p:spPr>
          <a:xfrm>
            <a:off x="6541770" y="873125"/>
            <a:ext cx="2602230" cy="2009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77</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825" y="10160"/>
            <a:ext cx="8893175" cy="725170"/>
          </a:xfrm>
        </p:spPr>
        <p:txBody>
          <a:bodyPr>
            <a:noAutofit/>
          </a:bodyPr>
          <a:lstStyle/>
          <a:p>
            <a:pPr algn="l"/>
            <a:r>
              <a:rPr lang="zh-CN" altLang="en-US" sz="2400" b="1" dirty="0">
                <a:latin typeface="Times New Roman Bold" panose="02020503050405090304" charset="0"/>
                <a:cs typeface="Times New Roman Bold" panose="02020503050405090304" charset="0"/>
                <a:sym typeface="+mn-lt"/>
              </a:rPr>
              <a:t>提出问题与解决方案</a:t>
            </a:r>
          </a:p>
        </p:txBody>
      </p:sp>
      <p:sp>
        <p:nvSpPr>
          <p:cNvPr id="3" name="矩形 2"/>
          <p:cNvSpPr/>
          <p:nvPr/>
        </p:nvSpPr>
        <p:spPr>
          <a:xfrm>
            <a:off x="250032" y="955413"/>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6" name="文本框 10"/>
          <p:cNvSpPr txBox="1"/>
          <p:nvPr/>
        </p:nvSpPr>
        <p:spPr>
          <a:xfrm>
            <a:off x="250190" y="1355090"/>
            <a:ext cx="8326755" cy="281495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问题</a:t>
            </a:r>
            <a:r>
              <a:rPr lang="en-US" altLang="zh-CN" dirty="0">
                <a:latin typeface="Times New Roman" panose="02020503050405090304" pitchFamily="18" charset="0"/>
                <a:cs typeface="Times New Roman" panose="02020503050405090304" pitchFamily="18" charset="0"/>
                <a:sym typeface="+mn-ea"/>
              </a:rPr>
              <a:t>1</a:t>
            </a:r>
            <a:r>
              <a:rPr lang="zh-CN" altLang="en-US" dirty="0">
                <a:latin typeface="Times New Roman" panose="02020503050405090304" pitchFamily="18" charset="0"/>
                <a:cs typeface="Times New Roman" panose="02020503050405090304" pitchFamily="18" charset="0"/>
                <a:sym typeface="+mn-ea"/>
              </a:rPr>
              <a:t>：高维小样本维度诅咒</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方案：聚合</a:t>
            </a:r>
            <a:r>
              <a:rPr lang="en-US" altLang="zh-CN" dirty="0">
                <a:latin typeface="Times New Roman" panose="02020503050405090304" pitchFamily="18" charset="0"/>
                <a:cs typeface="Times New Roman" panose="02020503050405090304" pitchFamily="18" charset="0"/>
                <a:sym typeface="+mn-ea"/>
              </a:rPr>
              <a:t>Feature Space</a:t>
            </a:r>
            <a:r>
              <a:rPr lang="zh-CN" altLang="en-US" dirty="0">
                <a:latin typeface="Times New Roman" panose="02020503050405090304" pitchFamily="18" charset="0"/>
                <a:cs typeface="Times New Roman" panose="02020503050405090304" pitchFamily="18" charset="0"/>
                <a:sym typeface="+mn-ea"/>
              </a:rPr>
              <a:t>和</a:t>
            </a:r>
            <a:r>
              <a:rPr lang="en-US" altLang="zh-CN" dirty="0">
                <a:latin typeface="Times New Roman" panose="02020503050405090304" pitchFamily="18" charset="0"/>
                <a:cs typeface="Times New Roman" panose="02020503050405090304" pitchFamily="18" charset="0"/>
                <a:sym typeface="+mn-ea"/>
              </a:rPr>
              <a:t>Sample Space</a:t>
            </a:r>
            <a:r>
              <a:rPr lang="zh-CN" altLang="en-US" dirty="0">
                <a:latin typeface="Times New Roman" panose="02020503050405090304" pitchFamily="18" charset="0"/>
                <a:cs typeface="Times New Roman" panose="02020503050405090304" pitchFamily="18" charset="0"/>
                <a:sym typeface="+mn-ea"/>
              </a:rPr>
              <a:t>信息</a:t>
            </a:r>
          </a:p>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问题</a:t>
            </a:r>
            <a:r>
              <a:rPr lang="en-US" altLang="zh-CN" dirty="0">
                <a:latin typeface="Times New Roman" panose="02020503050405090304" pitchFamily="18" charset="0"/>
                <a:cs typeface="Times New Roman" panose="02020503050405090304" pitchFamily="18" charset="0"/>
                <a:sym typeface="+mn-ea"/>
              </a:rPr>
              <a:t>2</a:t>
            </a:r>
            <a:r>
              <a:rPr lang="zh-CN" altLang="en-US" dirty="0">
                <a:latin typeface="Times New Roman" panose="02020503050405090304" pitchFamily="18" charset="0"/>
                <a:cs typeface="Times New Roman" panose="02020503050405090304" pitchFamily="18" charset="0"/>
                <a:sym typeface="+mn-ea"/>
              </a:rPr>
              <a:t>：生信数据标签获取难度大</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方案：</a:t>
            </a:r>
            <a:r>
              <a:rPr lang="en-US" altLang="zh-CN" dirty="0">
                <a:latin typeface="Times New Roman" panose="02020503050405090304" pitchFamily="18" charset="0"/>
                <a:cs typeface="Times New Roman" panose="02020503050405090304" pitchFamily="18" charset="0"/>
                <a:sym typeface="+mn-ea"/>
              </a:rPr>
              <a:t>transductive learning</a:t>
            </a:r>
            <a:endParaRPr lang="zh-CN" altLang="en-US" dirty="0">
              <a:latin typeface="Times New Roman" panose="02020503050405090304" pitchFamily="18" charset="0"/>
              <a:cs typeface="Times New Roman" panose="02020503050405090304" pitchFamily="18" charset="0"/>
              <a:sym typeface="+mn-ea"/>
            </a:endParaRPr>
          </a:p>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问题</a:t>
            </a:r>
            <a:r>
              <a:rPr lang="en-US" altLang="zh-CN" dirty="0">
                <a:latin typeface="Times New Roman" panose="02020503050405090304" pitchFamily="18" charset="0"/>
                <a:cs typeface="Times New Roman" panose="02020503050405090304" pitchFamily="18" charset="0"/>
                <a:sym typeface="+mn-ea"/>
              </a:rPr>
              <a:t>3: </a:t>
            </a:r>
            <a:r>
              <a:rPr lang="zh-CN" altLang="en-US" dirty="0">
                <a:latin typeface="Times New Roman" panose="02020503050405090304" pitchFamily="18" charset="0"/>
                <a:cs typeface="Times New Roman" panose="02020503050405090304" pitchFamily="18" charset="0"/>
                <a:sym typeface="+mn-ea"/>
              </a:rPr>
              <a:t>传统</a:t>
            </a:r>
            <a:r>
              <a:rPr lang="en-US" altLang="zh-CN" dirty="0">
                <a:latin typeface="Times New Roman" panose="02020503050405090304" pitchFamily="18" charset="0"/>
                <a:cs typeface="Times New Roman" panose="02020503050405090304" pitchFamily="18" charset="0"/>
                <a:sym typeface="+mn-ea"/>
              </a:rPr>
              <a:t>GCN</a:t>
            </a:r>
            <a:r>
              <a:rPr lang="zh-CN" altLang="en-US" dirty="0">
                <a:latin typeface="Times New Roman" panose="02020503050405090304" pitchFamily="18" charset="0"/>
                <a:cs typeface="Times New Roman" panose="02020503050405090304" pitchFamily="18" charset="0"/>
                <a:sym typeface="+mn-ea"/>
              </a:rPr>
              <a:t>可解释性不足</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方案：结合两种</a:t>
            </a:r>
            <a:r>
              <a:rPr lang="en-US" altLang="zh-CN" dirty="0">
                <a:latin typeface="Times New Roman" panose="02020503050405090304" pitchFamily="18" charset="0"/>
                <a:cs typeface="Times New Roman" panose="02020503050405090304" pitchFamily="18" charset="0"/>
                <a:sym typeface="+mn-ea"/>
              </a:rPr>
              <a:t>GCN</a:t>
            </a:r>
            <a:r>
              <a:rPr lang="zh-CN" altLang="en-US" dirty="0">
                <a:latin typeface="Times New Roman" panose="02020503050405090304" pitchFamily="18" charset="0"/>
                <a:cs typeface="Times New Roman" panose="02020503050405090304" pitchFamily="18" charset="0"/>
                <a:sym typeface="+mn-ea"/>
              </a:rPr>
              <a:t>实现重要特征选择</a:t>
            </a:r>
          </a:p>
          <a:p>
            <a:pPr lvl="1" indent="0" algn="l">
              <a:lnSpc>
                <a:spcPct val="150000"/>
              </a:lnSpc>
              <a:buClr>
                <a:schemeClr val="tx1"/>
              </a:buClr>
              <a:buFont typeface="Wingdings" panose="05000000000000000000" pitchFamily="2" charset="2"/>
              <a:buNone/>
            </a:pPr>
            <a:endParaRPr lang="zh-CN" altLang="en-US" dirty="0">
              <a:latin typeface="Times New Roman" panose="02020503050405090304" pitchFamily="18" charset="0"/>
              <a:cs typeface="Times New Roman" panose="02020503050405090304" pitchFamily="18" charset="0"/>
              <a:sym typeface="+mn-ea"/>
            </a:endParaRPr>
          </a:p>
          <a:p>
            <a:pPr marL="800100" lvl="1" indent="-342900" algn="just">
              <a:lnSpc>
                <a:spcPct val="150000"/>
              </a:lnSpc>
              <a:buClr>
                <a:schemeClr val="tx1"/>
              </a:buClr>
              <a:buFont typeface="Wingdings" panose="05000000000000000000" pitchFamily="2" charset="2"/>
              <a:buChar char="Ø"/>
            </a:pPr>
            <a:endParaRPr lang="zh-CN" altLang="en-US" dirty="0">
              <a:latin typeface="Times New Roman" panose="02020503050405090304" pitchFamily="18" charset="0"/>
              <a:cs typeface="Times New Roman" panose="02020503050405090304" pitchFamily="18" charset="0"/>
              <a:sym typeface="+mn-ea"/>
            </a:endParaRPr>
          </a:p>
          <a:p>
            <a:pPr lvl="1" indent="0" algn="just">
              <a:lnSpc>
                <a:spcPct val="150000"/>
              </a:lnSpc>
              <a:buClr>
                <a:schemeClr val="tx1"/>
              </a:buClr>
              <a:buFont typeface="Wingdings" panose="05000000000000000000" pitchFamily="2" charset="2"/>
              <a:buNone/>
            </a:pPr>
            <a:endParaRPr lang="zh-CN" altLang="en-US" dirty="0">
              <a:latin typeface="Times New Roman" panose="02020503050405090304" pitchFamily="18" charset="0"/>
              <a:cs typeface="Times New Roman" panose="02020503050405090304" pitchFamily="18" charset="0"/>
              <a:sym typeface="+mn-ea"/>
            </a:endParaRPr>
          </a:p>
        </p:txBody>
      </p:sp>
      <p:sp>
        <p:nvSpPr>
          <p:cNvPr id="4" name="文本框 3"/>
          <p:cNvSpPr txBox="1"/>
          <p:nvPr/>
        </p:nvSpPr>
        <p:spPr>
          <a:xfrm>
            <a:off x="207010" y="4305935"/>
            <a:ext cx="8723630" cy="3415030"/>
          </a:xfrm>
          <a:prstGeom prst="rect">
            <a:avLst/>
          </a:prstGeom>
          <a:noFill/>
        </p:spPr>
        <p:txBody>
          <a:bodyPr wrap="square" rtlCol="0" anchor="t">
            <a:spAutoFit/>
          </a:bodyPr>
          <a:lstStyle/>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问题</a:t>
            </a:r>
            <a:r>
              <a:rPr lang="en-US" altLang="zh-CN" dirty="0">
                <a:latin typeface="Times New Roman" panose="02020503050405090304" pitchFamily="18" charset="0"/>
                <a:cs typeface="Times New Roman" panose="02020503050405090304" pitchFamily="18" charset="0"/>
                <a:sym typeface="+mn-ea"/>
              </a:rPr>
              <a:t>1</a:t>
            </a:r>
            <a:r>
              <a:rPr lang="zh-CN" altLang="en-US" dirty="0">
                <a:latin typeface="Times New Roman" panose="02020503050405090304" pitchFamily="18" charset="0"/>
                <a:cs typeface="Times New Roman" panose="02020503050405090304" pitchFamily="18" charset="0"/>
                <a:sym typeface="+mn-ea"/>
              </a:rPr>
              <a:t>：生信数据标签获取难度大</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方案：</a:t>
            </a:r>
            <a:r>
              <a:rPr lang="en-US" altLang="zh-CN" dirty="0">
                <a:latin typeface="Times New Roman" panose="02020503050405090304" pitchFamily="18" charset="0"/>
                <a:cs typeface="Times New Roman" panose="02020503050405090304" pitchFamily="18" charset="0"/>
                <a:sym typeface="+mn-ea"/>
              </a:rPr>
              <a:t>transductive learning</a:t>
            </a:r>
            <a:endParaRPr lang="zh-CN" altLang="en-US" dirty="0">
              <a:latin typeface="Times New Roman" panose="02020503050405090304" pitchFamily="18" charset="0"/>
              <a:cs typeface="Times New Roman" panose="02020503050405090304" pitchFamily="18" charset="0"/>
              <a:sym typeface="+mn-ea"/>
            </a:endParaRPr>
          </a:p>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问题</a:t>
            </a:r>
            <a:r>
              <a:rPr lang="en-US" altLang="zh-CN" dirty="0">
                <a:latin typeface="Times New Roman" panose="02020503050405090304" pitchFamily="18" charset="0"/>
                <a:cs typeface="Times New Roman" panose="02020503050405090304" pitchFamily="18" charset="0"/>
                <a:sym typeface="+mn-ea"/>
              </a:rPr>
              <a:t>2</a:t>
            </a:r>
            <a:r>
              <a:rPr lang="zh-CN" altLang="en-US" dirty="0">
                <a:latin typeface="Times New Roman" panose="02020503050405090304" pitchFamily="18" charset="0"/>
                <a:cs typeface="Times New Roman" panose="02020503050405090304" pitchFamily="18" charset="0"/>
                <a:sym typeface="+mn-ea"/>
              </a:rPr>
              <a:t>：基于两两相似性的距离度量缺少高阶邻域信息</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方案：引入高阶相似度</a:t>
            </a:r>
          </a:p>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问题</a:t>
            </a:r>
            <a:r>
              <a:rPr lang="en-US" altLang="zh-CN" dirty="0">
                <a:latin typeface="Times New Roman" panose="02020503050405090304" pitchFamily="18" charset="0"/>
                <a:cs typeface="Times New Roman" panose="02020503050405090304" pitchFamily="18" charset="0"/>
                <a:sym typeface="+mn-ea"/>
              </a:rPr>
              <a:t>3: </a:t>
            </a:r>
            <a:r>
              <a:rPr lang="zh-CN" altLang="en-US" dirty="0">
                <a:latin typeface="Times New Roman" panose="02020503050405090304" pitchFamily="18" charset="0"/>
                <a:cs typeface="Times New Roman" panose="02020503050405090304" pitchFamily="18" charset="0"/>
                <a:sym typeface="+mn-ea"/>
              </a:rPr>
              <a:t>传统</a:t>
            </a:r>
            <a:r>
              <a:rPr lang="en-US" altLang="zh-CN" dirty="0">
                <a:latin typeface="Times New Roman" panose="02020503050405090304" pitchFamily="18" charset="0"/>
                <a:cs typeface="Times New Roman" panose="02020503050405090304" pitchFamily="18" charset="0"/>
                <a:sym typeface="+mn-ea"/>
              </a:rPr>
              <a:t>GCN</a:t>
            </a:r>
            <a:r>
              <a:rPr lang="zh-CN" altLang="en-US" dirty="0">
                <a:latin typeface="Times New Roman" panose="02020503050405090304" pitchFamily="18" charset="0"/>
                <a:cs typeface="Times New Roman" panose="02020503050405090304" pitchFamily="18" charset="0"/>
                <a:sym typeface="+mn-ea"/>
              </a:rPr>
              <a:t>表达能力不足</a:t>
            </a:r>
            <a:r>
              <a:rPr lang="en-US" altLang="zh-CN" dirty="0">
                <a:latin typeface="Times New Roman" panose="02020503050405090304" pitchFamily="18" charset="0"/>
                <a:cs typeface="Times New Roman" panose="02020503050405090304" pitchFamily="18" charset="0"/>
                <a:sym typeface="+mn-ea"/>
              </a:rPr>
              <a:t>/</a:t>
            </a:r>
            <a:r>
              <a:rPr lang="zh-CN" altLang="en-US" dirty="0">
                <a:latin typeface="Times New Roman" panose="02020503050405090304" pitchFamily="18" charset="0"/>
                <a:cs typeface="Times New Roman" panose="02020503050405090304" pitchFamily="18" charset="0"/>
                <a:sym typeface="+mn-ea"/>
              </a:rPr>
              <a:t>过平滑</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方案：</a:t>
            </a:r>
            <a:r>
              <a:rPr dirty="0">
                <a:latin typeface="Times New Roman" panose="02020503050405090304" pitchFamily="18" charset="0"/>
                <a:cs typeface="Times New Roman" panose="02020503050405090304" pitchFamily="18" charset="0"/>
                <a:sym typeface="+mn-ea"/>
              </a:rPr>
              <a:t>高阶相似度+dropout+深层</a:t>
            </a:r>
            <a:r>
              <a:rPr lang="zh-CN" dirty="0">
                <a:latin typeface="Times New Roman" panose="02020503050405090304" pitchFamily="18" charset="0"/>
                <a:cs typeface="Times New Roman" panose="02020503050405090304" pitchFamily="18" charset="0"/>
                <a:sym typeface="+mn-ea"/>
              </a:rPr>
              <a:t>网络</a:t>
            </a:r>
            <a:endParaRPr dirty="0">
              <a:latin typeface="Times New Roman" panose="02020503050405090304" pitchFamily="18" charset="0"/>
              <a:cs typeface="Times New Roman" panose="02020503050405090304" pitchFamily="18" charset="0"/>
              <a:sym typeface="+mn-ea"/>
            </a:endParaRPr>
          </a:p>
          <a:p>
            <a:pPr marL="800100" lvl="1" indent="-342900" algn="just">
              <a:lnSpc>
                <a:spcPct val="150000"/>
              </a:lnSpc>
              <a:buClr>
                <a:schemeClr val="tx1"/>
              </a:buClr>
              <a:buFont typeface="Wingdings" panose="05000000000000000000" pitchFamily="2" charset="2"/>
              <a:buChar char="Ø"/>
            </a:pPr>
            <a:endParaRPr lang="zh-CN" altLang="en-US" dirty="0">
              <a:latin typeface="Times New Roman" panose="02020503050405090304" pitchFamily="18" charset="0"/>
              <a:cs typeface="Times New Roman" panose="02020503050405090304" pitchFamily="18" charset="0"/>
              <a:sym typeface="+mn-ea"/>
            </a:endParaRPr>
          </a:p>
          <a:p>
            <a:pPr lvl="1" indent="0" algn="just">
              <a:lnSpc>
                <a:spcPct val="150000"/>
              </a:lnSpc>
              <a:buClr>
                <a:schemeClr val="tx1"/>
              </a:buClr>
              <a:buFont typeface="Wingdings" panose="05000000000000000000" pitchFamily="2" charset="2"/>
              <a:buNone/>
            </a:pPr>
            <a:endParaRPr lang="zh-CN" altLang="en-US" dirty="0">
              <a:latin typeface="Times New Roman" panose="02020503050405090304" pitchFamily="18" charset="0"/>
              <a:cs typeface="Times New Roman" panose="02020503050405090304" pitchFamily="18" charset="0"/>
              <a:sym typeface="+mn-ea"/>
            </a:endParaRPr>
          </a:p>
        </p:txBody>
      </p:sp>
      <p:sp>
        <p:nvSpPr>
          <p:cNvPr id="14" name="矩形 13"/>
          <p:cNvSpPr/>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HiGCN</a:t>
            </a:r>
            <a:r>
              <a:rPr lang="zh-CN" altLang="en-US" sz="2400" dirty="0">
                <a:solidFill>
                  <a:schemeClr val="tx1"/>
                </a:solidFill>
                <a:latin typeface="Times New Roman" panose="02020503050405090304" pitchFamily="18" charset="0"/>
                <a:cs typeface="Times New Roman" panose="02020503050405090304" pitchFamily="18" charset="0"/>
              </a:rPr>
              <a:t>：</a:t>
            </a:r>
          </a:p>
        </p:txBody>
      </p:sp>
      <p:sp>
        <p:nvSpPr>
          <p:cNvPr id="5" name="矩形 4"/>
          <p:cNvSpPr/>
          <p:nvPr/>
        </p:nvSpPr>
        <p:spPr>
          <a:xfrm>
            <a:off x="336750" y="399287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TGCN</a:t>
            </a:r>
            <a:r>
              <a:rPr lang="zh-CN" altLang="en-US" sz="2400" dirty="0">
                <a:solidFill>
                  <a:schemeClr val="tx1"/>
                </a:solidFill>
                <a:latin typeface="Times New Roman" panose="02020503050405090304" pitchFamily="18" charset="0"/>
                <a:cs typeface="Times New Roman" panose="0202050305040509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近期汇报</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11</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28</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78</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79</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825" y="10160"/>
            <a:ext cx="8893175" cy="725170"/>
          </a:xfrm>
        </p:spPr>
        <p:txBody>
          <a:bodyPr>
            <a:noAutofit/>
          </a:bodyPr>
          <a:lstStyle/>
          <a:p>
            <a:pPr algn="l"/>
            <a:r>
              <a:rPr lang="en-US" altLang="zh-CN" sz="2000" b="1" dirty="0">
                <a:latin typeface="Times New Roman Bold" panose="02020503050405090304" charset="0"/>
                <a:cs typeface="Times New Roman Bold" panose="02020503050405090304" charset="0"/>
                <a:sym typeface="+mn-lt"/>
              </a:rPr>
              <a:t>Polygonal Straight Skeleton Generation Algorithm Based on GA Engine</a:t>
            </a:r>
          </a:p>
        </p:txBody>
      </p:sp>
      <p:sp>
        <p:nvSpPr>
          <p:cNvPr id="3" name="矩形 2"/>
          <p:cNvSpPr/>
          <p:nvPr/>
        </p:nvSpPr>
        <p:spPr>
          <a:xfrm>
            <a:off x="250032" y="955413"/>
            <a:ext cx="8723743" cy="579967"/>
          </a:xfrm>
          <a:prstGeom prst="rect">
            <a:avLst/>
          </a:prstGeom>
        </p:spPr>
        <p:txBody>
          <a:bodyPr wrap="square">
            <a:spAutoFit/>
          </a:bodyPr>
          <a:lstStyle/>
          <a:p>
            <a:pPr>
              <a:lnSpc>
                <a:spcPct val="150000"/>
              </a:lnSpc>
            </a:pPr>
            <a:endParaRPr lang="en-US" altLang="zh-CN" sz="2400" dirty="0">
              <a:latin typeface="Times New Roman" panose="02020503050405090304" pitchFamily="18" charset="0"/>
              <a:cs typeface="Times New Roman" panose="02020503050405090304" pitchFamily="18" charset="0"/>
            </a:endParaRPr>
          </a:p>
        </p:txBody>
      </p:sp>
      <p:sp>
        <p:nvSpPr>
          <p:cNvPr id="14" name="矩形 13"/>
          <p:cNvSpPr/>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Straight Skeletons:  </a:t>
            </a:r>
          </a:p>
        </p:txBody>
      </p:sp>
      <p:pic>
        <p:nvPicPr>
          <p:cNvPr id="4" name="图片 3"/>
          <p:cNvPicPr>
            <a:picLocks noChangeAspect="1"/>
          </p:cNvPicPr>
          <p:nvPr/>
        </p:nvPicPr>
        <p:blipFill>
          <a:blip r:embed="rId3"/>
          <a:stretch>
            <a:fillRect/>
          </a:stretch>
        </p:blipFill>
        <p:spPr>
          <a:xfrm>
            <a:off x="6126480" y="1625600"/>
            <a:ext cx="2574925" cy="2557145"/>
          </a:xfrm>
          <a:prstGeom prst="rect">
            <a:avLst/>
          </a:prstGeom>
        </p:spPr>
      </p:pic>
      <p:sp>
        <p:nvSpPr>
          <p:cNvPr id="16" name="文本框 10"/>
          <p:cNvSpPr txBox="1"/>
          <p:nvPr/>
        </p:nvSpPr>
        <p:spPr>
          <a:xfrm>
            <a:off x="250190" y="1355090"/>
            <a:ext cx="8326755" cy="281495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直骨架定义</a:t>
            </a:r>
            <a:r>
              <a:rPr lang="en-US" altLang="zh-CN" dirty="0">
                <a:latin typeface="Times New Roman" panose="02020503050405090304" pitchFamily="18" charset="0"/>
                <a:cs typeface="Times New Roman" panose="02020503050405090304" pitchFamily="18" charset="0"/>
                <a:sym typeface="+mn-ea"/>
              </a:rPr>
              <a:t>:</a:t>
            </a:r>
            <a:endParaRPr lang="zh-CN" altLang="en-US" dirty="0">
              <a:latin typeface="Times New Roman" panose="02020503050405090304" pitchFamily="18" charset="0"/>
              <a:cs typeface="Times New Roman" panose="02020503050405090304" pitchFamily="18" charset="0"/>
              <a:sym typeface="+mn-ea"/>
            </a:endParaRP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多边形的边以相同速度多边形内部收缩时</a:t>
            </a:r>
            <a:br>
              <a:rPr lang="zh-CN" altLang="en-US" dirty="0">
                <a:latin typeface="Times New Roman" panose="02020503050405090304" pitchFamily="18" charset="0"/>
                <a:cs typeface="Times New Roman" panose="02020503050405090304" pitchFamily="18" charset="0"/>
                <a:sym typeface="+mn-ea"/>
              </a:rPr>
            </a:br>
            <a:r>
              <a:rPr lang="zh-CN" altLang="en-US" dirty="0">
                <a:latin typeface="Times New Roman" panose="02020503050405090304" pitchFamily="18" charset="0"/>
                <a:cs typeface="Times New Roman" panose="02020503050405090304" pitchFamily="18" charset="0"/>
                <a:sym typeface="+mn-ea"/>
              </a:rPr>
              <a:t>多边形顶点经过的轨迹</a:t>
            </a:r>
            <a:r>
              <a:rPr lang="en-US" altLang="zh-CN" dirty="0">
                <a:latin typeface="Times New Roman" panose="02020503050405090304" pitchFamily="18" charset="0"/>
                <a:cs typeface="Times New Roman" panose="02020503050405090304" pitchFamily="18" charset="0"/>
                <a:sym typeface="+mn-ea"/>
              </a:rPr>
              <a:t>(</a:t>
            </a:r>
            <a:r>
              <a:rPr lang="zh-CN" altLang="en-US" dirty="0">
                <a:latin typeface="Times New Roman" panose="02020503050405090304" pitchFamily="18" charset="0"/>
                <a:cs typeface="Times New Roman" panose="02020503050405090304" pitchFamily="18" charset="0"/>
                <a:sym typeface="+mn-ea"/>
              </a:rPr>
              <a:t>一般而言为角平分线方向</a:t>
            </a:r>
            <a:r>
              <a:rPr lang="en-US" altLang="zh-CN" dirty="0">
                <a:latin typeface="Times New Roman" panose="02020503050405090304" pitchFamily="18" charset="0"/>
                <a:cs typeface="Times New Roman" panose="02020503050405090304" pitchFamily="18" charset="0"/>
                <a:sym typeface="+mn-ea"/>
              </a:rPr>
              <a:t>)</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生成算法：</a:t>
            </a:r>
            <a:r>
              <a:rPr lang="en-US" altLang="zh-CN" dirty="0">
                <a:latin typeface="Times New Roman" panose="02020503050405090304" pitchFamily="18" charset="0"/>
                <a:cs typeface="Times New Roman" panose="02020503050405090304" pitchFamily="18" charset="0"/>
                <a:sym typeface="+mn-ea"/>
              </a:rPr>
              <a:t>Bisector Propagation</a:t>
            </a:r>
            <a:endParaRPr lang="zh-CN" altLang="en-US" dirty="0">
              <a:latin typeface="Times New Roman" panose="02020503050405090304" pitchFamily="18" charset="0"/>
              <a:cs typeface="Times New Roman" panose="02020503050405090304" pitchFamily="18" charset="0"/>
              <a:sym typeface="+mn-ea"/>
            </a:endParaRPr>
          </a:p>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算法目标</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设计时间复杂度</a:t>
            </a:r>
            <a:r>
              <a:rPr lang="en-US" altLang="zh-CN" dirty="0">
                <a:latin typeface="Times New Roman" panose="02020503050405090304" pitchFamily="18" charset="0"/>
                <a:cs typeface="Times New Roman" panose="02020503050405090304" pitchFamily="18" charset="0"/>
                <a:sym typeface="+mn-ea"/>
              </a:rPr>
              <a:t>O(N), </a:t>
            </a:r>
            <a:r>
              <a:rPr lang="zh-CN" altLang="en-US" dirty="0">
                <a:latin typeface="Times New Roman" panose="02020503050405090304" pitchFamily="18" charset="0"/>
                <a:cs typeface="Times New Roman" panose="02020503050405090304" pitchFamily="18" charset="0"/>
                <a:sym typeface="+mn-ea"/>
              </a:rPr>
              <a:t>且工程上稳定的直骨架算法</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算法应用：</a:t>
            </a:r>
            <a:r>
              <a:rPr lang="en-US" altLang="zh-CN" dirty="0">
                <a:latin typeface="Times New Roman" panose="02020503050405090304" pitchFamily="18" charset="0"/>
                <a:cs typeface="Times New Roman" panose="02020503050405090304" pitchFamily="18" charset="0"/>
                <a:sym typeface="+mn-ea"/>
              </a:rPr>
              <a:t>Pattern Matching / DRC</a:t>
            </a:r>
            <a:endParaRPr lang="zh-CN" altLang="en-US" dirty="0">
              <a:latin typeface="Times New Roman" panose="02020503050405090304" pitchFamily="18" charset="0"/>
              <a:cs typeface="Times New Roman" panose="02020503050405090304" pitchFamily="18" charset="0"/>
              <a:sym typeface="+mn-ea"/>
            </a:endParaRPr>
          </a:p>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预期产出：</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专利</a:t>
            </a:r>
            <a:r>
              <a:rPr lang="en-US" altLang="zh-CN" dirty="0">
                <a:latin typeface="Times New Roman" panose="02020503050405090304" pitchFamily="18" charset="0"/>
                <a:cs typeface="Times New Roman" panose="02020503050405090304" pitchFamily="18" charset="0"/>
                <a:sym typeface="+mn-ea"/>
              </a:rPr>
              <a:t>/</a:t>
            </a:r>
            <a:r>
              <a:rPr lang="zh-CN" altLang="en-US" dirty="0">
                <a:latin typeface="Times New Roman" panose="02020503050405090304" pitchFamily="18" charset="0"/>
                <a:cs typeface="Times New Roman" panose="02020503050405090304" pitchFamily="18" charset="0"/>
                <a:sym typeface="+mn-ea"/>
              </a:rPr>
              <a:t>论文</a:t>
            </a:r>
          </a:p>
          <a:p>
            <a:pPr marL="800100" lvl="1" indent="-342900" algn="just">
              <a:lnSpc>
                <a:spcPct val="150000"/>
              </a:lnSpc>
              <a:buClr>
                <a:schemeClr val="tx1"/>
              </a:buClr>
              <a:buFont typeface="Wingdings" panose="05000000000000000000" pitchFamily="2" charset="2"/>
              <a:buChar char="Ø"/>
            </a:pPr>
            <a:endParaRPr lang="zh-CN" altLang="en-US" dirty="0">
              <a:latin typeface="Times New Roman" panose="02020503050405090304" pitchFamily="18" charset="0"/>
              <a:cs typeface="Times New Roman" panose="02020503050405090304" pitchFamily="18" charset="0"/>
              <a:sym typeface="+mn-ea"/>
            </a:endParaRPr>
          </a:p>
          <a:p>
            <a:pPr lvl="1" indent="0" algn="just">
              <a:lnSpc>
                <a:spcPct val="150000"/>
              </a:lnSpc>
              <a:buClr>
                <a:schemeClr val="tx1"/>
              </a:buClr>
              <a:buFont typeface="Wingdings" panose="05000000000000000000" pitchFamily="2" charset="2"/>
              <a:buNone/>
            </a:pPr>
            <a:endParaRPr lang="zh-CN" altLang="en-US" dirty="0">
              <a:latin typeface="Times New Roman" panose="02020503050405090304" pitchFamily="18" charset="0"/>
              <a:cs typeface="Times New Roman" panose="020205030504050903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张量化图卷积改进思路</a:t>
            </a:r>
          </a:p>
        </p:txBody>
      </p:sp>
      <p:pic>
        <p:nvPicPr>
          <p:cNvPr id="2" name="图片 1"/>
          <p:cNvPicPr>
            <a:picLocks noChangeAspect="1"/>
          </p:cNvPicPr>
          <p:nvPr/>
        </p:nvPicPr>
        <p:blipFill>
          <a:blip r:embed="rId3"/>
          <a:stretch>
            <a:fillRect/>
          </a:stretch>
        </p:blipFill>
        <p:spPr>
          <a:xfrm>
            <a:off x="122555" y="1090930"/>
            <a:ext cx="7861300" cy="1625600"/>
          </a:xfrm>
          <a:prstGeom prst="rect">
            <a:avLst/>
          </a:prstGeom>
        </p:spPr>
      </p:pic>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2716826"/>
            <a:ext cx="8436770" cy="1732915"/>
          </a:xfrm>
          <a:prstGeom prst="rect">
            <a:avLst/>
          </a:prstGeom>
        </p:spPr>
        <p:txBody>
          <a:bodyPr wrap="square">
            <a:spAutoFit/>
          </a:bodyPr>
          <a:lstStyle/>
          <a:p>
            <a:pPr lvl="1" indent="0" algn="just">
              <a:lnSpc>
                <a:spcPct val="150000"/>
              </a:lnSpc>
              <a:spcBef>
                <a:spcPts val="1000"/>
              </a:spcBef>
              <a:buClr>
                <a:schemeClr val="bg2">
                  <a:lumMod val="50000"/>
                </a:schemeClr>
              </a:buClr>
              <a:buFont typeface="Wingdings" panose="05000000000000000000" pitchFamily="2" charset="2"/>
              <a:buNone/>
            </a:pPr>
            <a:endParaRPr lang="zh-CN" altLang="en-US" sz="2000" b="1" dirty="0">
              <a:solidFill>
                <a:srgbClr val="000000"/>
              </a:solidFill>
              <a:latin typeface="+mn-ea"/>
            </a:endParaRPr>
          </a:p>
          <a:p>
            <a:pPr lvl="1" indent="0" algn="just">
              <a:lnSpc>
                <a:spcPct val="150000"/>
              </a:lnSpc>
              <a:spcBef>
                <a:spcPts val="1000"/>
              </a:spcBef>
              <a:buClr>
                <a:schemeClr val="bg2">
                  <a:lumMod val="50000"/>
                </a:schemeClr>
              </a:buClr>
              <a:buFont typeface="Wingdings" panose="05000000000000000000" pitchFamily="2" charset="2"/>
              <a:buNone/>
            </a:pPr>
            <a:endParaRPr lang="zh-CN" altLang="en-US" sz="2000" b="1" dirty="0">
              <a:solidFill>
                <a:srgbClr val="000000"/>
              </a:solidFill>
              <a:latin typeface="+mn-ea"/>
            </a:endParaRP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11" name="图片 10"/>
          <p:cNvPicPr>
            <a:picLocks noChangeAspect="1"/>
          </p:cNvPicPr>
          <p:nvPr/>
        </p:nvPicPr>
        <p:blipFill>
          <a:blip r:embed="rId4"/>
          <a:stretch>
            <a:fillRect/>
          </a:stretch>
        </p:blipFill>
        <p:spPr>
          <a:xfrm>
            <a:off x="250190" y="3404235"/>
            <a:ext cx="8913495" cy="2828290"/>
          </a:xfrm>
          <a:prstGeom prst="rect">
            <a:avLst/>
          </a:prstGeom>
        </p:spPr>
      </p:pic>
      <p:sp>
        <p:nvSpPr>
          <p:cNvPr id="12" name="文本框 11"/>
          <p:cNvSpPr txBox="1"/>
          <p:nvPr/>
        </p:nvSpPr>
        <p:spPr>
          <a:xfrm>
            <a:off x="122555" y="2901950"/>
            <a:ext cx="1325880" cy="368300"/>
          </a:xfrm>
          <a:prstGeom prst="rect">
            <a:avLst/>
          </a:prstGeom>
          <a:noFill/>
        </p:spPr>
        <p:txBody>
          <a:bodyPr wrap="none" rtlCol="0">
            <a:spAutoFit/>
          </a:bodyPr>
          <a:lstStyle/>
          <a:p>
            <a:r>
              <a:rPr lang="zh-CN" altLang="en-US"/>
              <a:t>改进方案：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zh-CN" altLang="en-US" sz="3600" b="1" dirty="0">
                <a:latin typeface="Times New Roman Bold" panose="02020503050405090304" charset="0"/>
                <a:cs typeface="Times New Roman Bold" panose="02020503050405090304" charset="0"/>
                <a:sym typeface="+mn-lt"/>
              </a:rPr>
              <a:t>张量</a:t>
            </a:r>
            <a:r>
              <a:rPr lang="en-US" altLang="zh-CN" sz="3600" b="1" dirty="0">
                <a:latin typeface="Times New Roman Bold" panose="02020503050405090304" charset="0"/>
                <a:cs typeface="Times New Roman Bold" panose="02020503050405090304" charset="0"/>
                <a:sym typeface="+mn-lt"/>
              </a:rPr>
              <a:t>GCN</a:t>
            </a:r>
            <a:r>
              <a:rPr lang="zh-CN" altLang="en-US" sz="3600" b="1" dirty="0">
                <a:latin typeface="Times New Roman Bold" panose="02020503050405090304" charset="0"/>
                <a:cs typeface="Times New Roman Bold" panose="02020503050405090304" charset="0"/>
                <a:sym typeface="+mn-lt"/>
              </a:rPr>
              <a:t>总结</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11</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28</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80</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sz="3200" dirty="0">
                <a:latin typeface="Times New Roman" panose="02020503050405090304" pitchFamily="18" charset="0"/>
                <a:ea typeface="+mn-ea"/>
                <a:cs typeface="Times New Roman" panose="02020503050405090304" pitchFamily="18" charset="0"/>
                <a:sym typeface="+mn-lt"/>
              </a:rPr>
              <a:t>Spectral Graph Convolution</a:t>
            </a:r>
            <a:r>
              <a:rPr lang="en-US" sz="3200" dirty="0">
                <a:latin typeface="Times New Roman" panose="02020503050405090304" pitchFamily="18" charset="0"/>
                <a:ea typeface="+mn-ea"/>
                <a:cs typeface="Times New Roman" panose="02020503050405090304" pitchFamily="18" charset="0"/>
                <a:sym typeface="+mn-lt"/>
              </a:rPr>
              <a:t>/ChebyNet</a:t>
            </a:r>
          </a:p>
        </p:txBody>
      </p:sp>
      <p:sp>
        <p:nvSpPr>
          <p:cNvPr id="6" name="文本框 5"/>
          <p:cNvSpPr txBox="1"/>
          <p:nvPr/>
        </p:nvSpPr>
        <p:spPr>
          <a:xfrm>
            <a:off x="537845" y="1242695"/>
            <a:ext cx="7397750" cy="645160"/>
          </a:xfrm>
          <a:prstGeom prst="rect">
            <a:avLst/>
          </a:prstGeom>
          <a:noFill/>
        </p:spPr>
        <p:txBody>
          <a:bodyPr wrap="square" rtlCol="0">
            <a:spAutoFit/>
          </a:bodyPr>
          <a:lstStyle/>
          <a:p>
            <a:r>
              <a:rPr lang="zh-CN" altLang="en-US"/>
              <a:t>卷积定理：信号的卷积的傅立叶变换与信号先做傅立叶变换后相乘等价。对于一个简单的图卷积 x * g，有：</a:t>
            </a:r>
          </a:p>
        </p:txBody>
      </p:sp>
      <p:pic>
        <p:nvPicPr>
          <p:cNvPr id="7" name="图片 9"/>
          <p:cNvPicPr>
            <a:picLocks noChangeAspect="1"/>
          </p:cNvPicPr>
          <p:nvPr/>
        </p:nvPicPr>
        <p:blipFill>
          <a:blip r:embed="rId3"/>
          <a:stretch>
            <a:fillRect/>
          </a:stretch>
        </p:blipFill>
        <p:spPr>
          <a:xfrm>
            <a:off x="1282065" y="1887855"/>
            <a:ext cx="2612390" cy="645160"/>
          </a:xfrm>
          <a:prstGeom prst="rect">
            <a:avLst/>
          </a:prstGeom>
          <a:noFill/>
          <a:ln>
            <a:noFill/>
          </a:ln>
        </p:spPr>
      </p:pic>
      <p:pic>
        <p:nvPicPr>
          <p:cNvPr id="18" name="图片 10"/>
          <p:cNvPicPr>
            <a:picLocks noChangeAspect="1"/>
          </p:cNvPicPr>
          <p:nvPr/>
        </p:nvPicPr>
        <p:blipFill>
          <a:blip r:embed="rId4"/>
          <a:stretch>
            <a:fillRect/>
          </a:stretch>
        </p:blipFill>
        <p:spPr>
          <a:xfrm>
            <a:off x="920115" y="3429000"/>
            <a:ext cx="4610735" cy="605790"/>
          </a:xfrm>
          <a:prstGeom prst="rect">
            <a:avLst/>
          </a:prstGeom>
          <a:noFill/>
          <a:ln>
            <a:noFill/>
          </a:ln>
        </p:spPr>
      </p:pic>
      <p:sp>
        <p:nvSpPr>
          <p:cNvPr id="9" name="文本框 8"/>
          <p:cNvSpPr txBox="1"/>
          <p:nvPr/>
        </p:nvSpPr>
        <p:spPr>
          <a:xfrm>
            <a:off x="675640" y="2821305"/>
            <a:ext cx="7397115" cy="368300"/>
          </a:xfrm>
          <a:prstGeom prst="rect">
            <a:avLst/>
          </a:prstGeom>
          <a:noFill/>
        </p:spPr>
        <p:txBody>
          <a:bodyPr wrap="square" rtlCol="0">
            <a:spAutoFit/>
          </a:bodyPr>
          <a:lstStyle/>
          <a:p>
            <a:r>
              <a:rPr lang="en-US" altLang="zh-CN"/>
              <a:t>  </a:t>
            </a:r>
            <a:r>
              <a:rPr lang="zh-CN" altLang="en-US"/>
              <a:t>对应卷积核在傅立叶域中的形式，它可以被表示为特征值的函数</a:t>
            </a:r>
          </a:p>
        </p:txBody>
      </p:sp>
      <p:pic>
        <p:nvPicPr>
          <p:cNvPr id="11" name="图片 10"/>
          <p:cNvPicPr>
            <a:picLocks noChangeAspect="1"/>
          </p:cNvPicPr>
          <p:nvPr/>
        </p:nvPicPr>
        <p:blipFill>
          <a:blip r:embed="rId5"/>
          <a:stretch>
            <a:fillRect/>
          </a:stretch>
        </p:blipFill>
        <p:spPr>
          <a:xfrm>
            <a:off x="438785" y="2821305"/>
            <a:ext cx="368300" cy="317500"/>
          </a:xfrm>
          <a:prstGeom prst="rect">
            <a:avLst/>
          </a:prstGeom>
        </p:spPr>
      </p:pic>
      <p:pic>
        <p:nvPicPr>
          <p:cNvPr id="12" name="图片 11"/>
          <p:cNvPicPr>
            <a:picLocks noChangeAspect="1"/>
          </p:cNvPicPr>
          <p:nvPr/>
        </p:nvPicPr>
        <p:blipFill>
          <a:blip r:embed="rId6"/>
          <a:stretch>
            <a:fillRect/>
          </a:stretch>
        </p:blipFill>
        <p:spPr>
          <a:xfrm>
            <a:off x="4054475" y="1731010"/>
            <a:ext cx="1751965" cy="850900"/>
          </a:xfrm>
          <a:prstGeom prst="rect">
            <a:avLst/>
          </a:prstGeom>
          <a:noFill/>
          <a:ln>
            <a:noFill/>
          </a:ln>
        </p:spPr>
      </p:pic>
      <p:sp>
        <p:nvSpPr>
          <p:cNvPr id="15" name="文本框 14"/>
          <p:cNvSpPr txBox="1"/>
          <p:nvPr/>
        </p:nvSpPr>
        <p:spPr>
          <a:xfrm>
            <a:off x="675640" y="4274185"/>
            <a:ext cx="6755130" cy="368300"/>
          </a:xfrm>
          <a:prstGeom prst="rect">
            <a:avLst/>
          </a:prstGeom>
          <a:noFill/>
        </p:spPr>
        <p:txBody>
          <a:bodyPr wrap="square" rtlCol="0">
            <a:spAutoFit/>
          </a:bodyPr>
          <a:lstStyle/>
          <a:p>
            <a:r>
              <a:rPr lang="en-US" altLang="zh-CN"/>
              <a:t>ChebyNet</a:t>
            </a:r>
            <a:r>
              <a:rPr lang="zh-CN" altLang="en-US"/>
              <a:t>使用</a:t>
            </a:r>
            <a:r>
              <a:rPr lang="en-US" altLang="zh-CN"/>
              <a:t>C</a:t>
            </a:r>
            <a:r>
              <a:rPr lang="zh-CN" altLang="en-US"/>
              <a:t>hebyshev polynomials参数化卷积核</a:t>
            </a:r>
          </a:p>
        </p:txBody>
      </p:sp>
      <p:pic>
        <p:nvPicPr>
          <p:cNvPr id="20" name="图片 11"/>
          <p:cNvPicPr>
            <a:picLocks noChangeAspect="1"/>
          </p:cNvPicPr>
          <p:nvPr/>
        </p:nvPicPr>
        <p:blipFill>
          <a:blip r:embed="rId7"/>
          <a:stretch>
            <a:fillRect/>
          </a:stretch>
        </p:blipFill>
        <p:spPr>
          <a:xfrm>
            <a:off x="1282065" y="4766945"/>
            <a:ext cx="3403600" cy="459740"/>
          </a:xfrm>
          <a:prstGeom prst="rect">
            <a:avLst/>
          </a:prstGeom>
          <a:noFill/>
          <a:ln>
            <a:noFill/>
          </a:ln>
        </p:spPr>
      </p:pic>
      <p:pic>
        <p:nvPicPr>
          <p:cNvPr id="23" name="图片 14"/>
          <p:cNvPicPr>
            <a:picLocks noChangeAspect="1"/>
          </p:cNvPicPr>
          <p:nvPr/>
        </p:nvPicPr>
        <p:blipFill>
          <a:blip r:embed="rId8"/>
          <a:stretch>
            <a:fillRect/>
          </a:stretch>
        </p:blipFill>
        <p:spPr>
          <a:xfrm>
            <a:off x="1282065" y="5351145"/>
            <a:ext cx="4709160" cy="606425"/>
          </a:xfrm>
          <a:prstGeom prst="rect">
            <a:avLst/>
          </a:prstGeom>
          <a:noFill/>
          <a:ln>
            <a:noFill/>
          </a:ln>
        </p:spPr>
      </p:pic>
      <p:pic>
        <p:nvPicPr>
          <p:cNvPr id="25" name="图片 16"/>
          <p:cNvPicPr>
            <a:picLocks noChangeAspect="1"/>
          </p:cNvPicPr>
          <p:nvPr/>
        </p:nvPicPr>
        <p:blipFill>
          <a:blip r:embed="rId9"/>
          <a:stretch>
            <a:fillRect/>
          </a:stretch>
        </p:blipFill>
        <p:spPr>
          <a:xfrm>
            <a:off x="1282065" y="5958840"/>
            <a:ext cx="6557645" cy="89471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sz="3200" dirty="0">
                <a:latin typeface="Times New Roman" panose="02020503050405090304" pitchFamily="18" charset="0"/>
                <a:ea typeface="+mn-ea"/>
                <a:cs typeface="Times New Roman" panose="02020503050405090304" pitchFamily="18" charset="0"/>
                <a:sym typeface="+mn-lt"/>
              </a:rPr>
              <a:t>Spectral Graph Convolution</a:t>
            </a:r>
            <a:r>
              <a:rPr lang="en-US" sz="3200" dirty="0">
                <a:latin typeface="Times New Roman" panose="02020503050405090304" pitchFamily="18" charset="0"/>
                <a:ea typeface="+mn-ea"/>
                <a:cs typeface="Times New Roman" panose="02020503050405090304" pitchFamily="18" charset="0"/>
                <a:sym typeface="+mn-lt"/>
              </a:rPr>
              <a:t>/ChebyNet</a:t>
            </a:r>
          </a:p>
        </p:txBody>
      </p:sp>
      <p:sp>
        <p:nvSpPr>
          <p:cNvPr id="3" name="文本框 2"/>
          <p:cNvSpPr txBox="1"/>
          <p:nvPr/>
        </p:nvSpPr>
        <p:spPr>
          <a:xfrm>
            <a:off x="566420" y="1274445"/>
            <a:ext cx="7531735" cy="368300"/>
          </a:xfrm>
          <a:prstGeom prst="rect">
            <a:avLst/>
          </a:prstGeom>
          <a:noFill/>
        </p:spPr>
        <p:txBody>
          <a:bodyPr wrap="square" rtlCol="0">
            <a:spAutoFit/>
          </a:bodyPr>
          <a:lstStyle/>
          <a:p>
            <a:r>
              <a:rPr lang="zh-CN" altLang="en-US"/>
              <a:t>由此便定义和表示了</a:t>
            </a:r>
            <a:r>
              <a:rPr lang="zh-CN" altLang="en-US">
                <a:sym typeface="+mn-ea"/>
              </a:rPr>
              <a:t>傅立叶域上的图卷积</a:t>
            </a:r>
            <a:r>
              <a:rPr lang="en-US" altLang="zh-CN">
                <a:sym typeface="+mn-ea"/>
              </a:rPr>
              <a:t> </a:t>
            </a:r>
            <a:r>
              <a:rPr lang="en-US" altLang="zh-CN"/>
              <a:t>x * g</a:t>
            </a:r>
            <a:r>
              <a:rPr lang="zh-CN" altLang="en-US"/>
              <a:t>：</a:t>
            </a:r>
          </a:p>
        </p:txBody>
      </p:sp>
      <p:pic>
        <p:nvPicPr>
          <p:cNvPr id="28" name="图片 19"/>
          <p:cNvPicPr>
            <a:picLocks noChangeAspect="1"/>
          </p:cNvPicPr>
          <p:nvPr/>
        </p:nvPicPr>
        <p:blipFill>
          <a:blip r:embed="rId3"/>
          <a:stretch>
            <a:fillRect/>
          </a:stretch>
        </p:blipFill>
        <p:spPr>
          <a:xfrm>
            <a:off x="566420" y="1816735"/>
            <a:ext cx="6760845" cy="461010"/>
          </a:xfrm>
          <a:prstGeom prst="rect">
            <a:avLst/>
          </a:prstGeom>
          <a:noFill/>
          <a:ln>
            <a:noFill/>
          </a:ln>
        </p:spPr>
      </p:pic>
      <p:sp>
        <p:nvSpPr>
          <p:cNvPr id="100" name="文本框 99"/>
          <p:cNvSpPr txBox="1"/>
          <p:nvPr/>
        </p:nvSpPr>
        <p:spPr>
          <a:xfrm>
            <a:off x="566420" y="2665730"/>
            <a:ext cx="6231890" cy="645160"/>
          </a:xfrm>
          <a:prstGeom prst="rect">
            <a:avLst/>
          </a:prstGeom>
          <a:noFill/>
          <a:ln w="9525">
            <a:noFill/>
          </a:ln>
        </p:spPr>
        <p:txBody>
          <a:bodyPr wrap="square">
            <a:spAutoFit/>
          </a:bodyPr>
          <a:lstStyle/>
          <a:p>
            <a:pPr marL="0" indent="0" algn="l"/>
            <a:r>
              <a:rPr lang="zh-CN" b="0">
                <a:solidFill>
                  <a:srgbClr val="121212"/>
                </a:solidFill>
                <a:cs typeface="宋体" charset="0"/>
              </a:rPr>
              <a:t>进一步的，根据切比雪夫多项式提前计算出每一项，可以去掉</a:t>
            </a:r>
            <a:r>
              <a:rPr lang="en-US" b="0">
                <a:solidFill>
                  <a:srgbClr val="121212"/>
                </a:solidFill>
                <a:latin typeface="Times New Roman" panose="02020503050405090304" pitchFamily="18" charset="0"/>
                <a:cs typeface="宋体" charset="0"/>
              </a:rPr>
              <a:t>k</a:t>
            </a:r>
            <a:r>
              <a:rPr lang="zh-CN" b="0">
                <a:solidFill>
                  <a:srgbClr val="121212"/>
                </a:solidFill>
                <a:cs typeface="宋体" charset="0"/>
              </a:rPr>
              <a:t>阶项并将图卷积转化成普通的分块矩阵乘法：</a:t>
            </a:r>
            <a:endParaRPr lang="zh-CN" altLang="en-US" b="0">
              <a:solidFill>
                <a:srgbClr val="121212"/>
              </a:solidFill>
              <a:cs typeface="宋体" charset="0"/>
            </a:endParaRPr>
          </a:p>
        </p:txBody>
      </p:sp>
      <p:pic>
        <p:nvPicPr>
          <p:cNvPr id="30" name="图片 21"/>
          <p:cNvPicPr>
            <a:picLocks noChangeAspect="1"/>
          </p:cNvPicPr>
          <p:nvPr/>
        </p:nvPicPr>
        <p:blipFill>
          <a:blip r:embed="rId4"/>
          <a:stretch>
            <a:fillRect/>
          </a:stretch>
        </p:blipFill>
        <p:spPr>
          <a:xfrm>
            <a:off x="1846580" y="3570605"/>
            <a:ext cx="4951730" cy="9791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sz="3200" dirty="0">
                <a:latin typeface="Times New Roman" panose="02020503050405090304" pitchFamily="18" charset="0"/>
                <a:ea typeface="+mn-ea"/>
                <a:cs typeface="Times New Roman" panose="02020503050405090304" pitchFamily="18" charset="0"/>
                <a:sym typeface="+mn-lt"/>
              </a:rPr>
              <a:t>GCN</a:t>
            </a:r>
          </a:p>
        </p:txBody>
      </p:sp>
      <p:pic>
        <p:nvPicPr>
          <p:cNvPr id="28" name="图片 19"/>
          <p:cNvPicPr>
            <a:picLocks noChangeAspect="1"/>
          </p:cNvPicPr>
          <p:nvPr/>
        </p:nvPicPr>
        <p:blipFill>
          <a:blip r:embed="rId3"/>
          <a:stretch>
            <a:fillRect/>
          </a:stretch>
        </p:blipFill>
        <p:spPr>
          <a:xfrm>
            <a:off x="647065" y="1366520"/>
            <a:ext cx="6760845" cy="461010"/>
          </a:xfrm>
          <a:prstGeom prst="rect">
            <a:avLst/>
          </a:prstGeom>
          <a:noFill/>
          <a:ln>
            <a:noFill/>
          </a:ln>
        </p:spPr>
      </p:pic>
      <p:pic>
        <p:nvPicPr>
          <p:cNvPr id="31" name="图片 22"/>
          <p:cNvPicPr>
            <a:picLocks noChangeAspect="1"/>
          </p:cNvPicPr>
          <p:nvPr/>
        </p:nvPicPr>
        <p:blipFill>
          <a:blip r:embed="rId4"/>
          <a:stretch>
            <a:fillRect/>
          </a:stretch>
        </p:blipFill>
        <p:spPr>
          <a:xfrm>
            <a:off x="647065" y="2536190"/>
            <a:ext cx="5187315" cy="1696085"/>
          </a:xfrm>
          <a:prstGeom prst="rect">
            <a:avLst/>
          </a:prstGeom>
          <a:noFill/>
          <a:ln>
            <a:noFill/>
          </a:ln>
        </p:spPr>
      </p:pic>
      <p:pic>
        <p:nvPicPr>
          <p:cNvPr id="32" name="图片 23"/>
          <p:cNvPicPr>
            <a:picLocks noChangeAspect="1"/>
          </p:cNvPicPr>
          <p:nvPr/>
        </p:nvPicPr>
        <p:blipFill>
          <a:blip r:embed="rId5"/>
          <a:stretch>
            <a:fillRect/>
          </a:stretch>
        </p:blipFill>
        <p:spPr>
          <a:xfrm>
            <a:off x="721995" y="4732655"/>
            <a:ext cx="2947670" cy="461010"/>
          </a:xfrm>
          <a:prstGeom prst="rect">
            <a:avLst/>
          </a:prstGeom>
          <a:noFill/>
          <a:ln>
            <a:noFill/>
          </a:ln>
        </p:spPr>
      </p:pic>
      <p:sp>
        <p:nvSpPr>
          <p:cNvPr id="25" name="文本框 24"/>
          <p:cNvSpPr txBox="1"/>
          <p:nvPr/>
        </p:nvSpPr>
        <p:spPr>
          <a:xfrm>
            <a:off x="647065" y="4364355"/>
            <a:ext cx="4064000" cy="368300"/>
          </a:xfrm>
          <a:prstGeom prst="rect">
            <a:avLst/>
          </a:prstGeom>
          <a:noFill/>
        </p:spPr>
        <p:txBody>
          <a:bodyPr wrap="square" rtlCol="0">
            <a:spAutoFit/>
          </a:bodyPr>
          <a:lstStyle/>
          <a:p>
            <a:r>
              <a:rPr lang="zh-CN" altLang="en-US"/>
              <a:t>进一步简化</a:t>
            </a:r>
            <a:r>
              <a:rPr lang="en-US" altLang="zh-CN"/>
              <a:t>&amp;Renormalization trick</a:t>
            </a:r>
            <a:r>
              <a:rPr lang="zh-CN" altLang="en-US"/>
              <a:t>：</a:t>
            </a:r>
          </a:p>
        </p:txBody>
      </p:sp>
      <p:pic>
        <p:nvPicPr>
          <p:cNvPr id="34" name="图片 25"/>
          <p:cNvPicPr>
            <a:picLocks noChangeAspect="1"/>
          </p:cNvPicPr>
          <p:nvPr/>
        </p:nvPicPr>
        <p:blipFill>
          <a:blip r:embed="rId6"/>
          <a:stretch>
            <a:fillRect/>
          </a:stretch>
        </p:blipFill>
        <p:spPr>
          <a:xfrm>
            <a:off x="721995" y="5286375"/>
            <a:ext cx="2473960" cy="714375"/>
          </a:xfrm>
          <a:prstGeom prst="rect">
            <a:avLst/>
          </a:prstGeom>
          <a:noFill/>
          <a:ln>
            <a:noFill/>
          </a:ln>
        </p:spPr>
      </p:pic>
      <p:pic>
        <p:nvPicPr>
          <p:cNvPr id="35" name="图片 26"/>
          <p:cNvPicPr>
            <a:picLocks noChangeAspect="1"/>
          </p:cNvPicPr>
          <p:nvPr/>
        </p:nvPicPr>
        <p:blipFill>
          <a:blip r:embed="rId7"/>
          <a:stretch>
            <a:fillRect/>
          </a:stretch>
        </p:blipFill>
        <p:spPr>
          <a:xfrm>
            <a:off x="5467350" y="3510915"/>
            <a:ext cx="3676650" cy="540385"/>
          </a:xfrm>
          <a:prstGeom prst="rect">
            <a:avLst/>
          </a:prstGeom>
          <a:noFill/>
          <a:ln>
            <a:noFill/>
          </a:ln>
        </p:spPr>
      </p:pic>
      <p:sp>
        <p:nvSpPr>
          <p:cNvPr id="26" name="文本框 25"/>
          <p:cNvSpPr txBox="1"/>
          <p:nvPr/>
        </p:nvSpPr>
        <p:spPr>
          <a:xfrm>
            <a:off x="368300" y="2032635"/>
            <a:ext cx="11049000" cy="368300"/>
          </a:xfrm>
          <a:prstGeom prst="rect">
            <a:avLst/>
          </a:prstGeom>
          <a:noFill/>
        </p:spPr>
        <p:txBody>
          <a:bodyPr wrap="square" rtlCol="0">
            <a:spAutoFit/>
          </a:bodyPr>
          <a:lstStyle/>
          <a:p>
            <a:r>
              <a:rPr lang="en-US" altLang="zh-CN"/>
              <a:t>GCN</a:t>
            </a:r>
            <a:r>
              <a:rPr lang="zh-CN" altLang="en-US"/>
              <a:t>对切比雪夫多项式取</a:t>
            </a:r>
            <a:r>
              <a:rPr lang="en-US" altLang="zh-CN"/>
              <a:t> K=1 </a:t>
            </a:r>
            <a:r>
              <a:rPr lang="zh-CN" altLang="en-US"/>
              <a:t>并进一步简单化处理：</a:t>
            </a:r>
          </a:p>
        </p:txBody>
      </p:sp>
      <p:pic>
        <p:nvPicPr>
          <p:cNvPr id="27" name="图片 26"/>
          <p:cNvPicPr>
            <a:picLocks noChangeAspect="1"/>
          </p:cNvPicPr>
          <p:nvPr/>
        </p:nvPicPr>
        <p:blipFill rotWithShape="1">
          <a:blip r:embed="rId8"/>
          <a:srcRect l="6067" r="3997" b="2262"/>
          <a:stretch>
            <a:fillRect/>
          </a:stretch>
        </p:blipFill>
        <p:spPr>
          <a:xfrm>
            <a:off x="4518025" y="4367530"/>
            <a:ext cx="4212590" cy="2085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84</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altLang="zh-CN" sz="3200" dirty="0">
                <a:latin typeface="Times New Roman" panose="02020503050405090304" pitchFamily="18" charset="0"/>
                <a:ea typeface="+mn-ea"/>
                <a:cs typeface="Times New Roman" panose="02020503050405090304" pitchFamily="18" charset="0"/>
                <a:sym typeface="+mn-lt"/>
              </a:rPr>
              <a:t>Tensor GCN</a:t>
            </a:r>
          </a:p>
        </p:txBody>
      </p:sp>
      <p:sp>
        <p:nvSpPr>
          <p:cNvPr id="3" name="文本框 2"/>
          <p:cNvSpPr txBox="1"/>
          <p:nvPr/>
        </p:nvSpPr>
        <p:spPr>
          <a:xfrm>
            <a:off x="337185" y="1072515"/>
            <a:ext cx="3048000" cy="368300"/>
          </a:xfrm>
          <a:prstGeom prst="rect">
            <a:avLst/>
          </a:prstGeom>
          <a:noFill/>
        </p:spPr>
        <p:txBody>
          <a:bodyPr wrap="square" rtlCol="0">
            <a:spAutoFit/>
          </a:bodyPr>
          <a:lstStyle/>
          <a:p>
            <a:r>
              <a:rPr lang="zh-CN" altLang="en-US"/>
              <a:t>在切比雪夫中取</a:t>
            </a:r>
            <a:r>
              <a:rPr lang="en-US" altLang="zh-CN"/>
              <a:t>K = 2</a:t>
            </a:r>
            <a:r>
              <a:rPr lang="zh-CN" altLang="en-US"/>
              <a:t>：</a:t>
            </a:r>
          </a:p>
        </p:txBody>
      </p:sp>
      <p:pic>
        <p:nvPicPr>
          <p:cNvPr id="6" name="图片 5"/>
          <p:cNvPicPr>
            <a:picLocks noChangeAspect="1"/>
          </p:cNvPicPr>
          <p:nvPr/>
        </p:nvPicPr>
        <p:blipFill>
          <a:blip r:embed="rId3"/>
          <a:stretch>
            <a:fillRect/>
          </a:stretch>
        </p:blipFill>
        <p:spPr>
          <a:xfrm>
            <a:off x="1211580" y="1619250"/>
            <a:ext cx="3683000" cy="1117600"/>
          </a:xfrm>
          <a:prstGeom prst="rect">
            <a:avLst/>
          </a:prstGeom>
        </p:spPr>
      </p:pic>
      <p:sp>
        <p:nvSpPr>
          <p:cNvPr id="7" name="文本框 6"/>
          <p:cNvSpPr txBox="1"/>
          <p:nvPr/>
        </p:nvSpPr>
        <p:spPr>
          <a:xfrm>
            <a:off x="427355" y="3079750"/>
            <a:ext cx="3048000" cy="368300"/>
          </a:xfrm>
          <a:prstGeom prst="rect">
            <a:avLst/>
          </a:prstGeom>
          <a:noFill/>
        </p:spPr>
        <p:txBody>
          <a:bodyPr wrap="square" rtlCol="0">
            <a:spAutoFit/>
          </a:bodyPr>
          <a:lstStyle/>
          <a:p>
            <a:r>
              <a:rPr lang="zh-CN" altLang="en-US"/>
              <a:t>将</a:t>
            </a:r>
            <a:r>
              <a:rPr lang="en-US" altLang="zh-CN"/>
              <a:t>        </a:t>
            </a:r>
            <a:r>
              <a:rPr lang="zh-CN" altLang="en-US"/>
              <a:t>替换为</a:t>
            </a:r>
            <a:r>
              <a:rPr lang="en-US" altLang="zh-CN"/>
              <a:t>       </a:t>
            </a:r>
            <a:r>
              <a:rPr lang="zh-CN" altLang="en-US"/>
              <a:t>：</a:t>
            </a:r>
          </a:p>
        </p:txBody>
      </p:sp>
      <p:pic>
        <p:nvPicPr>
          <p:cNvPr id="8" name="图片 7"/>
          <p:cNvPicPr>
            <a:picLocks noChangeAspect="1"/>
          </p:cNvPicPr>
          <p:nvPr/>
        </p:nvPicPr>
        <p:blipFill>
          <a:blip r:embed="rId4"/>
          <a:stretch>
            <a:fillRect/>
          </a:stretch>
        </p:blipFill>
        <p:spPr>
          <a:xfrm>
            <a:off x="726440" y="3079750"/>
            <a:ext cx="419100" cy="304800"/>
          </a:xfrm>
          <a:prstGeom prst="rect">
            <a:avLst/>
          </a:prstGeom>
        </p:spPr>
      </p:pic>
      <p:pic>
        <p:nvPicPr>
          <p:cNvPr id="9" name="图片 8"/>
          <p:cNvPicPr>
            <a:picLocks noChangeAspect="1"/>
          </p:cNvPicPr>
          <p:nvPr/>
        </p:nvPicPr>
        <p:blipFill>
          <a:blip r:embed="rId5"/>
          <a:stretch>
            <a:fillRect/>
          </a:stretch>
        </p:blipFill>
        <p:spPr>
          <a:xfrm>
            <a:off x="1913890" y="3067050"/>
            <a:ext cx="355600" cy="381000"/>
          </a:xfrm>
          <a:prstGeom prst="rect">
            <a:avLst/>
          </a:prstGeom>
        </p:spPr>
      </p:pic>
      <p:pic>
        <p:nvPicPr>
          <p:cNvPr id="11" name="图片 10"/>
          <p:cNvPicPr>
            <a:picLocks noChangeAspect="1"/>
          </p:cNvPicPr>
          <p:nvPr/>
        </p:nvPicPr>
        <p:blipFill>
          <a:blip r:embed="rId6"/>
          <a:stretch>
            <a:fillRect/>
          </a:stretch>
        </p:blipFill>
        <p:spPr>
          <a:xfrm>
            <a:off x="2517775" y="3051175"/>
            <a:ext cx="5892800" cy="495300"/>
          </a:xfrm>
          <a:prstGeom prst="rect">
            <a:avLst/>
          </a:prstGeom>
        </p:spPr>
      </p:pic>
      <p:sp>
        <p:nvSpPr>
          <p:cNvPr id="12" name="文本框 11"/>
          <p:cNvSpPr txBox="1"/>
          <p:nvPr/>
        </p:nvSpPr>
        <p:spPr>
          <a:xfrm>
            <a:off x="427355" y="3569335"/>
            <a:ext cx="3048000" cy="368300"/>
          </a:xfrm>
          <a:prstGeom prst="rect">
            <a:avLst/>
          </a:prstGeom>
          <a:noFill/>
        </p:spPr>
        <p:txBody>
          <a:bodyPr wrap="square" rtlCol="0">
            <a:spAutoFit/>
          </a:bodyPr>
          <a:lstStyle/>
          <a:p>
            <a:r>
              <a:rPr lang="en-US" altLang="zh-CN"/>
              <a:t>Generalize</a:t>
            </a:r>
            <a:r>
              <a:rPr lang="zh-CN" altLang="en-US"/>
              <a:t>：</a:t>
            </a:r>
          </a:p>
        </p:txBody>
      </p:sp>
      <p:pic>
        <p:nvPicPr>
          <p:cNvPr id="17" name="图片 16"/>
          <p:cNvPicPr>
            <a:picLocks noChangeAspect="1"/>
          </p:cNvPicPr>
          <p:nvPr/>
        </p:nvPicPr>
        <p:blipFill>
          <a:blip r:embed="rId7"/>
          <a:stretch>
            <a:fillRect/>
          </a:stretch>
        </p:blipFill>
        <p:spPr>
          <a:xfrm>
            <a:off x="1913890" y="3546475"/>
            <a:ext cx="2438400" cy="482600"/>
          </a:xfrm>
          <a:prstGeom prst="rect">
            <a:avLst/>
          </a:prstGeom>
        </p:spPr>
      </p:pic>
      <p:pic>
        <p:nvPicPr>
          <p:cNvPr id="21" name="图片 20"/>
          <p:cNvPicPr>
            <a:picLocks noChangeAspect="1"/>
          </p:cNvPicPr>
          <p:nvPr/>
        </p:nvPicPr>
        <p:blipFill>
          <a:blip r:embed="rId8"/>
          <a:stretch>
            <a:fillRect/>
          </a:stretch>
        </p:blipFill>
        <p:spPr>
          <a:xfrm>
            <a:off x="427355" y="4127500"/>
            <a:ext cx="7540625" cy="2352040"/>
          </a:xfrm>
          <a:prstGeom prst="rect">
            <a:avLst/>
          </a:prstGeom>
        </p:spPr>
      </p:pic>
      <p:sp>
        <p:nvSpPr>
          <p:cNvPr id="2" name="文本框 1"/>
          <p:cNvSpPr txBox="1"/>
          <p:nvPr/>
        </p:nvSpPr>
        <p:spPr>
          <a:xfrm>
            <a:off x="5278120" y="351790"/>
            <a:ext cx="3408680" cy="2861310"/>
          </a:xfrm>
          <a:prstGeom prst="rect">
            <a:avLst/>
          </a:prstGeom>
          <a:noFill/>
        </p:spPr>
        <p:txBody>
          <a:bodyPr wrap="square" rtlCol="0">
            <a:spAutoFit/>
          </a:bodyPr>
          <a:lstStyle/>
          <a:p>
            <a:r>
              <a:rPr lang="zh-CN" altLang="en-US"/>
              <a:t>替换动机：</a:t>
            </a:r>
            <a:r>
              <a:rPr lang="en-US" altLang="zh-CN"/>
              <a:t> </a:t>
            </a:r>
            <a:r>
              <a:rPr lang="zh-CN" altLang="en-US"/>
              <a:t>二阶邻域表示能力不足</a:t>
            </a:r>
            <a:r>
              <a:rPr lang="en-US" altLang="zh-CN"/>
              <a:t> =&gt; </a:t>
            </a:r>
            <a:r>
              <a:rPr lang="zh-CN" altLang="en-US"/>
              <a:t>替换</a:t>
            </a:r>
          </a:p>
          <a:p>
            <a:r>
              <a:rPr lang="zh-CN" altLang="en-US"/>
              <a:t>逼近</a:t>
            </a:r>
            <a:r>
              <a:rPr lang="en-US" altLang="zh-CN"/>
              <a:t>: </a:t>
            </a:r>
            <a:r>
              <a:rPr lang="zh-CN" altLang="en-US"/>
              <a:t>参数可学习</a:t>
            </a:r>
            <a:r>
              <a:rPr lang="en-US" altLang="zh-CN"/>
              <a:t> </a:t>
            </a:r>
            <a:r>
              <a:rPr lang="zh-CN" altLang="en-US"/>
              <a:t>修改卷积结构</a:t>
            </a:r>
            <a:endParaRPr lang="en-US" altLang="zh-CN"/>
          </a:p>
          <a:p>
            <a:endParaRPr lang="zh-CN" altLang="en-US"/>
          </a:p>
          <a:p>
            <a:r>
              <a:rPr lang="en-US" altLang="zh-CN"/>
              <a:t>L </a:t>
            </a:r>
            <a:r>
              <a:rPr lang="zh-CN" altLang="en-US"/>
              <a:t>线性，</a:t>
            </a:r>
            <a:r>
              <a:rPr lang="en-US" altLang="zh-CN"/>
              <a:t>HDLSS </a:t>
            </a:r>
            <a:r>
              <a:rPr lang="zh-CN" altLang="en-US"/>
              <a:t>下拉普拉斯不太精确，</a:t>
            </a:r>
          </a:p>
          <a:p>
            <a:r>
              <a:rPr lang="zh-CN" altLang="en-US"/>
              <a:t>这里先介绍</a:t>
            </a:r>
            <a:r>
              <a:rPr lang="en-US" altLang="zh-CN"/>
              <a:t> k </a:t>
            </a:r>
            <a:r>
              <a:rPr lang="zh-CN" altLang="en-US"/>
              <a:t>越大</a:t>
            </a:r>
            <a:r>
              <a:rPr lang="en-US" altLang="zh-CN"/>
              <a:t> </a:t>
            </a:r>
            <a:r>
              <a:rPr lang="zh-CN" altLang="en-US"/>
              <a:t>卷积核域越大</a:t>
            </a:r>
            <a:r>
              <a:rPr lang="en-US" altLang="zh-CN"/>
              <a:t> </a:t>
            </a:r>
            <a:r>
              <a:rPr lang="zh-CN" altLang="en-US"/>
              <a:t>但三阶的</a:t>
            </a:r>
            <a:r>
              <a:rPr lang="en-US" altLang="zh-CN"/>
              <a:t>L^2</a:t>
            </a:r>
            <a:r>
              <a:rPr lang="zh-CN" altLang="en-US"/>
              <a:t>误差放大问题</a:t>
            </a:r>
          </a:p>
          <a:p>
            <a:r>
              <a:rPr lang="en-US" altLang="zh-CN"/>
              <a:t>A =&gt; L</a:t>
            </a:r>
          </a:p>
          <a:p>
            <a:r>
              <a:rPr lang="zh-CN" altLang="en-US"/>
              <a:t>噪音分析</a:t>
            </a:r>
            <a:r>
              <a:rPr lang="en-US" altLang="zh-CN"/>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sz="3200" dirty="0">
                <a:latin typeface="Times New Roman" panose="02020503050405090304" pitchFamily="18" charset="0"/>
                <a:ea typeface="+mn-ea"/>
                <a:cs typeface="Times New Roman" panose="02020503050405090304" pitchFamily="18" charset="0"/>
                <a:sym typeface="+mn-lt"/>
              </a:rPr>
              <a:t>TGCN</a:t>
            </a:r>
            <a:r>
              <a:rPr lang="zh-CN" altLang="en-US" sz="3200" dirty="0">
                <a:latin typeface="Times New Roman" panose="02020503050405090304" pitchFamily="18" charset="0"/>
                <a:ea typeface="+mn-ea"/>
                <a:cs typeface="Times New Roman" panose="02020503050405090304" pitchFamily="18" charset="0"/>
                <a:sym typeface="+mn-lt"/>
              </a:rPr>
              <a:t>实验结果与模型概览</a:t>
            </a:r>
          </a:p>
        </p:txBody>
      </p:sp>
      <p:sp>
        <p:nvSpPr>
          <p:cNvPr id="16" name="文本框 15"/>
          <p:cNvSpPr txBox="1"/>
          <p:nvPr/>
        </p:nvSpPr>
        <p:spPr>
          <a:xfrm>
            <a:off x="1913255" y="2799715"/>
            <a:ext cx="5527675" cy="368300"/>
          </a:xfrm>
          <a:prstGeom prst="rect">
            <a:avLst/>
          </a:prstGeom>
          <a:solidFill>
            <a:schemeClr val="bg1"/>
          </a:solidFill>
          <a:ln>
            <a:noFill/>
          </a:ln>
        </p:spPr>
        <p:txBody>
          <a:bodyPr wrap="square" rtlCol="0">
            <a:spAutoFit/>
          </a:bodyPr>
          <a:lstStyle/>
          <a:p>
            <a:endParaRPr lang="zh-CN" altLang="en-US"/>
          </a:p>
        </p:txBody>
      </p:sp>
      <p:pic>
        <p:nvPicPr>
          <p:cNvPr id="6" name="图片 5" descr="14281696990551_.pic"/>
          <p:cNvPicPr>
            <a:picLocks noChangeAspect="1"/>
          </p:cNvPicPr>
          <p:nvPr/>
        </p:nvPicPr>
        <p:blipFill>
          <a:blip r:embed="rId3"/>
          <a:stretch>
            <a:fillRect/>
          </a:stretch>
        </p:blipFill>
        <p:spPr>
          <a:xfrm>
            <a:off x="211455" y="5812790"/>
            <a:ext cx="2860675" cy="900430"/>
          </a:xfrm>
          <a:prstGeom prst="rect">
            <a:avLst/>
          </a:prstGeom>
        </p:spPr>
      </p:pic>
      <p:pic>
        <p:nvPicPr>
          <p:cNvPr id="7" name="图片 6"/>
          <p:cNvPicPr>
            <a:picLocks noChangeAspect="1"/>
          </p:cNvPicPr>
          <p:nvPr/>
        </p:nvPicPr>
        <p:blipFill>
          <a:blip r:embed="rId4"/>
          <a:stretch>
            <a:fillRect/>
          </a:stretch>
        </p:blipFill>
        <p:spPr>
          <a:xfrm>
            <a:off x="211455" y="1172845"/>
            <a:ext cx="4669155" cy="508635"/>
          </a:xfrm>
          <a:prstGeom prst="rect">
            <a:avLst/>
          </a:prstGeom>
        </p:spPr>
      </p:pic>
      <p:pic>
        <p:nvPicPr>
          <p:cNvPr id="2" name="图片 1" descr="截屏2023-09-14 13.42.25"/>
          <p:cNvPicPr>
            <a:picLocks noChangeAspect="1"/>
          </p:cNvPicPr>
          <p:nvPr/>
        </p:nvPicPr>
        <p:blipFill>
          <a:blip r:embed="rId5"/>
          <a:stretch>
            <a:fillRect/>
          </a:stretch>
        </p:blipFill>
        <p:spPr>
          <a:xfrm>
            <a:off x="211455" y="2225040"/>
            <a:ext cx="7229475" cy="3587750"/>
          </a:xfrm>
          <a:prstGeom prst="rect">
            <a:avLst/>
          </a:prstGeom>
        </p:spPr>
      </p:pic>
      <p:pic>
        <p:nvPicPr>
          <p:cNvPr id="8" name="图片 7" descr="1331696666810_.pic"/>
          <p:cNvPicPr>
            <a:picLocks noChangeAspect="1"/>
          </p:cNvPicPr>
          <p:nvPr/>
        </p:nvPicPr>
        <p:blipFill>
          <a:blip r:embed="rId6"/>
          <a:stretch>
            <a:fillRect/>
          </a:stretch>
        </p:blipFill>
        <p:spPr>
          <a:xfrm>
            <a:off x="5084445" y="912495"/>
            <a:ext cx="3978275" cy="1209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altLang="zh-CN" sz="3200" dirty="0">
                <a:latin typeface="Times New Roman" panose="02020503050405090304" pitchFamily="18" charset="0"/>
                <a:ea typeface="+mn-ea"/>
                <a:cs typeface="Times New Roman" panose="02020503050405090304" pitchFamily="18" charset="0"/>
                <a:sym typeface="+mn-lt"/>
              </a:rPr>
              <a:t>Tensor GCN </a:t>
            </a:r>
            <a:r>
              <a:rPr lang="zh-CN" altLang="en-US" sz="3200" dirty="0">
                <a:latin typeface="Times New Roman" panose="02020503050405090304" pitchFamily="18" charset="0"/>
                <a:ea typeface="+mn-ea"/>
                <a:cs typeface="Times New Roman" panose="02020503050405090304" pitchFamily="18" charset="0"/>
                <a:sym typeface="+mn-lt"/>
              </a:rPr>
              <a:t>写作思路</a:t>
            </a:r>
          </a:p>
        </p:txBody>
      </p:sp>
      <p:sp>
        <p:nvSpPr>
          <p:cNvPr id="2" name="文本框 1"/>
          <p:cNvSpPr txBox="1"/>
          <p:nvPr/>
        </p:nvSpPr>
        <p:spPr>
          <a:xfrm>
            <a:off x="207010" y="1433195"/>
            <a:ext cx="8723630" cy="3415030"/>
          </a:xfrm>
          <a:prstGeom prst="rect">
            <a:avLst/>
          </a:prstGeom>
          <a:noFill/>
        </p:spPr>
        <p:txBody>
          <a:bodyPr wrap="square" rtlCol="0" anchor="t">
            <a:spAutoFit/>
          </a:bodyPr>
          <a:lstStyle/>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问题</a:t>
            </a:r>
            <a:r>
              <a:rPr lang="en-US" altLang="zh-CN" dirty="0">
                <a:latin typeface="Times New Roman" panose="02020503050405090304" pitchFamily="18" charset="0"/>
                <a:cs typeface="Times New Roman" panose="02020503050405090304" pitchFamily="18" charset="0"/>
                <a:sym typeface="+mn-ea"/>
              </a:rPr>
              <a:t>1</a:t>
            </a:r>
            <a:r>
              <a:rPr lang="zh-CN" altLang="en-US" dirty="0">
                <a:latin typeface="Times New Roman" panose="02020503050405090304" pitchFamily="18" charset="0"/>
                <a:cs typeface="Times New Roman" panose="02020503050405090304" pitchFamily="18" charset="0"/>
                <a:sym typeface="+mn-ea"/>
              </a:rPr>
              <a:t>：生信数据标签获取难度大</a:t>
            </a:r>
            <a:r>
              <a:rPr lang="en-US" altLang="zh-CN" dirty="0">
                <a:latin typeface="Times New Roman" panose="02020503050405090304" pitchFamily="18" charset="0"/>
                <a:cs typeface="Times New Roman" panose="02020503050405090304" pitchFamily="18" charset="0"/>
                <a:sym typeface="+mn-ea"/>
              </a:rPr>
              <a:t> </a:t>
            </a:r>
            <a:r>
              <a:rPr lang="zh-CN" altLang="en-US" dirty="0">
                <a:latin typeface="Times New Roman" panose="02020503050405090304" pitchFamily="18" charset="0"/>
                <a:cs typeface="Times New Roman" panose="02020503050405090304" pitchFamily="18" charset="0"/>
                <a:sym typeface="+mn-ea"/>
              </a:rPr>
              <a:t>（问题太大）</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方案：</a:t>
            </a:r>
            <a:r>
              <a:rPr lang="en-US" altLang="zh-CN" dirty="0">
                <a:latin typeface="Times New Roman" panose="02020503050405090304" pitchFamily="18" charset="0"/>
                <a:cs typeface="Times New Roman" panose="02020503050405090304" pitchFamily="18" charset="0"/>
                <a:sym typeface="+mn-ea"/>
              </a:rPr>
              <a:t>transductive learning</a:t>
            </a:r>
            <a:endParaRPr lang="zh-CN" altLang="en-US" dirty="0">
              <a:latin typeface="Times New Roman" panose="02020503050405090304" pitchFamily="18" charset="0"/>
              <a:cs typeface="Times New Roman" panose="02020503050405090304" pitchFamily="18" charset="0"/>
              <a:sym typeface="+mn-ea"/>
            </a:endParaRPr>
          </a:p>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问题</a:t>
            </a:r>
            <a:r>
              <a:rPr lang="en-US" altLang="zh-CN" dirty="0">
                <a:latin typeface="Times New Roman" panose="02020503050405090304" pitchFamily="18" charset="0"/>
                <a:cs typeface="Times New Roman" panose="02020503050405090304" pitchFamily="18" charset="0"/>
                <a:sym typeface="+mn-ea"/>
              </a:rPr>
              <a:t>2</a:t>
            </a:r>
            <a:r>
              <a:rPr lang="zh-CN" altLang="en-US" dirty="0">
                <a:latin typeface="Times New Roman" panose="02020503050405090304" pitchFamily="18" charset="0"/>
                <a:cs typeface="Times New Roman" panose="02020503050405090304" pitchFamily="18" charset="0"/>
                <a:sym typeface="+mn-ea"/>
              </a:rPr>
              <a:t>：基于两两相似性的距离度量缺少高阶邻域信息</a:t>
            </a: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方案：引入高阶相似度</a:t>
            </a:r>
          </a:p>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问题</a:t>
            </a:r>
            <a:r>
              <a:rPr lang="en-US" altLang="zh-CN" dirty="0">
                <a:latin typeface="Times New Roman" panose="02020503050405090304" pitchFamily="18" charset="0"/>
                <a:cs typeface="Times New Roman" panose="02020503050405090304" pitchFamily="18" charset="0"/>
                <a:sym typeface="+mn-ea"/>
              </a:rPr>
              <a:t>3: </a:t>
            </a:r>
            <a:r>
              <a:rPr lang="zh-CN" altLang="en-US" dirty="0">
                <a:latin typeface="Times New Roman" panose="02020503050405090304" pitchFamily="18" charset="0"/>
                <a:cs typeface="Times New Roman" panose="02020503050405090304" pitchFamily="18" charset="0"/>
                <a:sym typeface="+mn-ea"/>
              </a:rPr>
              <a:t>传统</a:t>
            </a:r>
            <a:r>
              <a:rPr lang="en-US" altLang="zh-CN" dirty="0">
                <a:latin typeface="Times New Roman" panose="02020503050405090304" pitchFamily="18" charset="0"/>
                <a:cs typeface="Times New Roman" panose="02020503050405090304" pitchFamily="18" charset="0"/>
                <a:sym typeface="+mn-ea"/>
              </a:rPr>
              <a:t>GCN</a:t>
            </a:r>
            <a:r>
              <a:rPr lang="zh-CN" altLang="en-US" dirty="0">
                <a:latin typeface="Times New Roman" panose="02020503050405090304" pitchFamily="18" charset="0"/>
                <a:cs typeface="Times New Roman" panose="02020503050405090304" pitchFamily="18" charset="0"/>
                <a:sym typeface="+mn-ea"/>
              </a:rPr>
              <a:t>表达能力不足</a:t>
            </a:r>
            <a:r>
              <a:rPr lang="en-US" altLang="zh-CN" dirty="0">
                <a:latin typeface="Times New Roman" panose="02020503050405090304" pitchFamily="18" charset="0"/>
                <a:cs typeface="Times New Roman" panose="02020503050405090304" pitchFamily="18" charset="0"/>
                <a:sym typeface="+mn-ea"/>
              </a:rPr>
              <a:t>/</a:t>
            </a:r>
            <a:r>
              <a:rPr lang="zh-CN" altLang="en-US" dirty="0">
                <a:latin typeface="Times New Roman" panose="02020503050405090304" pitchFamily="18" charset="0"/>
                <a:cs typeface="Times New Roman" panose="02020503050405090304" pitchFamily="18" charset="0"/>
                <a:sym typeface="+mn-ea"/>
              </a:rPr>
              <a:t>过平滑</a:t>
            </a:r>
            <a:r>
              <a:rPr lang="en-US" altLang="zh-CN" dirty="0">
                <a:latin typeface="Times New Roman" panose="02020503050405090304" pitchFamily="18" charset="0"/>
                <a:cs typeface="Times New Roman" panose="02020503050405090304" pitchFamily="18" charset="0"/>
                <a:sym typeface="+mn-ea"/>
              </a:rPr>
              <a:t> (</a:t>
            </a:r>
            <a:r>
              <a:rPr lang="zh-CN" altLang="en-US" dirty="0">
                <a:latin typeface="Times New Roman" panose="02020503050405090304" pitchFamily="18" charset="0"/>
                <a:cs typeface="Times New Roman" panose="02020503050405090304" pitchFamily="18" charset="0"/>
                <a:sym typeface="+mn-ea"/>
              </a:rPr>
              <a:t>难以证明</a:t>
            </a:r>
            <a:r>
              <a:rPr lang="en-US" altLang="zh-CN" dirty="0">
                <a:latin typeface="Times New Roman" panose="02020503050405090304" pitchFamily="18" charset="0"/>
                <a:cs typeface="Times New Roman" panose="02020503050405090304" pitchFamily="18" charset="0"/>
                <a:sym typeface="+mn-ea"/>
              </a:rPr>
              <a:t>)</a:t>
            </a:r>
            <a:endParaRPr lang="zh-CN" altLang="en-US" dirty="0">
              <a:latin typeface="Times New Roman" panose="02020503050405090304" pitchFamily="18" charset="0"/>
              <a:cs typeface="Times New Roman" panose="02020503050405090304" pitchFamily="18" charset="0"/>
              <a:sym typeface="+mn-ea"/>
            </a:endParaRPr>
          </a:p>
          <a:p>
            <a:pPr marL="800100" lvl="1"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方案：</a:t>
            </a:r>
            <a:r>
              <a:rPr dirty="0">
                <a:latin typeface="Times New Roman" panose="02020503050405090304" pitchFamily="18" charset="0"/>
                <a:cs typeface="Times New Roman" panose="02020503050405090304" pitchFamily="18" charset="0"/>
                <a:sym typeface="+mn-ea"/>
              </a:rPr>
              <a:t>高阶相似度+dropout+深层</a:t>
            </a:r>
            <a:r>
              <a:rPr lang="zh-CN" dirty="0">
                <a:latin typeface="Times New Roman" panose="02020503050405090304" pitchFamily="18" charset="0"/>
                <a:cs typeface="Times New Roman" panose="02020503050405090304" pitchFamily="18" charset="0"/>
                <a:sym typeface="+mn-ea"/>
              </a:rPr>
              <a:t>网络</a:t>
            </a:r>
            <a:endParaRPr dirty="0">
              <a:latin typeface="Times New Roman" panose="02020503050405090304" pitchFamily="18" charset="0"/>
              <a:cs typeface="Times New Roman" panose="02020503050405090304" pitchFamily="18" charset="0"/>
              <a:sym typeface="+mn-ea"/>
            </a:endParaRPr>
          </a:p>
          <a:p>
            <a:pPr marL="800100" lvl="1" indent="-342900" algn="just">
              <a:lnSpc>
                <a:spcPct val="150000"/>
              </a:lnSpc>
              <a:buClr>
                <a:schemeClr val="tx1"/>
              </a:buClr>
              <a:buFont typeface="Wingdings" panose="05000000000000000000" pitchFamily="2" charset="2"/>
              <a:buChar char="Ø"/>
            </a:pPr>
            <a:endParaRPr lang="zh-CN" altLang="en-US" dirty="0">
              <a:latin typeface="Times New Roman" panose="02020503050405090304" pitchFamily="18" charset="0"/>
              <a:cs typeface="Times New Roman" panose="02020503050405090304" pitchFamily="18" charset="0"/>
              <a:sym typeface="+mn-ea"/>
            </a:endParaRPr>
          </a:p>
          <a:p>
            <a:pPr lvl="1" indent="0" algn="just">
              <a:lnSpc>
                <a:spcPct val="150000"/>
              </a:lnSpc>
              <a:buClr>
                <a:schemeClr val="tx1"/>
              </a:buClr>
              <a:buFont typeface="Wingdings" panose="05000000000000000000" pitchFamily="2" charset="2"/>
              <a:buNone/>
            </a:pPr>
            <a:endParaRPr lang="zh-CN" altLang="en-US" dirty="0">
              <a:latin typeface="Times New Roman" panose="02020503050405090304" pitchFamily="18" charset="0"/>
              <a:cs typeface="Times New Roman" panose="02020503050405090304" pitchFamily="18" charset="0"/>
              <a:sym typeface="+mn-ea"/>
            </a:endParaRPr>
          </a:p>
        </p:txBody>
      </p:sp>
      <p:sp>
        <p:nvSpPr>
          <p:cNvPr id="14" name="矩形 13"/>
          <p:cNvSpPr/>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尝试解决的科学问题：</a:t>
            </a:r>
          </a:p>
        </p:txBody>
      </p:sp>
      <p:sp>
        <p:nvSpPr>
          <p:cNvPr id="5" name="矩形 4"/>
          <p:cNvSpPr/>
          <p:nvPr/>
        </p:nvSpPr>
        <p:spPr>
          <a:xfrm>
            <a:off x="292935" y="4032882"/>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当前疑问：</a:t>
            </a:r>
          </a:p>
        </p:txBody>
      </p:sp>
      <p:sp>
        <p:nvSpPr>
          <p:cNvPr id="13" name="文本框 12"/>
          <p:cNvSpPr txBox="1"/>
          <p:nvPr/>
        </p:nvSpPr>
        <p:spPr>
          <a:xfrm>
            <a:off x="292735" y="4689475"/>
            <a:ext cx="4572000" cy="1337945"/>
          </a:xfrm>
          <a:prstGeom prst="rect">
            <a:avLst/>
          </a:prstGeom>
          <a:noFill/>
        </p:spPr>
        <p:txBody>
          <a:bodyPr wrap="square" rtlCol="0" anchor="t">
            <a:spAutoFit/>
          </a:bodyPr>
          <a:lstStyle/>
          <a:p>
            <a:pPr marL="342900" indent="-342900" algn="l">
              <a:lnSpc>
                <a:spcPct val="150000"/>
              </a:lnSpc>
              <a:buClr>
                <a:schemeClr val="tx1"/>
              </a:buClr>
              <a:buFont typeface="Wingdings" panose="05000000000000000000" pitchFamily="2" charset="2"/>
              <a:buChar char="Ø"/>
            </a:pPr>
            <a:r>
              <a:rPr lang="zh-CN" altLang="en-US" dirty="0">
                <a:latin typeface="Times New Roman" panose="02020503050405090304" pitchFamily="18" charset="0"/>
                <a:cs typeface="Times New Roman" panose="02020503050405090304" pitchFamily="18" charset="0"/>
                <a:sym typeface="+mn-ea"/>
              </a:rPr>
              <a:t>模型引入问题</a:t>
            </a:r>
            <a:endParaRPr dirty="0">
              <a:latin typeface="Times New Roman" panose="02020503050405090304" pitchFamily="18" charset="0"/>
              <a:cs typeface="Times New Roman" panose="02020503050405090304" pitchFamily="18" charset="0"/>
              <a:sym typeface="+mn-ea"/>
            </a:endParaRPr>
          </a:p>
          <a:p>
            <a:pPr marL="800100" lvl="1" indent="-342900" algn="just">
              <a:lnSpc>
                <a:spcPct val="150000"/>
              </a:lnSpc>
              <a:buClr>
                <a:schemeClr val="tx1"/>
              </a:buClr>
              <a:buFont typeface="Wingdings" panose="05000000000000000000" pitchFamily="2" charset="2"/>
              <a:buChar char="Ø"/>
            </a:pPr>
            <a:endParaRPr lang="zh-CN" altLang="en-US" dirty="0">
              <a:latin typeface="Times New Roman" panose="02020503050405090304" pitchFamily="18" charset="0"/>
              <a:cs typeface="Times New Roman" panose="02020503050405090304" pitchFamily="18" charset="0"/>
              <a:sym typeface="+mn-ea"/>
            </a:endParaRPr>
          </a:p>
          <a:p>
            <a:pPr lvl="1" indent="0" algn="just">
              <a:lnSpc>
                <a:spcPct val="150000"/>
              </a:lnSpc>
              <a:buClr>
                <a:schemeClr val="tx1"/>
              </a:buClr>
              <a:buFont typeface="Wingdings" panose="05000000000000000000" pitchFamily="2" charset="2"/>
              <a:buNone/>
            </a:pPr>
            <a:endParaRPr lang="zh-CN" altLang="en-US" dirty="0">
              <a:latin typeface="Times New Roman" panose="02020503050405090304" pitchFamily="18" charset="0"/>
              <a:cs typeface="Times New Roman" panose="020205030504050903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en-US" altLang="zh-CN" sz="3600" b="1" dirty="0">
                <a:latin typeface="Times New Roman Bold" panose="02020503050405090304" charset="0"/>
                <a:cs typeface="Times New Roman Bold" panose="02020503050405090304" charset="0"/>
                <a:sym typeface="+mn-lt"/>
              </a:rPr>
              <a:t>TGCN</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2023</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12</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25</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87</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88</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10603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TGCN </a:t>
            </a:r>
            <a:r>
              <a:rPr lang="zh-CN" altLang="en-US" sz="3200" dirty="0">
                <a:latin typeface="Times New Roman" panose="02020503050405090304" pitchFamily="18" charset="0"/>
                <a:cs typeface="Times New Roman" panose="02020503050405090304" pitchFamily="18" charset="0"/>
                <a:sym typeface="+mn-lt"/>
              </a:rPr>
              <a:t>实验进展</a:t>
            </a:r>
          </a:p>
        </p:txBody>
      </p:sp>
      <p:grpSp>
        <p:nvGrpSpPr>
          <p:cNvPr id="13" name="组合 12"/>
          <p:cNvGrpSpPr/>
          <p:nvPr/>
        </p:nvGrpSpPr>
        <p:grpSpPr>
          <a:xfrm>
            <a:off x="250390" y="1155854"/>
            <a:ext cx="8681116" cy="2861310"/>
            <a:chOff x="206852" y="1029135"/>
            <a:chExt cx="8681116" cy="5916563"/>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06852" y="1029135"/>
              <a:ext cx="8327040" cy="59165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添加对比实验模型</a:t>
              </a:r>
              <a:r>
                <a:rPr lang="en-US" altLang="zh-CN" sz="2000" dirty="0">
                  <a:latin typeface="Times New Roman" panose="02020503050405090304" pitchFamily="18" charset="0"/>
                  <a:cs typeface="Times New Roman" panose="02020503050405090304" pitchFamily="18" charset="0"/>
                </a:rPr>
                <a:t> ChebNet</a:t>
              </a:r>
              <a:r>
                <a:rPr lang="zh-CN" altLang="en-US" sz="2000" dirty="0">
                  <a:latin typeface="Times New Roman" panose="02020503050405090304" pitchFamily="18" charset="0"/>
                  <a:cs typeface="Times New Roman" panose="02020503050405090304" pitchFamily="18" charset="0"/>
                </a:rPr>
                <a:t>（基于</a:t>
              </a:r>
              <a:r>
                <a:rPr lang="en-US" altLang="zh-CN" sz="2000" dirty="0">
                  <a:latin typeface="Times New Roman" panose="02020503050405090304" pitchFamily="18" charset="0"/>
                  <a:cs typeface="Times New Roman" panose="02020503050405090304" pitchFamily="18" charset="0"/>
                </a:rPr>
                <a:t> HDLSS </a:t>
              </a:r>
              <a:r>
                <a:rPr lang="zh-CN" altLang="en-US" sz="2000" dirty="0">
                  <a:latin typeface="Times New Roman" panose="02020503050405090304" pitchFamily="18" charset="0"/>
                  <a:cs typeface="Times New Roman" panose="02020503050405090304" pitchFamily="18" charset="0"/>
                </a:rPr>
                <a:t>数据集）</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修复数据集</a:t>
              </a:r>
              <a:r>
                <a:rPr lang="en-US" altLang="zh-CN" sz="2000" dirty="0">
                  <a:latin typeface="Times New Roman" panose="02020503050405090304" pitchFamily="18" charset="0"/>
                  <a:cs typeface="Times New Roman" panose="02020503050405090304" pitchFamily="18" charset="0"/>
                </a:rPr>
                <a:t> Colon</a:t>
              </a:r>
              <a:r>
                <a:rPr lang="zh-CN" altLang="en-US" sz="2000" dirty="0">
                  <a:latin typeface="Times New Roman" panose="02020503050405090304" pitchFamily="18" charset="0"/>
                  <a:cs typeface="Times New Roman" panose="02020503050405090304" pitchFamily="18" charset="0"/>
                </a:rPr>
                <a:t>，</a:t>
              </a:r>
              <a:r>
                <a:rPr lang="en-US" altLang="zh-CN" sz="2000" dirty="0">
                  <a:latin typeface="Times New Roman" panose="02020503050405090304" pitchFamily="18" charset="0"/>
                  <a:cs typeface="Times New Roman" panose="02020503050405090304" pitchFamily="18" charset="0"/>
                </a:rPr>
                <a:t>Leukemia</a:t>
              </a:r>
              <a:r>
                <a:rPr lang="zh-CN" altLang="en-US" sz="2000" dirty="0">
                  <a:latin typeface="Times New Roman" panose="02020503050405090304" pitchFamily="18" charset="0"/>
                  <a:cs typeface="Times New Roman" panose="02020503050405090304" pitchFamily="18" charset="0"/>
                </a:rPr>
                <a:t>，</a:t>
              </a:r>
              <a:r>
                <a:rPr lang="en-US" altLang="zh-CN" sz="2000" dirty="0">
                  <a:latin typeface="Times New Roman" panose="02020503050405090304" pitchFamily="18" charset="0"/>
                  <a:cs typeface="Times New Roman" panose="02020503050405090304" pitchFamily="18" charset="0"/>
                </a:rPr>
                <a:t>CLL_SUB</a:t>
              </a:r>
              <a:r>
                <a:rPr lang="zh-CN" altLang="en-US" sz="2000" dirty="0">
                  <a:latin typeface="Times New Roman" panose="02020503050405090304" pitchFamily="18" charset="0"/>
                  <a:cs typeface="Times New Roman" panose="02020503050405090304" pitchFamily="18" charset="0"/>
                </a:rPr>
                <a:t>的特征归一化问题</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修复数据集</a:t>
              </a:r>
              <a:r>
                <a:rPr lang="en-US" altLang="zh-CN" sz="2000" dirty="0">
                  <a:latin typeface="Times New Roman" panose="02020503050405090304" pitchFamily="18" charset="0"/>
                  <a:cs typeface="Times New Roman" panose="02020503050405090304" pitchFamily="18" charset="0"/>
                </a:rPr>
                <a:t> ALLAML, Leukemia </a:t>
              </a:r>
              <a:r>
                <a:rPr lang="zh-CN" altLang="en-US" sz="2000" dirty="0">
                  <a:latin typeface="Times New Roman" panose="02020503050405090304" pitchFamily="18" charset="0"/>
                  <a:cs typeface="Times New Roman" panose="02020503050405090304" pitchFamily="18" charset="0"/>
                </a:rPr>
                <a:t>计算</a:t>
              </a:r>
              <a:r>
                <a:rPr lang="en-US" altLang="zh-CN" sz="2000" dirty="0">
                  <a:latin typeface="Times New Roman" panose="02020503050405090304" pitchFamily="18" charset="0"/>
                  <a:cs typeface="Times New Roman" panose="02020503050405090304" pitchFamily="18" charset="0"/>
                </a:rPr>
                <a:t>UTC </a:t>
              </a:r>
              <a:r>
                <a:rPr lang="zh-CN" altLang="en-US" sz="2000" dirty="0">
                  <a:latin typeface="Times New Roman" panose="02020503050405090304" pitchFamily="18" charset="0"/>
                  <a:cs typeface="Times New Roman" panose="02020503050405090304" pitchFamily="18" charset="0"/>
                </a:rPr>
                <a:t>相似度小于</a:t>
              </a:r>
              <a:r>
                <a:rPr lang="en-US" altLang="zh-CN" sz="2000" dirty="0">
                  <a:latin typeface="Times New Roman" panose="02020503050405090304" pitchFamily="18" charset="0"/>
                  <a:cs typeface="Times New Roman" panose="02020503050405090304" pitchFamily="18" charset="0"/>
                </a:rPr>
                <a:t> 0</a:t>
              </a:r>
              <a:r>
                <a:rPr lang="zh-CN" altLang="en-US" sz="2000" dirty="0">
                  <a:latin typeface="Times New Roman" panose="02020503050405090304" pitchFamily="18" charset="0"/>
                  <a:cs typeface="Times New Roman" panose="02020503050405090304" pitchFamily="18" charset="0"/>
                </a:rPr>
                <a:t>问题</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修正</a:t>
              </a:r>
              <a:r>
                <a:rPr lang="en-US" altLang="zh-CN" sz="2000" dirty="0">
                  <a:latin typeface="Times New Roman" panose="02020503050405090304" pitchFamily="18" charset="0"/>
                  <a:cs typeface="Times New Roman" panose="02020503050405090304" pitchFamily="18" charset="0"/>
                </a:rPr>
                <a:t> F-Score, AUC, Recall </a:t>
              </a:r>
              <a:r>
                <a:rPr lang="zh-CN" altLang="en-US" sz="2000" dirty="0">
                  <a:latin typeface="Times New Roman" panose="02020503050405090304" pitchFamily="18" charset="0"/>
                  <a:cs typeface="Times New Roman" panose="02020503050405090304" pitchFamily="18" charset="0"/>
                </a:rPr>
                <a:t>统计范围，当前只统计测试样本</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其他</a:t>
              </a:r>
              <a:r>
                <a:rPr lang="en-US" altLang="zh-CN" sz="2000" dirty="0">
                  <a:latin typeface="Times New Roman" panose="02020503050405090304" pitchFamily="18" charset="0"/>
                  <a:cs typeface="Times New Roman" panose="02020503050405090304" pitchFamily="18" charset="0"/>
                </a:rPr>
                <a:t> bug </a:t>
              </a:r>
              <a:r>
                <a:rPr lang="zh-CN" altLang="en-US" sz="2000" dirty="0">
                  <a:latin typeface="Times New Roman" panose="02020503050405090304" pitchFamily="18" charset="0"/>
                  <a:cs typeface="Times New Roman" panose="02020503050405090304" pitchFamily="18" charset="0"/>
                </a:rPr>
                <a:t>修复和实验优化</a:t>
              </a:r>
            </a:p>
            <a:p>
              <a:pPr indent="0" algn="just">
                <a:lnSpc>
                  <a:spcPct val="150000"/>
                </a:lnSpc>
                <a:buClr>
                  <a:schemeClr val="tx1"/>
                </a:buClr>
                <a:buFont typeface="Wingdings" panose="05000000000000000000" pitchFamily="2" charset="2"/>
                <a:buNone/>
              </a:pPr>
              <a:endParaRPr lang="zh-CN" altLang="en-US" sz="2000" dirty="0">
                <a:latin typeface="Times New Roman" panose="02020503050405090304" pitchFamily="18" charset="0"/>
                <a:cs typeface="Times New Roman" panose="02020503050405090304" pitchFamily="18" charset="0"/>
              </a:endParaRPr>
            </a:p>
          </p:txBody>
        </p:sp>
      </p:grpSp>
      <p:pic>
        <p:nvPicPr>
          <p:cNvPr id="3" name="图片 2"/>
          <p:cNvPicPr>
            <a:picLocks noChangeAspect="1"/>
          </p:cNvPicPr>
          <p:nvPr>
            <p:custDataLst>
              <p:tags r:id="rId1"/>
            </p:custDataLst>
          </p:nvPr>
        </p:nvPicPr>
        <p:blipFill>
          <a:blip r:embed="rId4"/>
          <a:stretch>
            <a:fillRect/>
          </a:stretch>
        </p:blipFill>
        <p:spPr>
          <a:xfrm>
            <a:off x="1231900" y="3635375"/>
            <a:ext cx="6680200" cy="3086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89</a:t>
            </a:fld>
            <a:endParaRPr lang="zh-CN" altLang="en-US" dirty="0">
              <a:latin typeface="Times New Roman" panose="02020503050405090304" pitchFamily="18" charset="0"/>
              <a:cs typeface="Times New Roman" panose="02020503050405090304" pitchFamily="18" charset="0"/>
            </a:endParaRPr>
          </a:p>
        </p:txBody>
      </p:sp>
      <p:sp>
        <p:nvSpPr>
          <p:cNvPr id="7" name="内容占位符 6"/>
          <p:cNvSpPr>
            <a:spLocks noGrp="1"/>
          </p:cNvSpPr>
          <p:nvPr>
            <p:ph sz="quarter" idx="13"/>
          </p:nvPr>
        </p:nvSpPr>
        <p:spPr>
          <a:xfrm>
            <a:off x="250190" y="230505"/>
            <a:ext cx="5106035" cy="504825"/>
          </a:xfrm>
        </p:spPr>
        <p:txBody>
          <a:bodyPr>
            <a:noAutofit/>
          </a:bodyPr>
          <a:lstStyle/>
          <a:p>
            <a:r>
              <a:rPr lang="en-US" altLang="zh-CN" sz="3200" dirty="0">
                <a:latin typeface="Times New Roman" panose="02020503050405090304" pitchFamily="18" charset="0"/>
                <a:cs typeface="Times New Roman" panose="02020503050405090304" pitchFamily="18" charset="0"/>
                <a:sym typeface="+mn-lt"/>
              </a:rPr>
              <a:t>TGCN </a:t>
            </a:r>
            <a:r>
              <a:rPr lang="zh-CN" altLang="en-US" sz="3200" dirty="0">
                <a:latin typeface="Times New Roman" panose="02020503050405090304" pitchFamily="18" charset="0"/>
                <a:cs typeface="Times New Roman" panose="02020503050405090304" pitchFamily="18" charset="0"/>
                <a:sym typeface="+mn-lt"/>
              </a:rPr>
              <a:t>实验进展</a:t>
            </a:r>
          </a:p>
        </p:txBody>
      </p:sp>
      <p:grpSp>
        <p:nvGrpSpPr>
          <p:cNvPr id="13" name="组合 12"/>
          <p:cNvGrpSpPr/>
          <p:nvPr/>
        </p:nvGrpSpPr>
        <p:grpSpPr>
          <a:xfrm>
            <a:off x="250390" y="1155854"/>
            <a:ext cx="8681116" cy="2861310"/>
            <a:chOff x="206852" y="1029135"/>
            <a:chExt cx="8681116" cy="5916563"/>
          </a:xfrm>
        </p:grpSpPr>
        <p:sp>
          <p:nvSpPr>
            <p:cNvPr id="15" name="矩形 14"/>
            <p:cNvSpPr/>
            <p:nvPr/>
          </p:nvSpPr>
          <p:spPr>
            <a:xfrm>
              <a:off x="250032" y="1557446"/>
              <a:ext cx="8637936" cy="2525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latin typeface="Times New Roman" panose="02020503050405090304" pitchFamily="18" charset="0"/>
                <a:cs typeface="Times New Roman" panose="02020503050405090304" pitchFamily="18" charset="0"/>
              </a:endParaRPr>
            </a:p>
          </p:txBody>
        </p:sp>
        <p:sp>
          <p:nvSpPr>
            <p:cNvPr id="16" name="文本框 10"/>
            <p:cNvSpPr txBox="1"/>
            <p:nvPr/>
          </p:nvSpPr>
          <p:spPr>
            <a:xfrm>
              <a:off x="206852" y="1029135"/>
              <a:ext cx="8327040" cy="59165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添加对比实验模型</a:t>
              </a:r>
              <a:r>
                <a:rPr lang="en-US" altLang="zh-CN" sz="2000" dirty="0">
                  <a:latin typeface="Times New Roman" panose="02020503050405090304" pitchFamily="18" charset="0"/>
                  <a:cs typeface="Times New Roman" panose="02020503050405090304" pitchFamily="18" charset="0"/>
                </a:rPr>
                <a:t> ChebNet</a:t>
              </a:r>
              <a:r>
                <a:rPr lang="zh-CN" altLang="en-US" sz="2000" dirty="0">
                  <a:latin typeface="Times New Roman" panose="02020503050405090304" pitchFamily="18" charset="0"/>
                  <a:cs typeface="Times New Roman" panose="02020503050405090304" pitchFamily="18" charset="0"/>
                </a:rPr>
                <a:t>（基于</a:t>
              </a:r>
              <a:r>
                <a:rPr lang="en-US" altLang="zh-CN" sz="2000" dirty="0">
                  <a:latin typeface="Times New Roman" panose="02020503050405090304" pitchFamily="18" charset="0"/>
                  <a:cs typeface="Times New Roman" panose="02020503050405090304" pitchFamily="18" charset="0"/>
                </a:rPr>
                <a:t> HDLSS </a:t>
              </a:r>
              <a:r>
                <a:rPr lang="zh-CN" altLang="en-US" sz="2000" dirty="0">
                  <a:latin typeface="Times New Roman" panose="02020503050405090304" pitchFamily="18" charset="0"/>
                  <a:cs typeface="Times New Roman" panose="02020503050405090304" pitchFamily="18" charset="0"/>
                </a:rPr>
                <a:t>数据集）</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修复数据集</a:t>
              </a:r>
              <a:r>
                <a:rPr lang="en-US" altLang="zh-CN" sz="2000" dirty="0">
                  <a:latin typeface="Times New Roman" panose="02020503050405090304" pitchFamily="18" charset="0"/>
                  <a:cs typeface="Times New Roman" panose="02020503050405090304" pitchFamily="18" charset="0"/>
                </a:rPr>
                <a:t> Colon</a:t>
              </a:r>
              <a:r>
                <a:rPr lang="zh-CN" altLang="en-US" sz="2000" dirty="0">
                  <a:latin typeface="Times New Roman" panose="02020503050405090304" pitchFamily="18" charset="0"/>
                  <a:cs typeface="Times New Roman" panose="02020503050405090304" pitchFamily="18" charset="0"/>
                </a:rPr>
                <a:t>，</a:t>
              </a:r>
              <a:r>
                <a:rPr lang="en-US" altLang="zh-CN" sz="2000" dirty="0">
                  <a:latin typeface="Times New Roman" panose="02020503050405090304" pitchFamily="18" charset="0"/>
                  <a:cs typeface="Times New Roman" panose="02020503050405090304" pitchFamily="18" charset="0"/>
                </a:rPr>
                <a:t>Leukemia</a:t>
              </a:r>
              <a:r>
                <a:rPr lang="zh-CN" altLang="en-US" sz="2000" dirty="0">
                  <a:latin typeface="Times New Roman" panose="02020503050405090304" pitchFamily="18" charset="0"/>
                  <a:cs typeface="Times New Roman" panose="02020503050405090304" pitchFamily="18" charset="0"/>
                </a:rPr>
                <a:t>，</a:t>
              </a:r>
              <a:r>
                <a:rPr lang="en-US" altLang="zh-CN" sz="2000" dirty="0">
                  <a:latin typeface="Times New Roman" panose="02020503050405090304" pitchFamily="18" charset="0"/>
                  <a:cs typeface="Times New Roman" panose="02020503050405090304" pitchFamily="18" charset="0"/>
                </a:rPr>
                <a:t>CLL_SUB</a:t>
              </a:r>
              <a:r>
                <a:rPr lang="zh-CN" altLang="en-US" sz="2000" dirty="0">
                  <a:latin typeface="Times New Roman" panose="02020503050405090304" pitchFamily="18" charset="0"/>
                  <a:cs typeface="Times New Roman" panose="02020503050405090304" pitchFamily="18" charset="0"/>
                </a:rPr>
                <a:t>的特征归一化问题</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修复数据集</a:t>
              </a:r>
              <a:r>
                <a:rPr lang="en-US" altLang="zh-CN" sz="2000" dirty="0">
                  <a:latin typeface="Times New Roman" panose="02020503050405090304" pitchFamily="18" charset="0"/>
                  <a:cs typeface="Times New Roman" panose="02020503050405090304" pitchFamily="18" charset="0"/>
                </a:rPr>
                <a:t> ALLAML, Leukemia </a:t>
              </a:r>
              <a:r>
                <a:rPr lang="zh-CN" altLang="en-US" sz="2000" dirty="0">
                  <a:latin typeface="Times New Roman" panose="02020503050405090304" pitchFamily="18" charset="0"/>
                  <a:cs typeface="Times New Roman" panose="02020503050405090304" pitchFamily="18" charset="0"/>
                </a:rPr>
                <a:t>计算</a:t>
              </a:r>
              <a:r>
                <a:rPr lang="en-US" altLang="zh-CN" sz="2000" dirty="0">
                  <a:latin typeface="Times New Roman" panose="02020503050405090304" pitchFamily="18" charset="0"/>
                  <a:cs typeface="Times New Roman" panose="02020503050405090304" pitchFamily="18" charset="0"/>
                </a:rPr>
                <a:t>UTC </a:t>
              </a:r>
              <a:r>
                <a:rPr lang="zh-CN" altLang="en-US" sz="2000" dirty="0">
                  <a:latin typeface="Times New Roman" panose="02020503050405090304" pitchFamily="18" charset="0"/>
                  <a:cs typeface="Times New Roman" panose="02020503050405090304" pitchFamily="18" charset="0"/>
                </a:rPr>
                <a:t>相似度小于</a:t>
              </a:r>
              <a:r>
                <a:rPr lang="en-US" altLang="zh-CN" sz="2000" dirty="0">
                  <a:latin typeface="Times New Roman" panose="02020503050405090304" pitchFamily="18" charset="0"/>
                  <a:cs typeface="Times New Roman" panose="02020503050405090304" pitchFamily="18" charset="0"/>
                </a:rPr>
                <a:t> 0</a:t>
              </a:r>
              <a:r>
                <a:rPr lang="zh-CN" altLang="en-US" sz="2000" dirty="0">
                  <a:latin typeface="Times New Roman" panose="02020503050405090304" pitchFamily="18" charset="0"/>
                  <a:cs typeface="Times New Roman" panose="02020503050405090304" pitchFamily="18" charset="0"/>
                </a:rPr>
                <a:t>问题</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修正</a:t>
              </a:r>
              <a:r>
                <a:rPr lang="en-US" altLang="zh-CN" sz="2000" dirty="0">
                  <a:latin typeface="Times New Roman" panose="02020503050405090304" pitchFamily="18" charset="0"/>
                  <a:cs typeface="Times New Roman" panose="02020503050405090304" pitchFamily="18" charset="0"/>
                </a:rPr>
                <a:t> F-Score, AUC, Recall </a:t>
              </a:r>
              <a:r>
                <a:rPr lang="zh-CN" altLang="en-US" sz="2000" dirty="0">
                  <a:latin typeface="Times New Roman" panose="02020503050405090304" pitchFamily="18" charset="0"/>
                  <a:cs typeface="Times New Roman" panose="02020503050405090304" pitchFamily="18" charset="0"/>
                </a:rPr>
                <a:t>统计范围，当前只统计测试样本</a:t>
              </a:r>
            </a:p>
            <a:p>
              <a:pPr marL="342900" indent="-342900" algn="just">
                <a:lnSpc>
                  <a:spcPct val="150000"/>
                </a:lnSpc>
                <a:buClr>
                  <a:schemeClr val="tx1"/>
                </a:buClr>
                <a:buFont typeface="Wingdings" panose="05000000000000000000" pitchFamily="2" charset="2"/>
                <a:buChar char="Ø"/>
              </a:pPr>
              <a:r>
                <a:rPr lang="zh-CN" altLang="en-US" sz="2000" dirty="0">
                  <a:latin typeface="Times New Roman" panose="02020503050405090304" pitchFamily="18" charset="0"/>
                  <a:cs typeface="Times New Roman" panose="02020503050405090304" pitchFamily="18" charset="0"/>
                </a:rPr>
                <a:t>其他</a:t>
              </a:r>
              <a:r>
                <a:rPr lang="en-US" altLang="zh-CN" sz="2000" dirty="0">
                  <a:latin typeface="Times New Roman" panose="02020503050405090304" pitchFamily="18" charset="0"/>
                  <a:cs typeface="Times New Roman" panose="02020503050405090304" pitchFamily="18" charset="0"/>
                </a:rPr>
                <a:t> bug </a:t>
              </a:r>
              <a:r>
                <a:rPr lang="zh-CN" altLang="en-US" sz="2000" dirty="0">
                  <a:latin typeface="Times New Roman" panose="02020503050405090304" pitchFamily="18" charset="0"/>
                  <a:cs typeface="Times New Roman" panose="02020503050405090304" pitchFamily="18" charset="0"/>
                </a:rPr>
                <a:t>修复和实验优化</a:t>
              </a:r>
            </a:p>
            <a:p>
              <a:pPr indent="0" algn="just">
                <a:lnSpc>
                  <a:spcPct val="150000"/>
                </a:lnSpc>
                <a:buClr>
                  <a:schemeClr val="tx1"/>
                </a:buClr>
                <a:buFont typeface="Wingdings" panose="05000000000000000000" pitchFamily="2" charset="2"/>
                <a:buNone/>
              </a:pPr>
              <a:endParaRPr lang="zh-CN" altLang="en-US" sz="2000" dirty="0">
                <a:latin typeface="Times New Roman" panose="02020503050405090304" pitchFamily="18" charset="0"/>
                <a:cs typeface="Times New Roman" panose="02020503050405090304" pitchFamily="18" charset="0"/>
              </a:endParaRPr>
            </a:p>
          </p:txBody>
        </p:sp>
      </p:grpSp>
      <p:pic>
        <p:nvPicPr>
          <p:cNvPr id="3" name="图片 2"/>
          <p:cNvPicPr>
            <a:picLocks noChangeAspect="1"/>
          </p:cNvPicPr>
          <p:nvPr>
            <p:custDataLst>
              <p:tags r:id="rId1"/>
            </p:custDataLst>
          </p:nvPr>
        </p:nvPicPr>
        <p:blipFill>
          <a:blip r:embed="rId4"/>
          <a:stretch>
            <a:fillRect/>
          </a:stretch>
        </p:blipFill>
        <p:spPr>
          <a:xfrm>
            <a:off x="1231900" y="3635375"/>
            <a:ext cx="6680200" cy="3086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zh-CN" altLang="en-US" sz="3200" dirty="0">
                <a:latin typeface="Times New Roman" panose="02020503050405090304" pitchFamily="18" charset="0"/>
                <a:ea typeface="+mn-ea"/>
                <a:cs typeface="Times New Roman" panose="02020503050405090304" pitchFamily="18" charset="0"/>
                <a:sym typeface="+mn-lt"/>
              </a:rPr>
              <a:t>张量化图卷积改进思路</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250030" y="2716826"/>
            <a:ext cx="8436770" cy="3502660"/>
          </a:xfrm>
          <a:prstGeom prst="rect">
            <a:avLst/>
          </a:prstGeom>
        </p:spPr>
        <p:txBody>
          <a:bodyPr wrap="square">
            <a:spAutoFit/>
          </a:bodyPr>
          <a:lstStyle/>
          <a:p>
            <a:pPr marL="342900"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正在解决：</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速度改进</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权重矩阵相比原来扩列了三倍，模型收敛慢</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原版</a:t>
            </a:r>
            <a:r>
              <a:rPr lang="en-US" altLang="zh-CN" sz="2000" b="1" dirty="0">
                <a:solidFill>
                  <a:srgbClr val="000000"/>
                </a:solidFill>
                <a:latin typeface="+mn-ea"/>
              </a:rPr>
              <a:t>gcn</a:t>
            </a:r>
            <a:r>
              <a:rPr lang="zh-CN" altLang="en-US" sz="2000" b="1" dirty="0">
                <a:solidFill>
                  <a:srgbClr val="000000"/>
                </a:solidFill>
                <a:latin typeface="+mn-ea"/>
              </a:rPr>
              <a:t>依赖</a:t>
            </a:r>
            <a:r>
              <a:rPr lang="en-US" altLang="zh-CN" sz="2000" b="1" dirty="0">
                <a:solidFill>
                  <a:srgbClr val="000000"/>
                </a:solidFill>
                <a:latin typeface="+mn-ea"/>
              </a:rPr>
              <a:t>dropout</a:t>
            </a:r>
            <a:r>
              <a:rPr lang="zh-CN" altLang="en-US" sz="2000" b="1" dirty="0">
                <a:solidFill>
                  <a:srgbClr val="000000"/>
                </a:solidFill>
                <a:latin typeface="+mn-ea"/>
              </a:rPr>
              <a:t>，需要调参</a:t>
            </a:r>
          </a:p>
          <a:p>
            <a:pPr marL="80010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000" b="1" dirty="0">
                <a:solidFill>
                  <a:srgbClr val="000000"/>
                </a:solidFill>
                <a:latin typeface="+mn-ea"/>
              </a:rPr>
              <a:t>是否可以尝试把三阶相似度换成不可分解的相似度</a:t>
            </a:r>
          </a:p>
          <a:p>
            <a:pPr marL="800100" lvl="1" indent="-342900" algn="just">
              <a:lnSpc>
                <a:spcPct val="150000"/>
              </a:lnSpc>
              <a:spcBef>
                <a:spcPts val="1000"/>
              </a:spcBef>
              <a:buClr>
                <a:schemeClr val="bg2">
                  <a:lumMod val="50000"/>
                </a:schemeClr>
              </a:buClr>
              <a:buFont typeface="Wingdings" panose="05000000000000000000" pitchFamily="2" charset="2"/>
              <a:buChar char="Ø"/>
            </a:pPr>
            <a:endParaRPr lang="zh-CN" altLang="en-US" sz="2000" b="1" dirty="0">
              <a:solidFill>
                <a:srgbClr val="000000"/>
              </a:solidFill>
              <a:latin typeface="+mn-ea"/>
            </a:endParaRPr>
          </a:p>
        </p:txBody>
      </p:sp>
      <p:pic>
        <p:nvPicPr>
          <p:cNvPr id="9" name="图片 8"/>
          <p:cNvPicPr>
            <a:picLocks noChangeAspect="1"/>
          </p:cNvPicPr>
          <p:nvPr/>
        </p:nvPicPr>
        <p:blipFill>
          <a:blip r:embed="rId3"/>
          <a:stretch>
            <a:fillRect/>
          </a:stretch>
        </p:blipFill>
        <p:spPr>
          <a:xfrm>
            <a:off x="326390" y="1212850"/>
            <a:ext cx="5568315" cy="10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90</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altLang="zh-CN" sz="3200" dirty="0">
                <a:latin typeface="Times New Roman" panose="02020503050405090304" pitchFamily="18" charset="0"/>
                <a:ea typeface="+mn-ea"/>
                <a:cs typeface="Times New Roman" panose="02020503050405090304" pitchFamily="18" charset="0"/>
                <a:sym typeface="+mn-lt"/>
              </a:rPr>
              <a:t>TGCN </a:t>
            </a:r>
            <a:r>
              <a:rPr lang="zh-CN" altLang="en-US" sz="3200" dirty="0">
                <a:latin typeface="Times New Roman" panose="02020503050405090304" pitchFamily="18" charset="0"/>
                <a:ea typeface="+mn-ea"/>
                <a:cs typeface="Times New Roman" panose="02020503050405090304" pitchFamily="18" charset="0"/>
                <a:sym typeface="+mn-lt"/>
              </a:rPr>
              <a:t>实验计划</a:t>
            </a:r>
          </a:p>
        </p:txBody>
      </p:sp>
      <p:sp>
        <p:nvSpPr>
          <p:cNvPr id="14" name="矩形 13"/>
          <p:cNvSpPr/>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正在做：</a:t>
            </a:r>
          </a:p>
        </p:txBody>
      </p:sp>
      <p:sp>
        <p:nvSpPr>
          <p:cNvPr id="16" name="文本框 15"/>
          <p:cNvSpPr txBox="1"/>
          <p:nvPr>
            <p:custDataLst>
              <p:tags r:id="rId1"/>
            </p:custDataLst>
          </p:nvPr>
        </p:nvSpPr>
        <p:spPr>
          <a:xfrm>
            <a:off x="292735" y="1433195"/>
            <a:ext cx="7695565" cy="341503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新的参数搜索实验结果尚未更新完毕</a:t>
            </a:r>
            <a:endParaRPr lang="en-US" altLang="zh-CN"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sym typeface="+mn-ea"/>
              </a:rPr>
              <a:t>F-Score</a:t>
            </a:r>
            <a:r>
              <a:rPr lang="zh-CN" altLang="en-US" sz="2400" dirty="0">
                <a:latin typeface="Times New Roman" panose="02020503050405090304" pitchFamily="18" charset="0"/>
                <a:cs typeface="Times New Roman" panose="02020503050405090304" pitchFamily="18" charset="0"/>
                <a:sym typeface="+mn-ea"/>
              </a:rPr>
              <a:t>等指标去除训练样本后反而上升</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消融实验</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噪声实验</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收敛性实验图表</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参数分析图表</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91</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sz="3200" dirty="0">
                <a:latin typeface="Times New Roman" panose="02020503050405090304" pitchFamily="18" charset="0"/>
                <a:ea typeface="+mn-ea"/>
                <a:cs typeface="Times New Roman" panose="02020503050405090304" pitchFamily="18" charset="0"/>
                <a:sym typeface="+mn-lt"/>
              </a:rPr>
              <a:t>TGCN </a:t>
            </a:r>
            <a:r>
              <a:rPr lang="zh-CN" altLang="en-US" sz="3200" dirty="0">
                <a:latin typeface="Times New Roman" panose="02020503050405090304" pitchFamily="18" charset="0"/>
                <a:ea typeface="+mn-ea"/>
                <a:cs typeface="Times New Roman" panose="02020503050405090304" pitchFamily="18" charset="0"/>
                <a:sym typeface="+mn-lt"/>
              </a:rPr>
              <a:t>实验结果更新</a:t>
            </a:r>
          </a:p>
        </p:txBody>
      </p:sp>
      <p:pic>
        <p:nvPicPr>
          <p:cNvPr id="7" name="图片 6"/>
          <p:cNvPicPr>
            <a:picLocks noChangeAspect="1"/>
          </p:cNvPicPr>
          <p:nvPr/>
        </p:nvPicPr>
        <p:blipFill>
          <a:blip r:embed="rId4"/>
          <a:stretch>
            <a:fillRect/>
          </a:stretch>
        </p:blipFill>
        <p:spPr>
          <a:xfrm>
            <a:off x="4250055" y="150495"/>
            <a:ext cx="4669155" cy="508635"/>
          </a:xfrm>
          <a:prstGeom prst="rect">
            <a:avLst/>
          </a:prstGeom>
        </p:spPr>
      </p:pic>
      <p:pic>
        <p:nvPicPr>
          <p:cNvPr id="3" name="图片 2"/>
          <p:cNvPicPr>
            <a:picLocks noChangeAspect="1"/>
          </p:cNvPicPr>
          <p:nvPr>
            <p:custDataLst>
              <p:tags r:id="rId1"/>
            </p:custDataLst>
          </p:nvPr>
        </p:nvPicPr>
        <p:blipFill>
          <a:blip r:embed="rId5"/>
          <a:stretch>
            <a:fillRect/>
          </a:stretch>
        </p:blipFill>
        <p:spPr>
          <a:xfrm>
            <a:off x="1072515" y="962660"/>
            <a:ext cx="6998970" cy="5895340"/>
          </a:xfrm>
          <a:prstGeom prst="rect">
            <a:avLst/>
          </a:prstGeom>
        </p:spPr>
      </p:pic>
      <p:sp>
        <p:nvSpPr>
          <p:cNvPr id="2" name="文本框 1"/>
          <p:cNvSpPr txBox="1"/>
          <p:nvPr/>
        </p:nvSpPr>
        <p:spPr>
          <a:xfrm>
            <a:off x="4912360" y="8917940"/>
            <a:ext cx="3048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92</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sz="3200" dirty="0">
                <a:latin typeface="Times New Roman" panose="02020503050405090304" pitchFamily="18" charset="0"/>
                <a:ea typeface="+mn-ea"/>
                <a:cs typeface="Times New Roman" panose="02020503050405090304" pitchFamily="18" charset="0"/>
                <a:sym typeface="+mn-lt"/>
              </a:rPr>
              <a:t>TGCN </a:t>
            </a:r>
            <a:r>
              <a:rPr lang="zh-CN" altLang="en-US" sz="3200" dirty="0">
                <a:latin typeface="Times New Roman" panose="02020503050405090304" pitchFamily="18" charset="0"/>
                <a:ea typeface="+mn-ea"/>
                <a:cs typeface="Times New Roman" panose="02020503050405090304" pitchFamily="18" charset="0"/>
                <a:sym typeface="+mn-lt"/>
              </a:rPr>
              <a:t>实验结果更新</a:t>
            </a:r>
          </a:p>
        </p:txBody>
      </p:sp>
      <p:pic>
        <p:nvPicPr>
          <p:cNvPr id="7" name="图片 6"/>
          <p:cNvPicPr>
            <a:picLocks noChangeAspect="1"/>
          </p:cNvPicPr>
          <p:nvPr/>
        </p:nvPicPr>
        <p:blipFill>
          <a:blip r:embed="rId4"/>
          <a:stretch>
            <a:fillRect/>
          </a:stretch>
        </p:blipFill>
        <p:spPr>
          <a:xfrm>
            <a:off x="4250055" y="150495"/>
            <a:ext cx="4669155" cy="508635"/>
          </a:xfrm>
          <a:prstGeom prst="rect">
            <a:avLst/>
          </a:prstGeom>
        </p:spPr>
      </p:pic>
      <p:pic>
        <p:nvPicPr>
          <p:cNvPr id="3" name="图片 2"/>
          <p:cNvPicPr>
            <a:picLocks noChangeAspect="1"/>
          </p:cNvPicPr>
          <p:nvPr>
            <p:custDataLst>
              <p:tags r:id="rId1"/>
            </p:custDataLst>
          </p:nvPr>
        </p:nvPicPr>
        <p:blipFill>
          <a:blip r:embed="rId5"/>
          <a:stretch>
            <a:fillRect/>
          </a:stretch>
        </p:blipFill>
        <p:spPr>
          <a:xfrm>
            <a:off x="1072515" y="962660"/>
            <a:ext cx="6998970" cy="5895340"/>
          </a:xfrm>
          <a:prstGeom prst="rect">
            <a:avLst/>
          </a:prstGeom>
        </p:spPr>
      </p:pic>
      <p:sp>
        <p:nvSpPr>
          <p:cNvPr id="2" name="文本框 1"/>
          <p:cNvSpPr txBox="1"/>
          <p:nvPr/>
        </p:nvSpPr>
        <p:spPr>
          <a:xfrm>
            <a:off x="4912360" y="8917940"/>
            <a:ext cx="3048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93</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r>
              <a:rPr lang="en-US" altLang="zh-CN" sz="3200" dirty="0">
                <a:latin typeface="Times New Roman" panose="02020503050405090304" pitchFamily="18" charset="0"/>
                <a:ea typeface="+mn-ea"/>
                <a:cs typeface="Times New Roman" panose="02020503050405090304" pitchFamily="18" charset="0"/>
                <a:sym typeface="+mn-lt"/>
              </a:rPr>
              <a:t>TGCN </a:t>
            </a:r>
            <a:r>
              <a:rPr lang="zh-CN" altLang="en-US" sz="3200" dirty="0">
                <a:latin typeface="Times New Roman" panose="02020503050405090304" pitchFamily="18" charset="0"/>
                <a:ea typeface="+mn-ea"/>
                <a:cs typeface="Times New Roman" panose="02020503050405090304" pitchFamily="18" charset="0"/>
                <a:sym typeface="+mn-lt"/>
              </a:rPr>
              <a:t>实验计划</a:t>
            </a:r>
          </a:p>
        </p:txBody>
      </p:sp>
      <p:sp>
        <p:nvSpPr>
          <p:cNvPr id="14" name="矩形 13"/>
          <p:cNvSpPr/>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正在做：</a:t>
            </a:r>
          </a:p>
        </p:txBody>
      </p:sp>
      <p:sp>
        <p:nvSpPr>
          <p:cNvPr id="16" name="文本框 15"/>
          <p:cNvSpPr txBox="1"/>
          <p:nvPr>
            <p:custDataLst>
              <p:tags r:id="rId1"/>
            </p:custDataLst>
          </p:nvPr>
        </p:nvSpPr>
        <p:spPr>
          <a:xfrm>
            <a:off x="292735" y="1433195"/>
            <a:ext cx="7695565" cy="341503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新的参数搜索实验结果尚未更新完毕</a:t>
            </a:r>
            <a:endParaRPr lang="en-US" altLang="zh-CN"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sym typeface="+mn-ea"/>
              </a:rPr>
              <a:t>F-Score</a:t>
            </a:r>
            <a:r>
              <a:rPr lang="zh-CN" altLang="en-US" sz="2400" dirty="0">
                <a:latin typeface="Times New Roman" panose="02020503050405090304" pitchFamily="18" charset="0"/>
                <a:cs typeface="Times New Roman" panose="02020503050405090304" pitchFamily="18" charset="0"/>
                <a:sym typeface="+mn-ea"/>
              </a:rPr>
              <a:t>等指标去除训练样本后反而上升</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消融实验</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噪声实验</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收敛性实验图表</a:t>
            </a:r>
            <a:endParaRPr lang="zh-CN" altLang="en-US" sz="2400" dirty="0">
              <a:latin typeface="Times New Roman" panose="02020503050405090304" pitchFamily="18" charset="0"/>
              <a:cs typeface="Times New Roman" panose="02020503050405090304" pitchFamily="18" charset="0"/>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参数分析图表</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a:bodyPr>
          <a:lstStyle/>
          <a:p>
            <a:r>
              <a:rPr lang="en-US" altLang="zh-CN" sz="3600" b="1" dirty="0">
                <a:latin typeface="Times New Roman Bold" panose="02020503050405090304" charset="0"/>
                <a:cs typeface="Times New Roman Bold" panose="02020503050405090304" charset="0"/>
                <a:sym typeface="+mn-lt"/>
              </a:rPr>
              <a:t>2023 </a:t>
            </a:r>
            <a:r>
              <a:rPr lang="zh-CN" altLang="en-US" sz="3600" b="1" dirty="0">
                <a:latin typeface="Times New Roman Bold" panose="02020503050405090304" charset="0"/>
                <a:cs typeface="Times New Roman Bold" panose="02020503050405090304" charset="0"/>
                <a:sym typeface="+mn-lt"/>
              </a:rPr>
              <a:t>年工作小结</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1</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19</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94</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95</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497205"/>
            <a:ext cx="8160545" cy="809626"/>
          </a:xfrm>
        </p:spPr>
        <p:txBody>
          <a:bodyPr>
            <a:normAutofit lnSpcReduction="10000"/>
          </a:bodyPr>
          <a:lstStyle/>
          <a:p>
            <a:r>
              <a:rPr lang="en-US" altLang="zh-CN" sz="3200" dirty="0">
                <a:latin typeface="Times New Roman" panose="02020503050405090304" pitchFamily="18" charset="0"/>
                <a:ea typeface="+mn-ea"/>
                <a:cs typeface="Times New Roman" panose="02020503050405090304" pitchFamily="18" charset="0"/>
                <a:sym typeface="+mn-lt"/>
              </a:rPr>
              <a:t>2023 </a:t>
            </a:r>
            <a:r>
              <a:rPr lang="zh-CN" altLang="en-US" sz="3200" dirty="0">
                <a:latin typeface="Times New Roman" panose="02020503050405090304" pitchFamily="18" charset="0"/>
                <a:ea typeface="+mn-ea"/>
                <a:cs typeface="Times New Roman" panose="02020503050405090304" pitchFamily="18" charset="0"/>
                <a:sym typeface="+mn-lt"/>
              </a:rPr>
              <a:t>年度工作小结</a:t>
            </a:r>
          </a:p>
          <a:p>
            <a:endParaRPr lang="zh-CN" altLang="en-US" sz="3200" dirty="0">
              <a:latin typeface="Times New Roman" panose="02020503050405090304" pitchFamily="18" charset="0"/>
              <a:ea typeface="+mn-ea"/>
              <a:cs typeface="Times New Roman" panose="02020503050405090304" pitchFamily="18" charset="0"/>
              <a:sym typeface="+mn-lt"/>
            </a:endParaRPr>
          </a:p>
        </p:txBody>
      </p:sp>
      <p:sp>
        <p:nvSpPr>
          <p:cNvPr id="5" name="文本框 4"/>
          <p:cNvSpPr txBox="1"/>
          <p:nvPr/>
        </p:nvSpPr>
        <p:spPr>
          <a:xfrm>
            <a:off x="4417060" y="3244850"/>
            <a:ext cx="309880" cy="368300"/>
          </a:xfrm>
          <a:prstGeom prst="rect">
            <a:avLst/>
          </a:prstGeom>
          <a:noFill/>
        </p:spPr>
        <p:txBody>
          <a:bodyPr wrap="none" rtlCol="0" anchor="t">
            <a:spAutoFit/>
          </a:bodyPr>
          <a:lstStyle/>
          <a:p>
            <a:endParaRPr lang="zh-CN" altLang="en-US"/>
          </a:p>
        </p:txBody>
      </p:sp>
      <p:sp>
        <p:nvSpPr>
          <p:cNvPr id="6" name="矩形 5"/>
          <p:cNvSpPr/>
          <p:nvPr/>
        </p:nvSpPr>
        <p:spPr>
          <a:xfrm>
            <a:off x="1664810" y="2208826"/>
            <a:ext cx="8436770" cy="2009775"/>
          </a:xfrm>
          <a:prstGeom prst="rect">
            <a:avLst/>
          </a:prstGeom>
        </p:spPr>
        <p:txBody>
          <a:bodyPr wrap="square">
            <a:spAutoFit/>
          </a:bodyPr>
          <a:lstStyle/>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sym typeface="+mn-ea"/>
              </a:rPr>
              <a:t>论文阅读与撰写</a:t>
            </a: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论文工作：</a:t>
            </a:r>
            <a:r>
              <a:rPr lang="en-US" altLang="zh-CN" sz="2400" b="1" dirty="0">
                <a:solidFill>
                  <a:srgbClr val="000000"/>
                </a:solidFill>
                <a:latin typeface="+mn-ea"/>
              </a:rPr>
              <a:t>Tensor-GCN</a:t>
            </a:r>
            <a:endParaRPr lang="zh-CN" altLang="en-US" sz="2400" b="1" dirty="0">
              <a:solidFill>
                <a:srgbClr val="000000"/>
              </a:solidFill>
              <a:latin typeface="+mn-ea"/>
            </a:endParaRPr>
          </a:p>
          <a:p>
            <a:pPr marL="0" lvl="1" indent="-342900" algn="just">
              <a:lnSpc>
                <a:spcPct val="150000"/>
              </a:lnSpc>
              <a:spcBef>
                <a:spcPts val="1000"/>
              </a:spcBef>
              <a:buClr>
                <a:schemeClr val="bg2">
                  <a:lumMod val="50000"/>
                </a:schemeClr>
              </a:buClr>
              <a:buFont typeface="Wingdings" panose="05000000000000000000" pitchFamily="2" charset="2"/>
              <a:buChar char="Ø"/>
            </a:pPr>
            <a:r>
              <a:rPr lang="zh-CN" altLang="en-US" sz="2400" b="1" dirty="0">
                <a:solidFill>
                  <a:srgbClr val="000000"/>
                </a:solidFill>
                <a:latin typeface="+mn-ea"/>
              </a:rPr>
              <a:t>其他工作与未来计划</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96</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论文工作</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矩形 2"/>
          <p:cNvSpPr/>
          <p:nvPr>
            <p:custDataLst>
              <p:tags r:id="rId2"/>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latin typeface="Times New Roman" panose="02020503050405090304" pitchFamily="18" charset="0"/>
                <a:cs typeface="Times New Roman" panose="02020503050405090304" pitchFamily="18" charset="0"/>
              </a:rPr>
              <a:t>Tensor based Graph Convolutional Networks for HDLSS Data</a:t>
            </a:r>
          </a:p>
        </p:txBody>
      </p:sp>
      <p:sp>
        <p:nvSpPr>
          <p:cNvPr id="9" name="文本框 8"/>
          <p:cNvSpPr txBox="1"/>
          <p:nvPr>
            <p:custDataLst>
              <p:tags r:id="rId3"/>
            </p:custDataLst>
          </p:nvPr>
        </p:nvSpPr>
        <p:spPr>
          <a:xfrm>
            <a:off x="292735" y="1921510"/>
            <a:ext cx="7695565" cy="3322955"/>
          </a:xfrm>
          <a:prstGeom prst="rect">
            <a:avLst/>
          </a:prstGeom>
          <a:solidFill>
            <a:schemeClr val="bg1"/>
          </a:solidFill>
          <a:ln>
            <a:noFill/>
          </a:ln>
        </p:spPr>
        <p:txBody>
          <a:bodyPr wrap="square" rtlCol="0">
            <a:spAutoFit/>
          </a:bodyPr>
          <a:lstStyle/>
          <a:p>
            <a:pPr marL="342900" indent="-342900" algn="just">
              <a:lnSpc>
                <a:spcPct val="150000"/>
              </a:lnSpc>
              <a:buClr>
                <a:schemeClr val="tx1"/>
              </a:buClr>
              <a:buSzTx/>
              <a:buFont typeface="Wingdings" panose="05000000000000000000" pitchFamily="2" charset="2"/>
              <a:buChar char="Ø"/>
            </a:pPr>
            <a:r>
              <a:rPr lang="zh-CN" altLang="en-US" sz="1400">
                <a:sym typeface="+mn-ea"/>
              </a:rPr>
              <a:t>工作背景：多项式卷积核简化了谱域图卷积的设计，同时具有良好的性能，但局限于浅层模型且对高维数据，尤其是高维小样本数据表示能力欠佳。</a:t>
            </a:r>
            <a:r>
              <a:rPr lang="en-US" altLang="zh-CN" sz="1400">
                <a:sym typeface="+mn-ea"/>
              </a:rPr>
              <a:t> </a:t>
            </a:r>
            <a:r>
              <a:rPr lang="zh-CN" altLang="en-US" sz="1400">
                <a:sym typeface="+mn-ea"/>
              </a:rPr>
              <a:t>提升卷积核感受野</a:t>
            </a:r>
            <a:r>
              <a:rPr lang="en-US" altLang="zh-CN" sz="1400">
                <a:sym typeface="+mn-ea"/>
              </a:rPr>
              <a:t>(</a:t>
            </a:r>
            <a:r>
              <a:rPr lang="zh-CN" altLang="en-US" sz="1400">
                <a:sym typeface="+mn-ea"/>
              </a:rPr>
              <a:t>多项式阶数</a:t>
            </a:r>
            <a:r>
              <a:rPr lang="en-US" altLang="zh-CN" sz="1400">
                <a:sym typeface="+mn-ea"/>
              </a:rPr>
              <a:t>)</a:t>
            </a:r>
            <a:r>
              <a:rPr lang="zh-CN" altLang="en-US" sz="1400">
                <a:sym typeface="+mn-ea"/>
              </a:rPr>
              <a:t>的方式可以捕获一定高阶信息，但由于图结构使用的点点相似度难以刻画复杂关系，以及拉普拉斯矩阵的线性特点，使得这种尝试难以使模型取得更好效果。</a:t>
            </a: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工作创新点：使用不可分解张量相似度直接对特征进行高维建模，并设计融合低维与高维信息的统一图卷积网络模型</a:t>
            </a: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具体任务：在高维小样本数据上进行节点</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样本</a:t>
            </a:r>
            <a:r>
              <a:rPr lang="en-US" altLang="zh-CN" sz="1400" dirty="0">
                <a:latin typeface="Times New Roman" panose="02020503050405090304" pitchFamily="18" charset="0"/>
                <a:cs typeface="Times New Roman" panose="02020503050405090304" pitchFamily="18" charset="0"/>
              </a:rPr>
              <a:t>)</a:t>
            </a:r>
            <a:r>
              <a:rPr lang="zh-CN" altLang="en-US" sz="1400" dirty="0">
                <a:latin typeface="Times New Roman" panose="02020503050405090304" pitchFamily="18" charset="0"/>
                <a:cs typeface="Times New Roman" panose="02020503050405090304" pitchFamily="18" charset="0"/>
              </a:rPr>
              <a:t>半监督分类</a:t>
            </a: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工作难点：</a:t>
            </a:r>
            <a:r>
              <a:rPr lang="en-US" altLang="zh-CN" sz="1400" dirty="0">
                <a:latin typeface="Times New Roman" panose="02020503050405090304" pitchFamily="18" charset="0"/>
                <a:cs typeface="Times New Roman" panose="02020503050405090304" pitchFamily="18" charset="0"/>
              </a:rPr>
              <a:t>1. </a:t>
            </a:r>
            <a:r>
              <a:rPr lang="zh-CN" altLang="en-US" sz="1400" dirty="0">
                <a:latin typeface="Times New Roman" panose="02020503050405090304" pitchFamily="18" charset="0"/>
                <a:cs typeface="Times New Roman" panose="02020503050405090304" pitchFamily="18" charset="0"/>
              </a:rPr>
              <a:t>张量相似度计算复杂度高</a:t>
            </a:r>
            <a:r>
              <a:rPr lang="en-US" altLang="zh-CN" sz="1400" dirty="0">
                <a:latin typeface="Times New Roman" panose="02020503050405090304" pitchFamily="18" charset="0"/>
                <a:cs typeface="Times New Roman" panose="02020503050405090304" pitchFamily="18" charset="0"/>
              </a:rPr>
              <a:t> 2. HDLSS </a:t>
            </a:r>
            <a:r>
              <a:rPr lang="zh-CN" altLang="en-US" sz="1400" dirty="0">
                <a:latin typeface="Times New Roman" panose="02020503050405090304" pitchFamily="18" charset="0"/>
                <a:cs typeface="Times New Roman" panose="02020503050405090304" pitchFamily="18" charset="0"/>
              </a:rPr>
              <a:t>数据本身不具备图结构</a:t>
            </a:r>
          </a:p>
          <a:p>
            <a:pPr marL="342900" indent="-342900" algn="just">
              <a:lnSpc>
                <a:spcPct val="150000"/>
              </a:lnSpc>
              <a:buClr>
                <a:schemeClr val="tx1"/>
              </a:buClr>
              <a:buSzTx/>
              <a:buFont typeface="Wingdings" panose="05000000000000000000" pitchFamily="2" charset="2"/>
              <a:buChar char="Ø"/>
            </a:pPr>
            <a:r>
              <a:rPr lang="zh-CN" altLang="en-US" sz="1400" dirty="0">
                <a:latin typeface="Times New Roman" panose="02020503050405090304" pitchFamily="18" charset="0"/>
                <a:cs typeface="Times New Roman" panose="02020503050405090304" pitchFamily="18" charset="0"/>
              </a:rPr>
              <a:t>工作进度：当前正在修改，待投。</a:t>
            </a:r>
          </a:p>
          <a:p>
            <a:pPr indent="0" algn="just">
              <a:lnSpc>
                <a:spcPct val="150000"/>
              </a:lnSpc>
              <a:buClr>
                <a:schemeClr val="tx1"/>
              </a:buClr>
              <a:buFont typeface="Wingdings" panose="05000000000000000000" pitchFamily="2" charset="2"/>
              <a:buNone/>
            </a:pPr>
            <a:endParaRPr lang="zh-CN" altLang="en-US"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97</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其他工作与未来计划</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矩形 2"/>
          <p:cNvSpPr/>
          <p:nvPr>
            <p:custDataLst>
              <p:tags r:id="rId2"/>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其他工作</a:t>
            </a:r>
          </a:p>
        </p:txBody>
      </p:sp>
      <p:sp>
        <p:nvSpPr>
          <p:cNvPr id="5" name="文本框 4"/>
          <p:cNvSpPr txBox="1"/>
          <p:nvPr>
            <p:custDataLst>
              <p:tags r:id="rId3"/>
            </p:custDataLst>
          </p:nvPr>
        </p:nvSpPr>
        <p:spPr>
          <a:xfrm>
            <a:off x="292735" y="1433195"/>
            <a:ext cx="7695565" cy="1753235"/>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en-US" altLang="zh-CN" sz="2400" dirty="0">
                <a:latin typeface="Times New Roman" panose="02020503050405090304" pitchFamily="18" charset="0"/>
                <a:cs typeface="Times New Roman" panose="02020503050405090304" pitchFamily="18" charset="0"/>
                <a:sym typeface="+mn-ea"/>
              </a:rPr>
              <a:t>BIIP2022</a:t>
            </a:r>
            <a:r>
              <a:rPr lang="zh-CN" altLang="en-US" sz="2400" dirty="0">
                <a:latin typeface="Times New Roman" panose="02020503050405090304" pitchFamily="18" charset="0"/>
                <a:cs typeface="Times New Roman" panose="02020503050405090304" pitchFamily="18" charset="0"/>
                <a:sym typeface="+mn-ea"/>
              </a:rPr>
              <a:t>志愿者</a:t>
            </a:r>
            <a:endParaRPr lang="en-US" altLang="zh-CN"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其他实验室公共事务</a:t>
            </a:r>
          </a:p>
          <a:p>
            <a:pPr indent="0" algn="just">
              <a:lnSpc>
                <a:spcPct val="150000"/>
              </a:lnSpc>
              <a:buClr>
                <a:schemeClr val="tx1"/>
              </a:buClr>
              <a:buFont typeface="Wingdings" panose="05000000000000000000" pitchFamily="2" charset="2"/>
              <a:buNone/>
            </a:pPr>
            <a:endParaRPr lang="zh-CN" altLang="en-US" sz="2400"/>
          </a:p>
        </p:txBody>
      </p:sp>
      <p:sp>
        <p:nvSpPr>
          <p:cNvPr id="6" name="矩形 5"/>
          <p:cNvSpPr/>
          <p:nvPr>
            <p:custDataLst>
              <p:tags r:id="rId4"/>
            </p:custDataLst>
          </p:nvPr>
        </p:nvSpPr>
        <p:spPr>
          <a:xfrm>
            <a:off x="250390" y="345566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400" dirty="0">
                <a:solidFill>
                  <a:schemeClr val="tx1"/>
                </a:solidFill>
                <a:latin typeface="Times New Roman" panose="02020503050405090304" pitchFamily="18" charset="0"/>
                <a:cs typeface="Times New Roman" panose="02020503050405090304" pitchFamily="18" charset="0"/>
              </a:rPr>
              <a:t>未来计划</a:t>
            </a:r>
          </a:p>
        </p:txBody>
      </p:sp>
      <p:sp>
        <p:nvSpPr>
          <p:cNvPr id="7" name="文本框 6"/>
          <p:cNvSpPr txBox="1"/>
          <p:nvPr>
            <p:custDataLst>
              <p:tags r:id="rId5"/>
            </p:custDataLst>
          </p:nvPr>
        </p:nvSpPr>
        <p:spPr>
          <a:xfrm>
            <a:off x="250190" y="4070985"/>
            <a:ext cx="7695565" cy="1753235"/>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论文投稿与修订</a:t>
            </a:r>
            <a:endParaRPr lang="en-US" altLang="zh-CN" sz="2400" dirty="0">
              <a:latin typeface="Times New Roman" panose="02020503050405090304" pitchFamily="18" charset="0"/>
              <a:cs typeface="Times New Roman" panose="02020503050405090304" pitchFamily="18" charset="0"/>
              <a:sym typeface="+mn-ea"/>
            </a:endParaRPr>
          </a:p>
          <a:p>
            <a:pPr marL="342900" indent="-342900" algn="just">
              <a:lnSpc>
                <a:spcPct val="150000"/>
              </a:lnSpc>
              <a:buClr>
                <a:schemeClr val="tx1"/>
              </a:buClr>
              <a:buFont typeface="Wingdings" panose="05000000000000000000" pitchFamily="2" charset="2"/>
              <a:buChar char="Ø"/>
            </a:pPr>
            <a:endParaRPr lang="zh-CN" altLang="en-US" sz="2400" dirty="0">
              <a:latin typeface="Times New Roman" panose="02020503050405090304" pitchFamily="18" charset="0"/>
              <a:cs typeface="Times New Roman" panose="02020503050405090304" pitchFamily="18" charset="0"/>
            </a:endParaRPr>
          </a:p>
          <a:p>
            <a:pPr indent="0" algn="just">
              <a:lnSpc>
                <a:spcPct val="150000"/>
              </a:lnSpc>
              <a:buClr>
                <a:schemeClr val="tx1"/>
              </a:buClr>
              <a:buFont typeface="Wingdings" panose="05000000000000000000" pitchFamily="2" charset="2"/>
              <a:buNone/>
            </a:pP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rmAutofit fontScale="77500" lnSpcReduction="20000"/>
          </a:bodyPr>
          <a:lstStyle/>
          <a:p>
            <a:r>
              <a:rPr lang="en-US" altLang="zh-CN" sz="3600" b="1" dirty="0">
                <a:latin typeface="Times New Roman Bold" panose="02020503050405090304" charset="0"/>
                <a:cs typeface="Times New Roman Bold" panose="02020503050405090304" charset="0"/>
                <a:sym typeface="+mn-lt"/>
              </a:rPr>
              <a:t>Tensor Graph Convolutional Networks for High-dimensional and Low-sample Size Data</a:t>
            </a: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503050405090304" pitchFamily="18" charset="0"/>
                <a:ea typeface="+mn-ea"/>
                <a:cs typeface="Times New Roman" panose="02020503050405090304" pitchFamily="18" charset="0"/>
                <a:sym typeface="+mn-lt"/>
              </a:rPr>
              <a:t>2024</a:t>
            </a:r>
            <a:r>
              <a:rPr lang="zh-CN" altLang="en-US" sz="2400" dirty="0">
                <a:latin typeface="Times New Roman" panose="02020503050405090304" pitchFamily="18" charset="0"/>
                <a:ea typeface="+mn-ea"/>
                <a:cs typeface="Times New Roman" panose="02020503050405090304" pitchFamily="18" charset="0"/>
                <a:sym typeface="+mn-lt"/>
              </a:rPr>
              <a:t>年</a:t>
            </a:r>
            <a:r>
              <a:rPr lang="en-US" altLang="zh-CN" sz="2400" dirty="0">
                <a:latin typeface="Times New Roman" panose="02020503050405090304" pitchFamily="18" charset="0"/>
                <a:ea typeface="+mn-ea"/>
                <a:cs typeface="Times New Roman" panose="02020503050405090304" pitchFamily="18" charset="0"/>
                <a:sym typeface="+mn-lt"/>
              </a:rPr>
              <a:t>2</a:t>
            </a:r>
            <a:r>
              <a:rPr lang="zh-CN" altLang="en-US" sz="2400" dirty="0">
                <a:latin typeface="Times New Roman" panose="02020503050405090304" pitchFamily="18" charset="0"/>
                <a:ea typeface="+mn-ea"/>
                <a:cs typeface="Times New Roman" panose="02020503050405090304" pitchFamily="18" charset="0"/>
                <a:sym typeface="+mn-lt"/>
              </a:rPr>
              <a:t>月</a:t>
            </a:r>
            <a:r>
              <a:rPr lang="en-US" altLang="zh-CN" sz="2400" dirty="0">
                <a:latin typeface="Times New Roman" panose="02020503050405090304" pitchFamily="18" charset="0"/>
                <a:ea typeface="+mn-ea"/>
                <a:cs typeface="Times New Roman" panose="02020503050405090304" pitchFamily="18" charset="0"/>
                <a:sym typeface="+mn-lt"/>
              </a:rPr>
              <a:t>28</a:t>
            </a:r>
            <a:r>
              <a:rPr lang="zh-CN" altLang="en-US" sz="2400" dirty="0">
                <a:latin typeface="Times New Roman" panose="02020503050405090304" pitchFamily="18" charset="0"/>
                <a:ea typeface="+mn-ea"/>
                <a:cs typeface="Times New Roman" panose="02020503050405090304" pitchFamily="18" charset="0"/>
                <a:sym typeface="+mn-lt"/>
              </a:rPr>
              <a:t>日</a:t>
            </a: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98</a:t>
            </a:fld>
            <a:endParaRPr lang="zh-CN" altLang="en-US">
              <a:latin typeface="Times New Roman" panose="02020503050405090304" pitchFamily="18" charset="0"/>
              <a:cs typeface="Times New Roman" panose="02020503050405090304" pitchFamily="18" charset="0"/>
            </a:endParaRPr>
          </a:p>
        </p:txBody>
      </p:sp>
      <p:sp>
        <p:nvSpPr>
          <p:cNvPr id="13" name="内容占位符 12"/>
          <p:cNvSpPr>
            <a:spLocks noGrp="1"/>
          </p:cNvSpPr>
          <p:nvPr>
            <p:ph sz="quarter" idx="14"/>
          </p:nvPr>
        </p:nvSpPr>
        <p:spPr>
          <a:xfrm>
            <a:off x="3152179" y="3578320"/>
            <a:ext cx="2839641" cy="409575"/>
          </a:xfrm>
        </p:spPr>
        <p:txBody>
          <a:bodyPr/>
          <a:lstStyle/>
          <a:p>
            <a:r>
              <a:rPr lang="zh-CN" altLang="en-US" dirty="0"/>
              <a:t>王朝颐</a:t>
            </a:r>
          </a:p>
        </p:txBody>
      </p:sp>
      <p:sp>
        <p:nvSpPr>
          <p:cNvPr id="19" name="内容占位符 18"/>
          <p:cNvSpPr>
            <a:spLocks noGrp="1"/>
          </p:cNvSpPr>
          <p:nvPr>
            <p:ph sz="quarter" idx="15"/>
          </p:nvPr>
        </p:nvSpPr>
        <p:spPr>
          <a:xfrm>
            <a:off x="2766715" y="4674691"/>
            <a:ext cx="3610570" cy="710610"/>
          </a:xfrm>
        </p:spPr>
        <p:txBody>
          <a:bodyPr>
            <a:normAutofit/>
          </a:bodyPr>
          <a:lstStyle/>
          <a:p>
            <a:r>
              <a:rPr lang="zh-CN" altLang="en-US" sz="2000" dirty="0">
                <a:latin typeface="Times New Roman" panose="02020503050405090304" pitchFamily="18" charset="0"/>
                <a:ea typeface="+mn-ea"/>
                <a:cs typeface="Times New Roman" panose="02020503050405090304" pitchFamily="18" charset="0"/>
                <a:sym typeface="+mn-lt"/>
              </a:rPr>
              <a:t>华南理工大学生物信息实验室</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503050405090304" pitchFamily="18" charset="0"/>
                <a:cs typeface="Times New Roman" panose="02020503050405090304" pitchFamily="18" charset="0"/>
              </a:rPr>
              <a:t>99</a:t>
            </a:fld>
            <a:endParaRPr lang="zh-CN" altLang="en-US">
              <a:latin typeface="Times New Roman" panose="02020503050405090304" pitchFamily="18" charset="0"/>
              <a:cs typeface="Times New Roman" panose="02020503050405090304" pitchFamily="18" charset="0"/>
            </a:endParaRPr>
          </a:p>
        </p:txBody>
      </p:sp>
      <p:sp>
        <p:nvSpPr>
          <p:cNvPr id="10" name="内容占位符 6"/>
          <p:cNvSpPr>
            <a:spLocks noGrp="1"/>
          </p:cNvSpPr>
          <p:nvPr>
            <p:ph sz="quarter" idx="13"/>
          </p:nvPr>
        </p:nvSpPr>
        <p:spPr>
          <a:xfrm>
            <a:off x="250030" y="0"/>
            <a:ext cx="8160545" cy="809626"/>
          </a:xfrm>
        </p:spPr>
        <p:txBody>
          <a:bodyPr>
            <a:normAutofit/>
          </a:bodyPr>
          <a:lstStyle/>
          <a:p>
            <a:pPr marL="0" lvl="1" indent="0" algn="just">
              <a:lnSpc>
                <a:spcPct val="150000"/>
              </a:lnSpc>
              <a:spcBef>
                <a:spcPts val="1000"/>
              </a:spcBef>
              <a:buClr>
                <a:schemeClr val="bg2">
                  <a:lumMod val="50000"/>
                </a:schemeClr>
              </a:buClr>
              <a:buFont typeface="Wingdings" panose="05000000000000000000" pitchFamily="2" charset="2"/>
              <a:buNone/>
            </a:pPr>
            <a:r>
              <a:rPr lang="zh-CN" altLang="en-US" sz="3200" dirty="0">
                <a:latin typeface="Times New Roman" panose="02020503050405090304" pitchFamily="18" charset="0"/>
                <a:ea typeface="+mn-ea"/>
                <a:cs typeface="Times New Roman" panose="02020503050405090304" pitchFamily="18" charset="0"/>
                <a:sym typeface="+mn-lt"/>
              </a:rPr>
              <a:t>论文工作回顾</a:t>
            </a:r>
          </a:p>
        </p:txBody>
      </p:sp>
      <p:sp>
        <p:nvSpPr>
          <p:cNvPr id="16" name="文本框 15"/>
          <p:cNvSpPr txBox="1"/>
          <p:nvPr>
            <p:custDataLst>
              <p:tags r:id="rId1"/>
            </p:custDataLst>
          </p:nvPr>
        </p:nvSpPr>
        <p:spPr>
          <a:xfrm>
            <a:off x="292735" y="1433195"/>
            <a:ext cx="7695565" cy="64516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endParaRPr lang="zh-CN" altLang="en-US" sz="2400"/>
          </a:p>
        </p:txBody>
      </p:sp>
      <p:sp>
        <p:nvSpPr>
          <p:cNvPr id="3" name="矩形 2"/>
          <p:cNvSpPr/>
          <p:nvPr>
            <p:custDataLst>
              <p:tags r:id="rId2"/>
            </p:custDataLst>
          </p:nvPr>
        </p:nvSpPr>
        <p:spPr>
          <a:xfrm>
            <a:off x="292935" y="887727"/>
            <a:ext cx="8637936" cy="46751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Times New Roman" panose="02020503050405090304" pitchFamily="18" charset="0"/>
                <a:cs typeface="Times New Roman" panose="02020503050405090304" pitchFamily="18" charset="0"/>
              </a:rPr>
              <a:t>贡献</a:t>
            </a:r>
          </a:p>
        </p:txBody>
      </p:sp>
      <p:sp>
        <p:nvSpPr>
          <p:cNvPr id="5" name="文本框 4"/>
          <p:cNvSpPr txBox="1"/>
          <p:nvPr>
            <p:custDataLst>
              <p:tags r:id="rId3"/>
            </p:custDataLst>
          </p:nvPr>
        </p:nvSpPr>
        <p:spPr>
          <a:xfrm>
            <a:off x="292735" y="1381125"/>
            <a:ext cx="7695565" cy="3415030"/>
          </a:xfrm>
          <a:prstGeom prst="rect">
            <a:avLst/>
          </a:prstGeom>
          <a:solidFill>
            <a:schemeClr val="bg1"/>
          </a:solidFill>
          <a:ln>
            <a:noFill/>
          </a:ln>
        </p:spPr>
        <p:txBody>
          <a:bodyPr wrap="square" rtlCol="0">
            <a:spAutoFit/>
          </a:bodyPr>
          <a:lstStyle/>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sym typeface="+mn-ea"/>
              </a:rPr>
              <a:t>在图卷积中引入</a:t>
            </a:r>
            <a:r>
              <a:rPr lang="zh-CN" altLang="en-US" sz="2400" dirty="0">
                <a:latin typeface="Times New Roman" panose="02020503050405090304" pitchFamily="18" charset="0"/>
                <a:cs typeface="Times New Roman" panose="02020503050405090304" pitchFamily="18" charset="0"/>
              </a:rPr>
              <a:t>有效描述多个样本内在联系的张量相似度，提供点点相似性缺少的信息</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提供有效融合低阶与高阶信息的多层</a:t>
            </a:r>
            <a:r>
              <a:rPr lang="en-US" altLang="zh-CN" sz="2400" dirty="0">
                <a:latin typeface="Times New Roman" panose="02020503050405090304" pitchFamily="18" charset="0"/>
                <a:cs typeface="Times New Roman" panose="02020503050405090304" pitchFamily="18" charset="0"/>
              </a:rPr>
              <a:t> GCN </a:t>
            </a:r>
            <a:r>
              <a:rPr lang="zh-CN" altLang="en-US" sz="2400" dirty="0">
                <a:latin typeface="Times New Roman" panose="02020503050405090304" pitchFamily="18" charset="0"/>
                <a:cs typeface="Times New Roman" panose="02020503050405090304" pitchFamily="18" charset="0"/>
              </a:rPr>
              <a:t>框架，实现精准和鲁邦的预测</a:t>
            </a:r>
          </a:p>
          <a:p>
            <a:pPr marL="342900" indent="-342900" algn="just">
              <a:lnSpc>
                <a:spcPct val="150000"/>
              </a:lnSpc>
              <a:buClr>
                <a:schemeClr val="tx1"/>
              </a:buClr>
              <a:buFont typeface="Wingdings" panose="05000000000000000000" pitchFamily="2" charset="2"/>
              <a:buChar char="Ø"/>
            </a:pPr>
            <a:r>
              <a:rPr lang="zh-CN" altLang="en-US" sz="2400" dirty="0">
                <a:latin typeface="Times New Roman" panose="02020503050405090304" pitchFamily="18" charset="0"/>
                <a:cs typeface="Times New Roman" panose="02020503050405090304" pitchFamily="18" charset="0"/>
              </a:rPr>
              <a:t>实验结果证明</a:t>
            </a:r>
            <a:r>
              <a:rPr lang="en-US" altLang="zh-CN" sz="2400" dirty="0">
                <a:latin typeface="Times New Roman" panose="02020503050405090304" pitchFamily="18" charset="0"/>
                <a:cs typeface="Times New Roman" panose="02020503050405090304" pitchFamily="18" charset="0"/>
              </a:rPr>
              <a:t> Tensor-GCN </a:t>
            </a:r>
            <a:r>
              <a:rPr lang="zh-CN" altLang="en-US" sz="2400" dirty="0">
                <a:latin typeface="Times New Roman" panose="02020503050405090304" pitchFamily="18" charset="0"/>
                <a:cs typeface="Times New Roman" panose="02020503050405090304" pitchFamily="18" charset="0"/>
              </a:rPr>
              <a:t>在半监督分类下的优秀性能，且模型尤为擅长处理</a:t>
            </a:r>
            <a:r>
              <a:rPr lang="en-US" altLang="zh-CN" sz="2400" dirty="0">
                <a:latin typeface="Times New Roman" panose="02020503050405090304" pitchFamily="18" charset="0"/>
                <a:cs typeface="Times New Roman" panose="02020503050405090304" pitchFamily="18" charset="0"/>
              </a:rPr>
              <a:t>HDLSS</a:t>
            </a:r>
            <a:r>
              <a:rPr lang="zh-CN" altLang="en-US" sz="2400" dirty="0">
                <a:latin typeface="Times New Roman" panose="02020503050405090304" pitchFamily="18" charset="0"/>
                <a:cs typeface="Times New Roman" panose="02020503050405090304" pitchFamily="18" charset="0"/>
              </a:rPr>
              <a:t>数据</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VhYzBmNDY5Yzc1OTFjOTVmODI4NDM4NDk2ZjMzOT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Arial"/>
        <a:ea typeface="微软雅黑"/>
        <a:cs typeface=""/>
      </a:majorFont>
      <a:minorFont>
        <a:latin typeface="Times New Roman"/>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0cnVlfSIsCgkiTGF0ZXgiIDogIlhGc2dJRkplZTI1ZU1seDBhVzFsY3lCdWZWeGQiLAoJIkxhdGV4SW1nQmFzZTY0IiA6ICJpVkJPUncwS0dnb0FBQUFOU1VoRVVnQUFBT0VBQUFCWkJBTUFBQUE2QkY1UkFBQUFNRkJNVkVYLy8vOEFBQUFBQUFBQUFBQUFBQUFBQUFBQUFBQUFBQUFBQUFBQUFBQUFBQUFBQUFBQUFBQUFBQUFBQUFBQUFBQXYzYUI3QUFBQUQzUlNUbE1BcSsvZHpabG1Na1NKdTFRUWRpTEl3SllKQUFBQUNYQklXWE1BQUE3RUFBQU94QUdWS3c0YkFBQUd2MGxFUVZSb0JiMFlUWXRiVmZSbXZqTEpwTW5ZMllpb21hSUlGdVVwQ29LMmZVRndVOFMwYUhValpEWVZCREZsV2pkMWtmeURLZWhXRWxGUVVNaXNkSmxBWFZabVVMZVNNQzdGWmt5bXRXcnI4Wno3ZlY4bU01UDNidVpDOHM2OTczemM4M25QZll6Rkcwc3J3Uk9QOWVMUnhxSTZFVUFJc0hjbEZuRWNvbHo1YklmOUhzTGZjWWhqMGN6ZEliSUZnQXV4eUdNUWRaYzVVUlh1eFNDT1JSSTh6Y215c0JlTGZIS2lQTUFtVVMwQjlDYW5qa09CRW04UUhUN3JjZWhqMEFSQ3g1elVOUWFIU1VtdW5lVVU2ZVBUVWU0UTA2TXo2V2FUNGMvQm44a1lURXpkaG1jbXBrbEVrQXRGQUNWaU1oRnhGdTVPaEo4Y3VYamNLcWJncGVTN25vaEQ2N2dEOVNhc1RiVEJ4TWpwNEJ6eXlDWG1jM1FHRy94UTd0YVBUcEVRYzBIRWFiR1RrTS9SeVJ0dmNOemc2QlFKTWJQY3B1eEgwd05jRlkySTVQc0RPZG5ueUpWQkRDR1lXRmYrc1FUa0E5L1ZhRWNLaEFkYXpBNlVOTXgyNEl5WitJQnlnWkpvZXJsMFlDeWNENGFkSkhJK0dUNU81Qis5T25qdGl1Q0RaNzhjOXczamRhT2tyV0ltZkw2SFNPbTNnaWZmTWNnSFFqZjNXdFFJWDRlWFZ3NDhnSTJTdG9xNThEeWdzOU90NGVjaE9NRTFYbWhyZXdtNy9SUHdMbU9OQTJtMGtyYUsyUWVzalkxZjkwNkhaZHdObjFSMm91Zmd4YmVsL1JoYnhIcU43VXlSOG0vdXdCNWNLV21yeURhV1dRSHVwL1o2U0Y1MmVrMWJJSWNmbGxwbi8yTXNnTXM4OWlPN2xCajZJWlcwVldTdEhwdUJ1NVVtSWJrbWV2L2lsMXk3aHk1ZHV2aklGd1MrSWpqMVM2UmowS1RaQWd6cE1XNmdraDFzbSsxQXpXTUFGMkFnY3JVS3o3bWs4eWhHZGtycFh4QVdkYXl4emJBUkhpQXJoczRFbHlReVc0ZlhtWnVMR1V6WUxjVzJDN3N1QWZJVHpUMHRYOE5KbllDd3h4WkIrbThlQnJRMGRwQ1Nqb3BzRm4yeW9mcm9DcXk2cENrVW9nT0dGUUgreGZjNXRHTUdvTWxSRDcxTG9aS09GOWtXMnJFQndxaXNaVEpXU0o1QjR3bUkvdWRRZmcrOThpd0hFY0l4NDhZM1gzUCswc0hROWlLYWVKdENGQldsRVVTVHF3ODJRNm9ySlk2SXJwY2RUZi9RZG5FZFJpc3FTRUY0RTFzVEROVi9GUnlHb2ZJZXEzSDdJbHBYN1ZhUmpEenhKdEtMTE9MV04va1N4a25rSFhydUx3c2JwOUwrWFpEbHN4VjF2WVV1d0JwUXVEb0RCWFg0UXRaMkdsOEp3SW5lQnFoY2FLazhPdlJMUXhxR1BDZHRrVm1WeEFVcXNQWkFNOHVRRkt0ZG5IYzRxQVNoeVV3czI2UWFybEdzUnBUVWdxcU9DWkVHK1FGR2xoNFZuSE1CdUJYaGlGR3phR1FCcElIeWtRcVBOZm9xQ2taODRxWWp3K3lSbnRiMzBpMDhRdzRjcUNMVkhGZkpxb3dDckZ3M1hPcFpsR0N2b0Z2RlBLVWN3YzF5NG95TjVNQ2tJdFZWVjhtaWpBTGhrNThSUTQwdEhadDhoZHdxNnZhTThuaVphQXU3aW1Ea3lWVWNVVEtRSDdibU9EdGJxVFpZZlpKd3F6Q2ljb1F3UzdzNUlra3VvSW9jY3BYVVVjQjlzaVFUamlOV2RNYnpLVlU1a1laVm1mY2lnMXQxL25xZnY1cXFVWTRuMFpnOWpzekxSL2FlUlJpNjZWaERpY3Y4ZFZIbS9UeVpKVDMyaEZRcVJqeVpVbmxmSVovVThLY0cya3p0VWNxUmg2SXV3THdEbUtVRFpkK2hWWFE5cWFzLzd3RENUVU9MMzlqczZLWEFFVFVQdHlMUWxpaUNHc3VHeElHTWlxNlNXeW9kMnhoQkdmdVNTeDFBM2ZESTRuU05UM0VySGJFZTdyR1VhWVBGbXY3djJ4YXlHdlMyS3NxemlGQXNhWHpHSXVuWUVBY3lJaXpJRUNSam5YZnFvRVdOOXc1N0wvbEFHNytxZG9JaDNMSWpsYm9SaXdhUC9VRmRjano1cUdMOTZlQnJCWTQ4cnpidHBkL09xVm5xVkVlQ21mTHB1bHFsWnh2c0dsWUUwSEpzTEo5d3hVN0huM1R6NkZORWhGZW9FaDV6RGdVK0ZYbnRmMHJweUxNei8vRmxyT0hmK0pjUTVVanBxTWVwRDZLdnB6Q25kSHlCUm9qQVYxTVFNTUxTcE9OaUJlRGJrZmYrRjZ4MHpCVk5Mdm9YcERtMnJYVEUva09YREkzZ0hVQlRtcU1yVkdlYWR6RVdReFN5cTZkVjkrRFM2ejRCOTNUc3c2SHRmbUxoZUVXMFRzZUM1ZFRFck1jd3dMUENPaDN4WG1jZm5XTm9raTFUSDJVNFdLbGlGajFEYUVmcmRLdzVNOCtpSkxzTngzUFZZN0JxdzA1SCtnWVF1WGo1MTdOc3B5UDJpM1kvNEY4YWNjVEFLV25PMURuNi9pS3JtVXZBVFVlNlNacVNGOFgxTTNmVGtjNUsrVUhFRC90OXVManBTR2VsdU9Uc2crcHBxZUFrSU02c3N1NUpSSVROaGhPY2ZaUzR5akUrak9ENW16YWNVRUg1b3E5Yk9PVGVuMkFEWmNlTWJaUllJbTV6VTJzRjNOT1JrVldiSkxGbURtbWFlaHlVZ0JjTXY0S1MyTm8yaTM2aEhSU3hiRmpTM2JHRTB5WHI0NmQ1bXhoS2YvZnJteWdCOWo1NzczdkpqRDUwcmlMY240NGJ1eVJPanA0VTJlQTM4blJnV1ZxKzhmRkE3bXBvSTJMUkcvWnlsU21kV1BuYnR6cTA4OXl0MnoxNjhuRWRyOGlCL0E2ZzFxYjgvR01sT0QybFFQMGY4UlhFd1dpOStQSUFBQUFBU1VWT1JLNUNZSUk9Igp9Cg=="/>
    </extobj>
    <extobj name="334E55B0-647D-440b-865C-3EC943EB4CBC-2">
      <extobjdata type="334E55B0-647D-440b-865C-3EC943EB4CBC" data="ewoJIkltZ1NldHRpbmdKc29uIiA6ICJ7XCJkcGlcIjpcIjYwMFwiLFwiZm9ybWF0XCI6XCJQTkdcIixcInRyYW5zcGFyZW50XCI6dHJ1ZSxcImF1dG9cIjp0cnVlfSIsCgkiTGF0ZXgiIDogIlhGc2dJRkplZTI1ZU1seDBhVzFsY3lCdWZWeGQiLAoJIkxhdGV4SW1nQmFzZTY0IiA6ICJpVkJPUncwS0dnb0FBQUFOU1VoRVVnQUFBT0VBQUFCWkJBTUFBQUE2QkY1UkFBQUFNRkJNVkVYLy8vOEFBQUFBQUFBQUFBQUFBQUFBQUFBQUFBQUFBQUFBQUFBQUFBQUFBQUFBQUFBQUFBQUFBQUFBQUFBQUFBQXYzYUI3QUFBQUQzUlNUbE1BcSsvZHpabG1Na1NKdTFRUWRpTEl3SllKQUFBQUNYQklXWE1BQUE3RUFBQU94QUdWS3c0YkFBQUd2MGxFUVZSb0JiMFlUWXRiVmZSbXZqTEpwTW5ZMllpb21hSUlGdVVwQ29LMmZVRndVOFMwYUhValpEWVZCREZsV2pkMWtmeURLZWhXRWxGUVVNaXNkSmxBWFZabVVMZVNNQzdGWmt5bXRXcnI4Wno3ZlY4bU01UDNidVpDOHM2OTczemM4M25QZll6Rkcwc3J3Uk9QOWVMUnhxSTZFVUFJc0hjbEZuRWNvbHo1YklmOUhzTGZjWWhqMGN6ZEliSUZnQXV4eUdNUWRaYzVVUlh1eFNDT1JSSTh6Y215c0JlTGZIS2lQTUFtVVMwQjlDYW5qa09CRW04UUhUN3JjZWhqMEFSQ3g1elVOUWFIU1VtdW5lVVU2ZVBUVWU0UTA2TXo2V2FUNGMvQm44a1lURXpkaG1jbXBrbEVrQXRGQUNWaU1oRnhGdTVPaEo4Y3VYamNLcWJncGVTN25vaEQ2N2dEOVNhc1RiVEJ4TWpwNEJ6eXlDWG1jM1FHRy94UTd0YVBUcEVRYzBIRWFiR1RrTS9SeVJ0dmNOemc2QlFKTWJQY3B1eEgwd05jRlkySTVQc0RPZG5ueUpWQkRDR1lXRmYrc1FUa0E5L1ZhRWNLaEFkYXpBNlVOTXgyNEl5WitJQnlnWkpvZXJsMFlDeWNENGFkSkhJK0dUNU81Qis5T25qdGl1Q0RaNzhjOXczamRhT2tyV0ltZkw2SFNPbTNnaWZmTWNnSFFqZjNXdFFJWDRlWFZ3NDhnSTJTdG9xNThEeWdzOU90NGVjaE9NRTFYbWhyZXdtNy9SUHdMbU9OQTJtMGtyYUsyUWVzalkxZjkwNkhaZHdObjFSMm91Zmd4YmVsL1JoYnhIcU43VXlSOG0vdXdCNWNLV21yeURhV1dRSHVwL1o2U0Y1MmVrMWJJSWNmbGxwbi8yTXNnTXM4OWlPN2xCajZJWlcwVldTdEhwdUJ1NVVtSWJrbWV2L2lsMXk3aHk1ZHV2aklGd1MrSWpqMVM2UmowS1RaQWd6cE1XNmdraDFzbSsxQXpXTUFGMkFnY3JVS3o3bWs4eWhHZGtycFh4QVdkYXl4emJBUkhpQXJoczRFbHlReVc0ZlhtWnVMR1V6WUxjVzJDN3N1QWZJVHpUMHRYOE5KbllDd3h4WkIrbThlQnJRMGRwQ1Nqb3BzRm4yeW9mcm9DcXk2cENrVW9nT0dGUUgreGZjNXRHTUdvTWxSRDcxTG9aS09GOWtXMnJFQndxaXNaVEpXU0o1QjR3bUkvdWRRZmcrOThpd0hFY0l4NDhZM1gzUCswc0hROWlLYWVKdENGQldsRVVTVHF3ODJRNm9ySlk2SXJwY2RUZi9RZG5FZFJpc3FTRUY0RTFzVEROVi9GUnlHb2ZJZXEzSDdJbHBYN1ZhUmpEenhKdEtMTE9MV04va1N4a25rSFhydUx3c2JwOUwrWFpEbHN4VjF2WVV1d0JwUXVEb0RCWFg0UXRaMkdsOEp3SW5lQnFoY2FLazhPdlJMUXhxR1BDZHRrVm1WeEFVcXNQWkFNOHVRRkt0ZG5IYzRxQVNoeVV3czI2UWFybEdzUnBUVWdxcU9DWkVHK1FGR2xoNFZuSE1CdUJYaGlGR3phR1FCcElIeWtRcVBOZm9xQ2taODRxWWp3K3lSbnRiMzBpMDhRdzRjcUNMVkhGZkpxb3dDckZ3M1hPcFpsR0N2b0Z2RlBLVWN3YzF5NG95TjVNQ2tJdFZWVjhtaWpBTGhrNThSUTQwdEhadDhoZHdxNnZhTThuaVphQXU3aW1Ea3lWVWNVVEtRSDdibU9EdGJxVFpZZlpKd3F6Q2ljb1F3UzdzNUlra3VvSW9jY3BYVVVjQjlzaVFUamlOV2RNYnpLVlU1a1laVm1mY2lnMXQxL25xZnY1cXFVWTRuMFpnOWpzekxSL2FlUlJpNjZWaERpY3Y4ZFZIbS9UeVpKVDMyaEZRcVJqeVpVbmxmSVovVThLY0cya3p0VWNxUmg2SXV3THdEbUtVRFpkK2hWWFE5cWFzLzd3RENUVU9MMzlqczZLWEFFVFVQdHlMUWxpaUNHc3VHeElHTWlxNlNXeW9kMnhoQkdmdVNTeDFBM2ZESTRuU05UM0VySGJFZTdyR1VhWVBGbXY3djJ4YXlHdlMyS3NxemlGQXNhWHpHSXVuWUVBY3lJaXpJRUNSam5YZnFvRVdOOXc1N0wvbEFHNytxZG9JaDNMSWpsYm9SaXdhUC9VRmRjano1cUdMOTZlQnJCWTQ4cnpidHBkL09xVm5xVkVlQ21mTHB1bHFsWnh2c0dsWUUwSEpzTEo5d3hVN0huM1R6NkZORWhGZW9FaDV6RGdVK0ZYbnRmMHJweUxNei8vRmxyT0hmK0pjUTVVanBxTWVwRDZLdnB6Q25kSHlCUm9qQVYxTVFNTUxTcE9OaUJlRGJrZmYrRjZ4MHpCVk5Mdm9YcERtMnJYVEUva09YREkzZ0hVQlRtcU1yVkdlYWR6RVdReFN5cTZkVjkrRFM2ejRCOTNUc3c2SHRmbUxoZUVXMFRzZUM1ZFRFck1jd3dMUENPaDN4WG1jZm5XTm9raTFUSDJVNFdLbGlGajFEYUVmcmRLdzVNOCtpSkxzTngzUFZZN0JxdzA1SCtnWVF1WGo1MTdOc3B5UDJpM1kvNEY4YWNjVEFLV25PMURuNi9pS3JtVXZBVFVlNlNacVNGOFgxTTNmVGtjNUsrVUhFRC90OXVManBTR2VsdU9Uc2crcHBxZUFrSU02c3N1NUpSSVROaGhPY2ZaUzR5akUrak9ENW16YWNVRUg1b3E5Yk9PVGVuMkFEWmNlTWJaUllJbTV6VTJzRjNOT1JrVldiSkxGbURtbWFlaHlVZ0JjTXY0S1MyTm8yaTM2aEhSU3hiRmpTM2JHRTB5WHI0NmQ1bXhoS2YvZnJteWdCOWo1NzczdkpqRDUwcmlMY240NGJ1eVJPanA0VTJlQTM4blJnV1ZxKzhmRkE3bXBvSTJMUkcvWnlsU21kV1BuYnR6cTA4OXl0MnoxNjhuRWRyOGlCL0E2ZzFxYjgvR01sT0QybFFQMGY4UlhFd1dpOStQSUFBQUFBU1VWT1JLNUNZSUk9Igp9Cg=="/>
    </extobj>
    <extobj name="334E55B0-647D-440b-865C-3EC943EB4CBC-3">
      <extobjdata type="334E55B0-647D-440b-865C-3EC943EB4CBC" data="ewoJIkltZ1NldHRpbmdKc29uIiA6ICJ7XCJkcGlcIjpcIjYwMFwiLFwiZm9ybWF0XCI6XCJQTkdcIixcInRyYW5zcGFyZW50XCI6dHJ1ZSxcImF1dG9cIjp0cnVlfSIsCgkiTGF0ZXgiIDogIlhGc2dJRkplZTI1ZU1seDBhVzFsY3lCdWZWeGQiLAoJIkxhdGV4SW1nQmFzZTY0IiA6ICJpVkJPUncwS0dnb0FBQUFOU1VoRVVnQUFBT0VBQUFCWkJBTUFBQUE2QkY1UkFBQUFNRkJNVkVYLy8vOEFBQUFBQUFBQUFBQUFBQUFBQUFBQUFBQUFBQUFBQUFBQUFBQUFBQUFBQUFBQUFBQUFBQUFBQUFBQUFBQXYzYUI3QUFBQUQzUlNUbE1BcSsvZHpabG1Na1NKdTFRUWRpTEl3SllKQUFBQUNYQklXWE1BQUE3RUFBQU94QUdWS3c0YkFBQUd2MGxFUVZSb0JiMFlUWXRiVmZSbXZqTEpwTW5ZMllpb21hSUlGdVVwQ29LMmZVRndVOFMwYUhValpEWVZCREZsV2pkMWtmeURLZWhXRWxGUVVNaXNkSmxBWFZabVVMZVNNQzdGWmt5bXRXcnI4Wno3ZlY4bU01UDNidVpDOHM2OTczemM4M25QZll6Rkcwc3J3Uk9QOWVMUnhxSTZFVUFJc0hjbEZuRWNvbHo1YklmOUhzTGZjWWhqMGN6ZEliSUZnQXV4eUdNUWRaYzVVUlh1eFNDT1JSSTh6Y215c0JlTGZIS2lQTUFtVVMwQjlDYW5qa09CRW04UUhUN3JjZWhqMEFSQ3g1elVOUWFIU1VtdW5lVVU2ZVBUVWU0UTA2TXo2V2FUNGMvQm44a1lURXpkaG1jbXBrbEVrQXRGQUNWaU1oRnhGdTVPaEo4Y3VYamNLcWJncGVTN25vaEQ2N2dEOVNhc1RiVEJ4TWpwNEJ6eXlDWG1jM1FHRy94UTd0YVBUcEVRYzBIRWFiR1RrTS9SeVJ0dmNOemc2QlFKTWJQY3B1eEgwd05jRlkySTVQc0RPZG5ueUpWQkRDR1lXRmYrc1FUa0E5L1ZhRWNLaEFkYXpBNlVOTXgyNEl5WitJQnlnWkpvZXJsMFlDeWNENGFkSkhJK0dUNU81Qis5T25qdGl1Q0RaNzhjOXczamRhT2tyV0ltZkw2SFNPbTNnaWZmTWNnSFFqZjNXdFFJWDRlWFZ3NDhnSTJTdG9xNThEeWdzOU90NGVjaE9NRTFYbWhyZXdtNy9SUHdMbU9OQTJtMGtyYUsyUWVzalkxZjkwNkhaZHdObjFSMm91Zmd4YmVsL1JoYnhIcU43VXlSOG0vdXdCNWNLV21yeURhV1dRSHVwL1o2U0Y1MmVrMWJJSWNmbGxwbi8yTXNnTXM4OWlPN2xCajZJWlcwVldTdEhwdUJ1NVVtSWJrbWV2L2lsMXk3aHk1ZHV2aklGd1MrSWpqMVM2UmowS1RaQWd6cE1XNmdraDFzbSsxQXpXTUFGMkFnY3JVS3o3bWs4eWhHZGtycFh4QVdkYXl4emJBUkhpQXJoczRFbHlReVc0ZlhtWnVMR1V6WUxjVzJDN3N1QWZJVHpUMHRYOE5KbllDd3h4WkIrbThlQnJRMGRwQ1Nqb3BzRm4yeW9mcm9DcXk2cENrVW9nT0dGUUgreGZjNXRHTUdvTWxSRDcxTG9aS09GOWtXMnJFQndxaXNaVEpXU0o1QjR3bUkvdWRRZmcrOThpd0hFY0l4NDhZM1gzUCswc0hROWlLYWVKdENGQldsRVVTVHF3ODJRNm9ySlk2SXJwY2RUZi9RZG5FZFJpc3FTRUY0RTFzVEROVi9GUnlHb2ZJZXEzSDdJbHBYN1ZhUmpEenhKdEtMTE9MV04va1N4a25rSFhydUx3c2JwOUwrWFpEbHN4VjF2WVV1d0JwUXVEb0RCWFg0UXRaMkdsOEp3SW5lQnFoY2FLazhPdlJMUXhxR1BDZHRrVm1WeEFVcXNQWkFNOHVRRkt0ZG5IYzRxQVNoeVV3czI2UWFybEdzUnBUVWdxcU9DWkVHK1FGR2xoNFZuSE1CdUJYaGlGR3phR1FCcElIeWtRcVBOZm9xQ2taODRxWWp3K3lSbnRiMzBpMDhRdzRjcUNMVkhGZkpxb3dDckZ3M1hPcFpsR0N2b0Z2RlBLVWN3YzF5NG95TjVNQ2tJdFZWVjhtaWpBTGhrNThSUTQwdEhadDhoZHdxNnZhTThuaVphQXU3aW1Ea3lWVWNVVEtRSDdibU9EdGJxVFpZZlpKd3F6Q2ljb1F3UzdzNUlra3VvSW9jY3BYVVVjQjlzaVFUamlOV2RNYnpLVlU1a1laVm1mY2lnMXQxL25xZnY1cXFVWTRuMFpnOWpzekxSL2FlUlJpNjZWaERpY3Y4ZFZIbS9UeVpKVDMyaEZRcVJqeVpVbmxmSVovVThLY0cya3p0VWNxUmg2SXV3THdEbUtVRFpkK2hWWFE5cWFzLzd3RENUVU9MMzlqczZLWEFFVFVQdHlMUWxpaUNHc3VHeElHTWlxNlNXeW9kMnhoQkdmdVNTeDFBM2ZESTRuU05UM0VySGJFZTdyR1VhWVBGbXY3djJ4YXlHdlMyS3NxemlGQXNhWHpHSXVuWUVBY3lJaXpJRUNSam5YZnFvRVdOOXc1N0wvbEFHNytxZG9JaDNMSWpsYm9SaXdhUC9VRmRjano1cUdMOTZlQnJCWTQ4cnpidHBkL09xVm5xVkVlQ21mTHB1bHFsWnh2c0dsWUUwSEpzTEo5d3hVN0huM1R6NkZORWhGZW9FaDV6RGdVK0ZYbnRmMHJweUxNei8vRmxyT0hmK0pjUTVVanBxTWVwRDZLdnB6Q25kSHlCUm9qQVYxTVFNTUxTcE9OaUJlRGJrZmYrRjZ4MHpCVk5Mdm9YcERtMnJYVEUva09YREkzZ0hVQlRtcU1yVkdlYWR6RVdReFN5cTZkVjkrRFM2ejRCOTNUc3c2SHRmbUxoZUVXMFRzZUM1ZFRFck1jd3dMUENPaDN4WG1jZm5XTm9raTFUSDJVNFdLbGlGajFEYUVmcmRLdzVNOCtpSkxzTngzUFZZN0JxdzA1SCtnWVF1WGo1MTdOc3B5UDJpM1kvNEY4YWNjVEFLV25PMURuNi9pS3JtVXZBVFVlNlNacVNGOFgxTTNmVGtjNUsrVUhFRC90OXVManBTR2VsdU9Uc2crcHBxZUFrSU02c3N1NUpSSVROaGhPY2ZaUzR5akUrak9ENW16YWNVRUg1b3E5Yk9PVGVuMkFEWmNlTWJaUllJbTV6VTJzRjNOT1JrVldiSkxGbURtbWFlaHlVZ0JjTXY0S1MyTm8yaTM2aEhSU3hiRmpTM2JHRTB5WHI0NmQ1bXhoS2YvZnJteWdCOWo1NzczdkpqRDUwcmlMY240NGJ1eVJPanA0VTJlQTM4blJnV1ZxKzhmRkE3bXBvSTJMUkcvWnlsU21kV1BuYnR6cTA4OXl0MnoxNjhuRWRyOGlCL0E2ZzFxYjgvR01sT0QybFFQMGY4UlhFd1dpOStQSUFBQUFBU1VWT1JLNUNZSUk9Igp9Cg=="/>
    </extobj>
    <extobj name="334E55B0-647D-440b-865C-3EC943EB4CBC-4">
      <extobjdata type="334E55B0-647D-440b-865C-3EC943EB4CBC" data="ewoJIkltZ1NldHRpbmdKc29uIiA6ICJ7XCJkcGlcIjpcIjYwMFwiLFwiZm9ybWF0XCI6XCJQTkdcIixcInRyYW5zcGFyZW50XCI6dHJ1ZSxcImF1dG9cIjpmYWxzZX0iLAoJIkxhdGV4IiA6ICJYRnNnVWw1cklGeGQiLAoJIkxhdGV4SW1nQmFzZTY0IiA6ICJpVkJPUncwS0dnb0FBQUFOU1VoRVVnQUFBRjRBQUFCTkJBTUFBQURkdnM1b0FBQUFNRkJNVkVYLy8vOEFBQUFBQUFBQUFBQUFBQUFBQUFBQUFBQUFBQUFBQUFBQUFBQUFBQUFBQUFBQUFBQUFBQUFBQUFBQUFBQXYzYUI3QUFBQUQzUlNUbE1BcSsvZHpabG1Na1NKdTFRUWRpTEl3SllKQUFBQUNYQklXWE1BQUE3RUFBQU94QUdWS3c0YkFBQUVERWxFUVZSSURZVld2V3RVV1JTLytkQkpkSnp4b3hFSlRHd3NSQmpCQlVYQk4yQmw0MFNXS05pTXpRckNzaEd4MGlMWnZ5QldkakpCRjdaUW1GUmF6aWhXRWtpUWJiWllNbGhzcytqRUdWZGRYVDMrenYwOE4zbVRlNHU1NStOMzM1enplK2VjKzVSS3I3Ly92SEx1WkJybUVDWEMrdWkwOUY1OFdDWGFTT01Db2toVUMxcGFBdjV1R2hVUUUwUUxRVXRMazBScGtFQ00wM3VocGNVeS9aY0dDY1FpZlJKYVdtelMvMm1RUUxUb3VORFNJdEZNR2hRUUJhTGxvS1dsUFVTZE5Db2dkdEZBSzc5bTU0TnhHNmxNLzdMM0ZwMnUxcmFCZWRjOGZZRzhwNyttZWwrZGNUODNoVnY5SHk3ZGNBN3M2NXIrMXBTYURIWGhvSDQvR0E1VWFGcXBGM2gwMnlZQzEvV0x2ekcwdjI5Mjl1S2hoeXllOFFlcXRGZVZzZ1dsS3ZUWkc1WGFBZEF4b3hmK2dIekIrdEMvVjlWTnJxQkcxTWFnT2JUUkxTZ0w1c0JPb3U1RW54TjZPYkFtN1JnQkpLUlpJYzBLUENQVVYzTm5OU1Q2R1VYNHdUQ08wMTJ0anRLN1o1ODd3ZU9rSHRFN0p5dUZvckZEb1VlREVHY0FxRG1pRDBMTnlIWUo3SU43SVZBUFFjUnlpa0UxN0RVSXEzL1o0NXl3YVlvMWdkS3VqSmIrYVcxdEFSNlRTKzRzOW5Yb0hld1lWbXVxR0w4cWhvRm1PTUpxUU9lb2Qrc05MM001K0ZpSzZWY0tJV2hDZ1dRM29TaWlOUWEvTkNBZHJZK1p0T3ZNYnVGVVFLdzZQb3lKMDlGdHRVcTY2T3VjM0FoWGtWMXRNZzZyY2pwNnFyVU55MVdlRWFNYkRzM0ZaOStQTVhFOTZDblZOSGVGSm1OUjVKREZsOGc4OE5xckErRjhsOEhCRGY5ODBHenJ4WmdxZUtjZEZpM0xHY2d0bURtaEFhQlpWaFducTZ2RDNSVk5QSDlNcEF1YVhZUHcrVjFRcjdMZzdvcm4rUGZXWGJhWXRZbitwbXVYSFhiMmw3TEJmajJHTEI3MGkwc0VUKzB2YUUreHJyTkd2VHc0YWl6bVFOdlNiYlFLMFpTUmh2MDJKUDJ2NURqSlA1SFoxd052QWZBaitTaHZaZnFQczFhNjh4TXE3WkYzREJHWWZyOE8vendFRmN4TS93bGVHWVRmZzMyWUZPaWZhQkE5SGdiemRrRS9ldFZ5NzcxYmhiYWdINTM1WlNzaXRpQ0lVRXlaNmR3WUVXdUFiSGpMWEZ6YTNoNkV1UHA3Uk4rQ0wwOUNsWXZxTDR0azh0QzZ5a1gxWTdLTFNaMTNncnM3MkFXNXdSaEppRUJVLzN5a1JVQ3JMRVlSenlYamFVcjZjVythTDRDOEp4dGJYZEt2cXRHLzVaMUN1alZ2NTFraWJ5YnY4RUpNUDQvT1VCd2VKQVNNQTBFLzk4TDI3emVtbjN0Qmoxcnh4RmdzUjRSREU4VVhJNDIyR0JIU0EzNWFPMzdKQThQV2pCTEVhVE1yZGc3N0RLNUhBYlNCci9HVHg0ZTBXVno5aXVOWll2eDhhQ0ZXL1dMQ1o3eW15ZzdmV2d0R0tiMEdZRzh3OE95dlFkMHRQbSs4dC9Ea3J4L2hwL2YzcnoyMVJ2NlVtWWJjeXd0L25jRjJkZTJCcHI2TENsVVJvL1ZvS2gzYy96M0tZOUF0TnVSMTR2R2x0eXNkVm9vcmI3dTg2M1ViMTB2VjNGL090UDMrNWtEMWFDNDUzd0dGeUlIVU13RFByZ0FBQUFCSlJVNUVya0pnZ2c9PSIKfQo="/>
    </extobj>
  </extobjs>
</s:customData>
</file>

<file path=customXml/itemProps1.xml><?xml version="1.0" encoding="utf-8"?>
<ds:datastoreItem xmlns:ds="http://schemas.openxmlformats.org/officeDocument/2006/customXml" ds:itemID="{ADDE34FF-4FAF-814D-BA55-D30BA4178D17}">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Office Theme</Template>
  <TotalTime>309</TotalTime>
  <Words>19066</Words>
  <Application>Microsoft Macintosh PowerPoint</Application>
  <PresentationFormat>全屏显示(4:3)</PresentationFormat>
  <Paragraphs>1809</Paragraphs>
  <Slides>248</Slides>
  <Notes>245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248</vt:i4>
      </vt:variant>
    </vt:vector>
  </HeadingPairs>
  <TitlesOfParts>
    <vt:vector size="261" baseType="lpstr">
      <vt:lpstr>-apple-system</vt:lpstr>
      <vt:lpstr>+中文标题</vt:lpstr>
      <vt:lpstr>宋体</vt:lpstr>
      <vt:lpstr>微软雅黑</vt:lpstr>
      <vt:lpstr>PingFang SC</vt:lpstr>
      <vt:lpstr>Times New Roman Bold</vt:lpstr>
      <vt:lpstr>Arial</vt:lpstr>
      <vt:lpstr>Calibri</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ROBOT ICE</dc:creator>
  <cp:lastModifiedBy>mike atrox</cp:lastModifiedBy>
  <cp:revision>5306</cp:revision>
  <cp:lastPrinted>2025-03-02T12:17:34Z</cp:lastPrinted>
  <dcterms:created xsi:type="dcterms:W3CDTF">2025-03-02T12:17:34Z</dcterms:created>
  <dcterms:modified xsi:type="dcterms:W3CDTF">2025-05-28T06:29:52Z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2052-7.2.1.8947</vt:lpwstr>
  </property>
  <property fmtid="{D5CDD505-2E9C-101B-9397-08002B2CF9AE}" pid="3" name="ICV">
    <vt:lpwstr>44FF7D68AAE081D75F100A64E88CD765_43</vt:lpwstr>
  </property>
</Properties>
</file>